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07_318B86A2.xml" ContentType="application/vnd.ms-powerpoint.comments+xml"/>
  <Override PartName="/ppt/notesSlides/notesSlide4.xml" ContentType="application/vnd.openxmlformats-officedocument.presentationml.notesSlide+xml"/>
  <Override PartName="/ppt/comments/modernComment_10B_6E6A0B74.xml" ContentType="application/vnd.ms-powerpoint.comments+xml"/>
  <Override PartName="/ppt/notesSlides/notesSlide5.xml" ContentType="application/vnd.openxmlformats-officedocument.presentationml.notesSlide+xml"/>
  <Override PartName="/ppt/comments/modernComment_108_251F2ED9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comments/modernComment_10E_A51FC75A.xml" ContentType="application/vnd.ms-powerpoint.comment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omments/modernComment_10F_2F712356.xml" ContentType="application/vnd.ms-powerpoint.comments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3" r:id="rId5"/>
    <p:sldId id="267" r:id="rId6"/>
    <p:sldId id="264" r:id="rId7"/>
    <p:sldId id="268" r:id="rId8"/>
    <p:sldId id="265" r:id="rId9"/>
    <p:sldId id="269" r:id="rId10"/>
    <p:sldId id="270" r:id="rId11"/>
    <p:sldId id="271" r:id="rId12"/>
    <p:sldId id="273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82FD6B1-398A-3AAE-D085-80EE4E028301}" name="beatriz romero romero" initials="br" userId="12eac3e367834644" providerId="Windows Live"/>
  <p188:author id="{72A2A4F8-44A4-F5CE-7C09-2E3F012C6E47}" name="Mario Alaez" initials="MA" userId="382cb0e79337e56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26"/>
    <p:restoredTop sz="64931"/>
  </p:normalViewPr>
  <p:slideViewPr>
    <p:cSldViewPr snapToGrid="0">
      <p:cViewPr varScale="1">
        <p:scale>
          <a:sx n="71" d="100"/>
          <a:sy n="71" d="100"/>
        </p:scale>
        <p:origin x="16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o/Desktop/CONGRESOS%20Y%20CURSOS/COMUNICACIONES%202025/PPT%20NEUMOSUR/Libro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o/Desktop/CONGRESOS%20Y%20CURSOS/COMUNICACIONES%202025/PPT%20NEUMOSUR/Libro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o/Desktop/CONGRESOS%20Y%20CURSOS/COMUNICACIONES%202025/PPT%20NEUMOSUR/Libro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o/Desktop/CONGRESOS%20Y%20CURSOS/COMUNICACIONES%202025/PPT%20NEUMOSUR/Libro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s-ES" b="1"/>
              <a:t>Durante el seguimiento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534-C04B-907E-0DAD658F460D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34-C04B-907E-0DAD658F460D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lvetica" pitchFamily="2" charset="0"/>
                        <a:ea typeface="+mn-ea"/>
                        <a:cs typeface="+mn-cs"/>
                      </a:defRPr>
                    </a:pPr>
                    <a:fld id="{EEB39BF7-6BA0-4945-A0F9-0127AF3FF6B3}" type="VALUE">
                      <a:rPr lang="en-US" sz="1800" b="1" smtClean="0"/>
                      <a:pPr>
                        <a:defRPr sz="1800" b="1"/>
                      </a:pPr>
                      <a:t>[VALOR]</a:t>
                    </a:fld>
                    <a:r>
                      <a:rPr lang="en-US" sz="1800" b="1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534-C04B-907E-0DAD658F46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A2F8A54-1800-1749-9D59-CD171E2FF911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534-C04B-907E-0DAD658F46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Hoja7!$D$10:$D$11</c:f>
              <c:strCache>
                <c:ptCount val="2"/>
                <c:pt idx="0">
                  <c:v>Recidiva o desarrollo de nueva neoplasia</c:v>
                </c:pt>
                <c:pt idx="1">
                  <c:v>Sin recidiva ni desarrollo de nueva neoplasia</c:v>
                </c:pt>
              </c:strCache>
            </c:strRef>
          </c:cat>
          <c:val>
            <c:numRef>
              <c:f>Hoja7!$E$10:$E$11</c:f>
              <c:numCache>
                <c:formatCode>General</c:formatCode>
                <c:ptCount val="2"/>
                <c:pt idx="0">
                  <c:v>66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34-C04B-907E-0DAD658F460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elvetica" pitchFamily="2" charset="0"/>
        </a:defRPr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s-ES" b="1"/>
              <a:t>Durante el seguimiento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100-834D-A5EA-4C5E90FD3212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100-834D-A5EA-4C5E90FD3212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lvetica" pitchFamily="2" charset="0"/>
                        <a:ea typeface="+mn-ea"/>
                        <a:cs typeface="+mn-cs"/>
                      </a:defRPr>
                    </a:pPr>
                    <a:fld id="{EEB39BF7-6BA0-4945-A0F9-0127AF3FF6B3}" type="VALUE">
                      <a:rPr lang="en-US" sz="1800" b="1" smtClean="0"/>
                      <a:pPr>
                        <a:defRPr sz="1800" b="1"/>
                      </a:pPr>
                      <a:t>[VALOR]</a:t>
                    </a:fld>
                    <a:r>
                      <a:rPr lang="en-US" sz="1800" b="1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100-834D-A5EA-4C5E90FD321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A2F8A54-1800-1749-9D59-CD171E2FF911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100-834D-A5EA-4C5E90FD32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Hoja7!$D$10:$D$11</c:f>
              <c:strCache>
                <c:ptCount val="2"/>
                <c:pt idx="0">
                  <c:v>Recidiva o desarrollo de nueva neoplasia</c:v>
                </c:pt>
                <c:pt idx="1">
                  <c:v>Sin recidiva ni desarrollo de nueva neoplasia</c:v>
                </c:pt>
              </c:strCache>
            </c:strRef>
          </c:cat>
          <c:val>
            <c:numRef>
              <c:f>Hoja7!$E$10:$E$11</c:f>
              <c:numCache>
                <c:formatCode>General</c:formatCode>
                <c:ptCount val="2"/>
                <c:pt idx="0">
                  <c:v>66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00-834D-A5EA-4C5E90FD321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elvetica" pitchFamily="2" charset="0"/>
        </a:defRPr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b="1" dirty="0" err="1">
                <a:latin typeface="Helvetica" pitchFamily="2" charset="0"/>
              </a:rPr>
              <a:t>Recidiva</a:t>
            </a:r>
            <a:r>
              <a:rPr lang="en-US" b="1" baseline="0" dirty="0">
                <a:latin typeface="Helvetica" pitchFamily="2" charset="0"/>
              </a:rPr>
              <a:t> de neoplasia previa </a:t>
            </a:r>
            <a:r>
              <a:rPr lang="en-US" b="1" baseline="0" dirty="0">
                <a:latin typeface="Helvetica" pitchFamily="2" charset="0"/>
                <a:sym typeface="Wingdings" pitchFamily="2" charset="2"/>
              </a:rPr>
              <a:t></a:t>
            </a:r>
            <a:r>
              <a:rPr lang="en-US" b="1" baseline="0" dirty="0">
                <a:latin typeface="Helvetica" pitchFamily="2" charset="0"/>
              </a:rPr>
              <a:t> n=11</a:t>
            </a:r>
            <a:endParaRPr lang="en-US" b="1" dirty="0">
              <a:latin typeface="Helvetica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Hoja9!$E$9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28575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74F-BB48-AF3C-DA5B4C456BB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28575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4F-BB48-AF3C-DA5B4C456BB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774F-BB48-AF3C-DA5B4C456BB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74F-BB48-AF3C-DA5B4C456B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Hoja9!$D$10:$D$14</c:f>
              <c:strCache>
                <c:ptCount val="5"/>
                <c:pt idx="0">
                  <c:v>Máma</c:v>
                </c:pt>
                <c:pt idx="1">
                  <c:v>Pulmón</c:v>
                </c:pt>
                <c:pt idx="2">
                  <c:v>Ginecológica</c:v>
                </c:pt>
                <c:pt idx="3">
                  <c:v>NE Digestivo</c:v>
                </c:pt>
                <c:pt idx="4">
                  <c:v>Pancreas</c:v>
                </c:pt>
              </c:strCache>
            </c:strRef>
          </c:cat>
          <c:val>
            <c:numRef>
              <c:f>Hoja9!$E$10:$E$14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4F-BB48-AF3C-DA5B4C456B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70937312"/>
        <c:axId val="1140751152"/>
      </c:barChart>
      <c:catAx>
        <c:axId val="670937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  <c:crossAx val="1140751152"/>
        <c:crosses val="autoZero"/>
        <c:auto val="1"/>
        <c:lblAlgn val="ctr"/>
        <c:lblOffset val="100"/>
        <c:noMultiLvlLbl val="0"/>
      </c:catAx>
      <c:valAx>
        <c:axId val="1140751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70937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b="1" dirty="0">
                <a:latin typeface="Helvetica" pitchFamily="2" charset="0"/>
              </a:rPr>
              <a:t>Desarrollo</a:t>
            </a:r>
            <a:r>
              <a:rPr lang="en-US" b="1" baseline="0" dirty="0">
                <a:latin typeface="Helvetica" pitchFamily="2" charset="0"/>
              </a:rPr>
              <a:t> de </a:t>
            </a:r>
            <a:r>
              <a:rPr lang="en-US" b="1" baseline="0" dirty="0" err="1">
                <a:latin typeface="Helvetica" pitchFamily="2" charset="0"/>
              </a:rPr>
              <a:t>nueva</a:t>
            </a:r>
            <a:r>
              <a:rPr lang="en-US" b="1" baseline="0" dirty="0">
                <a:latin typeface="Helvetica" pitchFamily="2" charset="0"/>
              </a:rPr>
              <a:t> neoplasia (con o sin previa) </a:t>
            </a:r>
            <a:r>
              <a:rPr lang="en-US" b="1" baseline="0" dirty="0">
                <a:latin typeface="Helvetica" pitchFamily="2" charset="0"/>
                <a:sym typeface="Wingdings" pitchFamily="2" charset="2"/>
              </a:rPr>
              <a:t> n=20</a:t>
            </a:r>
            <a:endParaRPr lang="en-US" b="1" dirty="0">
              <a:latin typeface="Helvetica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Hoja9!$E$28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28575">
                <a:solidFill>
                  <a:srgbClr val="FFFF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0E8-3B44-9D1D-817695221EF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0E8-3B44-9D1D-817695221EF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0E8-3B44-9D1D-817695221EF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0E8-3B44-9D1D-817695221E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Hoja9!$D$29:$D$34</c:f>
              <c:strCache>
                <c:ptCount val="6"/>
                <c:pt idx="0">
                  <c:v>Pulmón</c:v>
                </c:pt>
                <c:pt idx="1">
                  <c:v>Hematológico</c:v>
                </c:pt>
                <c:pt idx="2">
                  <c:v>Pleura</c:v>
                </c:pt>
                <c:pt idx="3">
                  <c:v>Máma</c:v>
                </c:pt>
                <c:pt idx="4">
                  <c:v>Otros (sarcoma)</c:v>
                </c:pt>
                <c:pt idx="5">
                  <c:v>Páncreas</c:v>
                </c:pt>
              </c:strCache>
            </c:strRef>
          </c:cat>
          <c:val>
            <c:numRef>
              <c:f>Hoja9!$E$29:$E$34</c:f>
              <c:numCache>
                <c:formatCode>General</c:formatCode>
                <c:ptCount val="6"/>
                <c:pt idx="0">
                  <c:v>12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E8-3B44-9D1D-817695221E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94016864"/>
        <c:axId val="1493756736"/>
      </c:barChart>
      <c:catAx>
        <c:axId val="1494016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  <c:crossAx val="1493756736"/>
        <c:crosses val="autoZero"/>
        <c:auto val="1"/>
        <c:lblAlgn val="ctr"/>
        <c:lblOffset val="100"/>
        <c:noMultiLvlLbl val="0"/>
      </c:catAx>
      <c:valAx>
        <c:axId val="1493756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94016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0B_6E6A0B7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F4CDEC3-E2FC-3445-8636-89FCF91557FC}" authorId="{A82FD6B1-398A-3AAE-D085-80EE4E028301}" created="2025-02-28T17:12:24.797">
    <pc:sldMkLst xmlns:pc="http://schemas.microsoft.com/office/powerpoint/2013/main/command">
      <pc:docMk/>
      <pc:sldMk cId="1852443508" sldId="267"/>
    </pc:sldMkLst>
    <p188:txBody>
      <a:bodyPr/>
      <a:lstStyle/>
      <a:p>
        <a:r>
          <a:rPr lang="es-ES"/>
          <a:t>EVALUAR SI EXISTE ASOCIACON ENTRE LA EXISTENCIA DE UN DERRAME PLEURAL HISITOCITARIO Y EL DIAGNOSTICO DE NEOPLASIA EN EL PACIENTE</a:t>
        </a:r>
      </a:p>
    </p188:txBody>
  </p188:cm>
</p188:cmLst>
</file>

<file path=ppt/comments/modernComment_10E_A51FC75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756DC40-3448-594A-B8C8-AE35711E3CC1}" authorId="{A82FD6B1-398A-3AAE-D085-80EE4E028301}" created="2025-02-28T17:15:50.874">
    <pc:sldMkLst xmlns:pc="http://schemas.microsoft.com/office/powerpoint/2013/main/command">
      <pc:docMk/>
      <pc:sldMk cId="2770323290" sldId="270"/>
    </pc:sldMkLst>
    <p188:txBody>
      <a:bodyPr/>
      <a:lstStyle/>
      <a:p>
        <a:r>
          <a:rPr lang="es-ES"/>
          <a:t>EL GRAFICO NO REPRESENTA LO QUE DICES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3-03T19:19:19.316" authorId="{72A2A4F8-44A4-F5CE-7C09-2E3F012C6E47}"/>
          </p223:rxn>
        </p223:reactions>
      </p:ext>
    </p188:extLst>
  </p188:cm>
</p188:cmLst>
</file>

<file path=ppt/comments/modernComment_10F_2F71235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48625F4-E81F-ED46-B54B-1DEF91500C83}" authorId="{A82FD6B1-398A-3AAE-D085-80EE4E028301}" created="2025-02-28T17:17:54.199">
    <pc:sldMkLst xmlns:pc="http://schemas.microsoft.com/office/powerpoint/2013/main/command">
      <pc:docMk/>
      <pc:sldMk cId="4098824071" sldId="266"/>
    </pc:sldMkLst>
    <p188:txBody>
      <a:bodyPr/>
      <a:lstStyle/>
      <a:p>
        <a:r>
          <a:rPr lang="es-ES"/>
          <a:t>YO ADEMAS DIRIA  EN UNA DIAPOSITIVA ULTIMA QUE ESTE ESTUDIO HA SIDO UN ESTUDIO QUE NOS HA SERVIDO PARA DISEÑAR UN ESTUDIO CON MAYOR NUMERO DE ENFERMOS Y CON CONFIMACION POSTERIOR HISTOLOGICA POR TORACOSCOPIA QUE COMENZAREMOS ESTE AÑO</a:t>
        </a:r>
      </a:p>
    </p188:txBody>
  </p188:cm>
</p188:cmLst>
</file>

<file path=ppt/comments/modernComment_107_318B86A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ED9EB8B-3383-9E49-BAB2-1F0BC515A30C}" authorId="{A82FD6B1-398A-3AAE-D085-80EE4E028301}" created="2025-02-28T17:10:36.18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831227554" sldId="263"/>
      <ac:spMk id="2" creationId="{2F128A7F-789F-7E19-2C5C-2CB08B768636}"/>
    </ac:deMkLst>
    <p188:txBody>
      <a:bodyPr/>
      <a:lstStyle/>
      <a:p>
        <a:r>
          <a:rPr lang="es-ES"/>
          <a:t>Pondría una foto de AP, EXPLICANDO TODO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2-28T18:58:44.354" authorId="{72A2A4F8-44A4-F5CE-7C09-2E3F012C6E47}"/>
          </p223:rxn>
        </p223:reactions>
      </p:ext>
    </p188:extLst>
  </p188:cm>
</p188:cmLst>
</file>

<file path=ppt/comments/modernComment_108_251F2ED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AE0AF49-FAC1-6C41-84E4-0F9D83E7C28D}" authorId="{A82FD6B1-398A-3AAE-D085-80EE4E028301}" created="2025-02-28T17:13:57.999">
    <pc:sldMkLst xmlns:pc="http://schemas.microsoft.com/office/powerpoint/2013/main/command">
      <pc:docMk/>
      <pc:sldMk cId="622800601" sldId="264"/>
    </pc:sldMkLst>
    <p188:txBody>
      <a:bodyPr/>
      <a:lstStyle/>
      <a:p>
        <a:r>
          <a:rPr lang="es-ES"/>
          <a:t>UNIDAD DE PATOLOGIA PLEURAL
CREO QUE EL ESQUEMA QUE PONES CON LAS FOTOS NO REFLEJA LO QUE DICES. PIENSATE COMO REPRESENTARLO BIEN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AE625-4ABE-0E48-908F-4F842DADE31B}" type="datetimeFigureOut">
              <a:rPr lang="es-ES" smtClean="0"/>
              <a:t>3/3/25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B6A55-52C7-CF44-9C7B-70268A2BDF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6579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0290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 err="1">
                <a:effectLst/>
                <a:latin typeface="TimesNewRoman,Bold"/>
              </a:rPr>
              <a:t>Introducción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Los derrames pleurales </a:t>
            </a:r>
            <a:r>
              <a:rPr lang="es-ES" sz="1800" dirty="0" err="1">
                <a:effectLst/>
                <a:latin typeface="TimesNewRoman"/>
              </a:rPr>
              <a:t>histiocitarios</a:t>
            </a:r>
            <a:r>
              <a:rPr lang="es-ES" sz="1800" dirty="0">
                <a:effectLst/>
                <a:latin typeface="TimesNewRoman"/>
              </a:rPr>
              <a:t> no son poco frecuentes. La </a:t>
            </a:r>
            <a:r>
              <a:rPr lang="es-ES" sz="1800" dirty="0" err="1">
                <a:effectLst/>
                <a:latin typeface="TimesNewRoman"/>
              </a:rPr>
              <a:t>mayoría</a:t>
            </a:r>
            <a:r>
              <a:rPr lang="es-ES" sz="1800" dirty="0">
                <a:effectLst/>
                <a:latin typeface="TimesNewRoman"/>
              </a:rPr>
              <a:t> de ellos son etiquetados como derrames con numerosas </a:t>
            </a:r>
            <a:r>
              <a:rPr lang="es-ES" sz="1800" dirty="0" err="1">
                <a:effectLst/>
                <a:latin typeface="TimesNewRoman"/>
              </a:rPr>
              <a:t>células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atípicas</a:t>
            </a:r>
            <a:r>
              <a:rPr lang="es-ES" sz="1800" dirty="0">
                <a:effectLst/>
                <a:latin typeface="TimesNewRoman"/>
              </a:rPr>
              <a:t> en el estudio </a:t>
            </a:r>
            <a:r>
              <a:rPr lang="es-ES" sz="1800" dirty="0" err="1">
                <a:effectLst/>
                <a:latin typeface="TimesNewRoman"/>
              </a:rPr>
              <a:t>cito-morfológico</a:t>
            </a:r>
            <a:r>
              <a:rPr lang="es-ES" sz="1800" dirty="0">
                <a:effectLst/>
                <a:latin typeface="TimesNewRoman"/>
              </a:rPr>
              <a:t> inicial. Es necesario realizar un estudio </a:t>
            </a:r>
            <a:r>
              <a:rPr lang="es-ES" sz="1800" dirty="0" err="1">
                <a:effectLst/>
                <a:latin typeface="TimesNewRoman"/>
              </a:rPr>
              <a:t>inmunohistoquímico</a:t>
            </a:r>
            <a:r>
              <a:rPr lang="es-ES" sz="1800" dirty="0">
                <a:effectLst/>
                <a:latin typeface="TimesNewRoman"/>
              </a:rPr>
              <a:t> con marcadores </a:t>
            </a:r>
            <a:r>
              <a:rPr lang="es-ES" sz="1800" dirty="0" err="1">
                <a:effectLst/>
                <a:latin typeface="TimesNewRoman"/>
              </a:rPr>
              <a:t>específicos</a:t>
            </a:r>
            <a:r>
              <a:rPr lang="es-ES" sz="1800" dirty="0">
                <a:effectLst/>
                <a:latin typeface="TimesNewRoman"/>
              </a:rPr>
              <a:t>, para identificar de forma correcta los histiocitos en el </a:t>
            </a:r>
            <a:r>
              <a:rPr lang="es-ES" sz="1800" dirty="0" err="1">
                <a:effectLst/>
                <a:latin typeface="TimesNewRoman"/>
              </a:rPr>
              <a:t>líquido</a:t>
            </a:r>
            <a:r>
              <a:rPr lang="es-ES" sz="1800" dirty="0">
                <a:effectLst/>
                <a:latin typeface="TimesNewRoman"/>
              </a:rPr>
              <a:t> pleural. Existen pocos estudios sobre las </a:t>
            </a:r>
            <a:r>
              <a:rPr lang="es-ES" sz="1800" dirty="0" err="1">
                <a:effectLst/>
                <a:latin typeface="TimesNewRoman"/>
              </a:rPr>
              <a:t>características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clínicas</a:t>
            </a:r>
            <a:r>
              <a:rPr lang="es-ES" sz="1800" dirty="0">
                <a:effectLst/>
                <a:latin typeface="TimesNewRoman"/>
              </a:rPr>
              <a:t> y la </a:t>
            </a:r>
            <a:r>
              <a:rPr lang="es-ES" sz="1800" dirty="0" err="1">
                <a:effectLst/>
                <a:latin typeface="TimesNewRoman"/>
              </a:rPr>
              <a:t>etiología</a:t>
            </a:r>
            <a:r>
              <a:rPr lang="es-ES" sz="1800" dirty="0">
                <a:effectLst/>
                <a:latin typeface="TimesNewRoman"/>
              </a:rPr>
              <a:t> en estos derrames. 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367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 err="1">
                <a:effectLst/>
                <a:latin typeface="TimesNewRoman,Bold"/>
              </a:rPr>
              <a:t>Introducción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Los derrames pleurales </a:t>
            </a:r>
            <a:r>
              <a:rPr lang="es-ES" sz="1800" dirty="0" err="1">
                <a:effectLst/>
                <a:latin typeface="TimesNewRoman"/>
              </a:rPr>
              <a:t>histiocitarios</a:t>
            </a:r>
            <a:r>
              <a:rPr lang="es-ES" sz="1800" dirty="0">
                <a:effectLst/>
                <a:latin typeface="TimesNewRoman"/>
              </a:rPr>
              <a:t> no son poco frecuentes. La </a:t>
            </a:r>
            <a:r>
              <a:rPr lang="es-ES" sz="1800" dirty="0" err="1">
                <a:effectLst/>
                <a:latin typeface="TimesNewRoman"/>
              </a:rPr>
              <a:t>mayoría</a:t>
            </a:r>
            <a:r>
              <a:rPr lang="es-ES" sz="1800" dirty="0">
                <a:effectLst/>
                <a:latin typeface="TimesNewRoman"/>
              </a:rPr>
              <a:t> de ellos son etiquetados como derrames con numerosas </a:t>
            </a:r>
            <a:r>
              <a:rPr lang="es-ES" sz="1800" dirty="0" err="1">
                <a:effectLst/>
                <a:latin typeface="TimesNewRoman"/>
              </a:rPr>
              <a:t>células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atípicas</a:t>
            </a:r>
            <a:r>
              <a:rPr lang="es-ES" sz="1800" dirty="0">
                <a:effectLst/>
                <a:latin typeface="TimesNewRoman"/>
              </a:rPr>
              <a:t> en el estudio </a:t>
            </a:r>
            <a:r>
              <a:rPr lang="es-ES" sz="1800" dirty="0" err="1">
                <a:effectLst/>
                <a:latin typeface="TimesNewRoman"/>
              </a:rPr>
              <a:t>cito-morfológico</a:t>
            </a:r>
            <a:r>
              <a:rPr lang="es-ES" sz="1800" dirty="0">
                <a:effectLst/>
                <a:latin typeface="TimesNewRoman"/>
              </a:rPr>
              <a:t> inicial. Es necesario realizar un estudio </a:t>
            </a:r>
            <a:r>
              <a:rPr lang="es-ES" sz="1800" dirty="0" err="1">
                <a:effectLst/>
                <a:latin typeface="TimesNewRoman"/>
              </a:rPr>
              <a:t>inmunohistoquímico</a:t>
            </a:r>
            <a:r>
              <a:rPr lang="es-ES" sz="1800" dirty="0">
                <a:effectLst/>
                <a:latin typeface="TimesNewRoman"/>
              </a:rPr>
              <a:t> con marcadores </a:t>
            </a:r>
            <a:r>
              <a:rPr lang="es-ES" sz="1800" dirty="0" err="1">
                <a:effectLst/>
                <a:latin typeface="TimesNewRoman"/>
              </a:rPr>
              <a:t>específicos</a:t>
            </a:r>
            <a:r>
              <a:rPr lang="es-ES" sz="1800" dirty="0">
                <a:effectLst/>
                <a:latin typeface="TimesNewRoman"/>
              </a:rPr>
              <a:t>, para identificar de forma correcta los histiocitos en el </a:t>
            </a:r>
            <a:r>
              <a:rPr lang="es-ES" sz="1800" dirty="0" err="1">
                <a:effectLst/>
                <a:latin typeface="TimesNewRoman"/>
              </a:rPr>
              <a:t>líquido</a:t>
            </a:r>
            <a:r>
              <a:rPr lang="es-ES" sz="1800" dirty="0">
                <a:effectLst/>
                <a:latin typeface="TimesNewRoman"/>
              </a:rPr>
              <a:t> pleural. Existen pocos estudios sobre las </a:t>
            </a:r>
            <a:r>
              <a:rPr lang="es-ES" sz="1800" dirty="0" err="1">
                <a:effectLst/>
                <a:latin typeface="TimesNewRoman"/>
              </a:rPr>
              <a:t>características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clínicas</a:t>
            </a:r>
            <a:r>
              <a:rPr lang="es-ES" sz="1800" dirty="0">
                <a:effectLst/>
                <a:latin typeface="TimesNewRoman"/>
              </a:rPr>
              <a:t> y la </a:t>
            </a:r>
            <a:r>
              <a:rPr lang="es-ES" sz="1800" dirty="0" err="1">
                <a:effectLst/>
                <a:latin typeface="TimesNewRoman"/>
              </a:rPr>
              <a:t>etiología</a:t>
            </a:r>
            <a:r>
              <a:rPr lang="es-ES" sz="1800" dirty="0">
                <a:effectLst/>
                <a:latin typeface="TimesNewRoman"/>
              </a:rPr>
              <a:t> en estos derrames. </a:t>
            </a:r>
          </a:p>
          <a:p>
            <a:endParaRPr lang="es-ES" sz="1800" dirty="0">
              <a:effectLst/>
              <a:latin typeface="TimesNewRoman"/>
            </a:endParaRPr>
          </a:p>
          <a:p>
            <a:endParaRPr lang="es-ES" sz="1800" dirty="0">
              <a:effectLst/>
              <a:latin typeface="TimesNewRoman"/>
            </a:endParaRPr>
          </a:p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CENTRANDONOS SOBRE TODO EN EL CD68 COMO herramienta clave PARA identificar células de linaje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monocítico-macrofágico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DE TIPO HISTIOCITARIO.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TimesNewRoman"/>
              </a:rPr>
              <a:t> 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Distinguir histiocitos reactivos de otras células en líquidos pleurales o peritoneales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5975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 err="1">
                <a:effectLst/>
                <a:latin typeface="TimesNewRoman,Bold"/>
              </a:rPr>
              <a:t>Introducción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Los derrames pleurales </a:t>
            </a:r>
            <a:r>
              <a:rPr lang="es-ES" sz="1800" dirty="0" err="1">
                <a:effectLst/>
                <a:latin typeface="TimesNewRoman"/>
              </a:rPr>
              <a:t>histiocitarios</a:t>
            </a:r>
            <a:r>
              <a:rPr lang="es-ES" sz="1800" dirty="0">
                <a:effectLst/>
                <a:latin typeface="TimesNewRoman"/>
              </a:rPr>
              <a:t> no son poco frecuentes. La </a:t>
            </a:r>
            <a:r>
              <a:rPr lang="es-ES" sz="1800" dirty="0" err="1">
                <a:effectLst/>
                <a:latin typeface="TimesNewRoman"/>
              </a:rPr>
              <a:t>mayoría</a:t>
            </a:r>
            <a:r>
              <a:rPr lang="es-ES" sz="1800" dirty="0">
                <a:effectLst/>
                <a:latin typeface="TimesNewRoman"/>
              </a:rPr>
              <a:t> de ellos son etiquetados como derrames con numerosas </a:t>
            </a:r>
            <a:r>
              <a:rPr lang="es-ES" sz="1800" dirty="0" err="1">
                <a:effectLst/>
                <a:latin typeface="TimesNewRoman"/>
              </a:rPr>
              <a:t>células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atípicas</a:t>
            </a:r>
            <a:r>
              <a:rPr lang="es-ES" sz="1800" dirty="0">
                <a:effectLst/>
                <a:latin typeface="TimesNewRoman"/>
              </a:rPr>
              <a:t> en el estudio </a:t>
            </a:r>
            <a:r>
              <a:rPr lang="es-ES" sz="1800" dirty="0" err="1">
                <a:effectLst/>
                <a:latin typeface="TimesNewRoman"/>
              </a:rPr>
              <a:t>cito-morfológico</a:t>
            </a:r>
            <a:r>
              <a:rPr lang="es-ES" sz="1800" dirty="0">
                <a:effectLst/>
                <a:latin typeface="TimesNewRoman"/>
              </a:rPr>
              <a:t> inicial. Es necesario realizar un estudio </a:t>
            </a:r>
            <a:r>
              <a:rPr lang="es-ES" sz="1800" dirty="0" err="1">
                <a:effectLst/>
                <a:latin typeface="TimesNewRoman"/>
              </a:rPr>
              <a:t>inmunohistoquímico</a:t>
            </a:r>
            <a:r>
              <a:rPr lang="es-ES" sz="1800" dirty="0">
                <a:effectLst/>
                <a:latin typeface="TimesNewRoman"/>
              </a:rPr>
              <a:t> con marcadores </a:t>
            </a:r>
            <a:r>
              <a:rPr lang="es-ES" sz="1800" dirty="0" err="1">
                <a:effectLst/>
                <a:latin typeface="TimesNewRoman"/>
              </a:rPr>
              <a:t>específicos</a:t>
            </a:r>
            <a:r>
              <a:rPr lang="es-ES" sz="1800" dirty="0">
                <a:effectLst/>
                <a:latin typeface="TimesNewRoman"/>
              </a:rPr>
              <a:t>, para identificar de forma correcta los histiocitos en el </a:t>
            </a:r>
            <a:r>
              <a:rPr lang="es-ES" sz="1800" dirty="0" err="1">
                <a:effectLst/>
                <a:latin typeface="TimesNewRoman"/>
              </a:rPr>
              <a:t>líquido</a:t>
            </a:r>
            <a:r>
              <a:rPr lang="es-ES" sz="1800" dirty="0">
                <a:effectLst/>
                <a:latin typeface="TimesNewRoman"/>
              </a:rPr>
              <a:t> pleural. Existen pocos estudios sobre las </a:t>
            </a:r>
            <a:r>
              <a:rPr lang="es-ES" sz="1800" dirty="0" err="1">
                <a:effectLst/>
                <a:latin typeface="TimesNewRoman"/>
              </a:rPr>
              <a:t>características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clínicas</a:t>
            </a:r>
            <a:r>
              <a:rPr lang="es-ES" sz="1800" dirty="0">
                <a:effectLst/>
                <a:latin typeface="TimesNewRoman"/>
              </a:rPr>
              <a:t> y la </a:t>
            </a:r>
            <a:r>
              <a:rPr lang="es-ES" sz="1800" dirty="0" err="1">
                <a:effectLst/>
                <a:latin typeface="TimesNewRoman"/>
              </a:rPr>
              <a:t>etiología</a:t>
            </a:r>
            <a:r>
              <a:rPr lang="es-ES" sz="1800" dirty="0">
                <a:effectLst/>
                <a:latin typeface="TimesNewRoman"/>
              </a:rPr>
              <a:t> en estos derrames. </a:t>
            </a:r>
          </a:p>
          <a:p>
            <a:endParaRPr lang="es-ES" sz="1800" dirty="0">
              <a:effectLst/>
              <a:latin typeface="TimesNewRoman"/>
            </a:endParaRP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Objetivo principal: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Evaluar la asociación entre la presencia de un derrame pleural histiocitario y el diagnóstico de neoplasia, tanto en el momento del estudio inicial como durante el seguimiento. 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818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TimesNewRoman,Bold"/>
              </a:rPr>
              <a:t>Material y </a:t>
            </a:r>
            <a:r>
              <a:rPr lang="es-ES" sz="1800" dirty="0" err="1">
                <a:effectLst/>
                <a:latin typeface="TimesNewRoman,Bold"/>
              </a:rPr>
              <a:t>métodos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Estudio retrospectivo de 47 pacientes estudiados en la Unidad de </a:t>
            </a:r>
            <a:r>
              <a:rPr lang="es-ES" sz="1800" dirty="0" err="1">
                <a:effectLst/>
                <a:latin typeface="TimesNewRoman"/>
              </a:rPr>
              <a:t>Patología</a:t>
            </a:r>
            <a:r>
              <a:rPr lang="es-ES" sz="1800" dirty="0">
                <a:effectLst/>
                <a:latin typeface="TimesNewRoman"/>
              </a:rPr>
              <a:t> Pleural de nuestro Hospital (Octubre 2022- Octubre 2024) con </a:t>
            </a:r>
            <a:r>
              <a:rPr lang="es-ES" sz="1800" dirty="0" err="1">
                <a:effectLst/>
                <a:latin typeface="TimesNewRoman"/>
              </a:rPr>
              <a:t>diagnóstico</a:t>
            </a:r>
            <a:r>
              <a:rPr lang="es-ES" sz="1800" dirty="0">
                <a:effectLst/>
                <a:latin typeface="TimesNewRoman"/>
              </a:rPr>
              <a:t> final de derrame pleural histiocitario. Todos los pacientes presentaban un derrame pleural con </a:t>
            </a:r>
            <a:r>
              <a:rPr lang="es-ES" sz="1800" dirty="0" err="1">
                <a:effectLst/>
                <a:latin typeface="TimesNewRoman"/>
              </a:rPr>
              <a:t>citología</a:t>
            </a:r>
            <a:r>
              <a:rPr lang="es-ES" sz="1800" dirty="0">
                <a:effectLst/>
                <a:latin typeface="TimesNewRoman"/>
              </a:rPr>
              <a:t> inicial con celularidad </a:t>
            </a:r>
            <a:r>
              <a:rPr lang="es-ES" sz="1800" dirty="0" err="1">
                <a:effectLst/>
                <a:latin typeface="TimesNewRoman"/>
              </a:rPr>
              <a:t>atípica</a:t>
            </a:r>
            <a:r>
              <a:rPr lang="es-ES" sz="1800" dirty="0">
                <a:effectLst/>
                <a:latin typeface="TimesNewRoman"/>
              </a:rPr>
              <a:t>. Dichas muestras se enviaron al servicio de anatomía patológica para realización de bloque celular y estudio inmunohistoquímico. </a:t>
            </a:r>
          </a:p>
          <a:p>
            <a:endParaRPr lang="es-ES" sz="1800" dirty="0">
              <a:effectLst/>
              <a:latin typeface="TimesNewRoman"/>
            </a:endParaRPr>
          </a:p>
          <a:p>
            <a:r>
              <a:rPr lang="es-ES" sz="1800" dirty="0">
                <a:effectLst/>
                <a:latin typeface="TimesNewRoman"/>
              </a:rPr>
              <a:t>En todos ellos se realizó un bloque celular y un estudio </a:t>
            </a:r>
            <a:r>
              <a:rPr lang="es-ES" sz="1800" dirty="0" err="1">
                <a:effectLst/>
                <a:latin typeface="TimesNewRoman"/>
              </a:rPr>
              <a:t>inmunohistoquímico</a:t>
            </a:r>
            <a:r>
              <a:rPr lang="es-ES" sz="1800" dirty="0">
                <a:effectLst/>
                <a:latin typeface="TimesNewRoman"/>
              </a:rPr>
              <a:t> posterior empleando dos marcadores mesoteliales , dos marcadores epiteliales y un marcador histiocitario </a:t>
            </a:r>
            <a:r>
              <a:rPr lang="es-ES" sz="1800" dirty="0" err="1">
                <a:effectLst/>
                <a:latin typeface="TimesNewRoman"/>
              </a:rPr>
              <a:t>específico</a:t>
            </a:r>
            <a:r>
              <a:rPr lang="es-ES" sz="1800" dirty="0">
                <a:effectLst/>
                <a:latin typeface="TimesNewRoman"/>
              </a:rPr>
              <a:t> (CD68) para poder identificar de forma correcta los histiocitos descartando </a:t>
            </a:r>
            <a:r>
              <a:rPr lang="es-ES" sz="1800" dirty="0" err="1">
                <a:effectLst/>
                <a:latin typeface="TimesNewRoman"/>
              </a:rPr>
              <a:t>además</a:t>
            </a:r>
            <a:r>
              <a:rPr lang="es-ES" sz="1800" dirty="0">
                <a:effectLst/>
                <a:latin typeface="TimesNewRoman"/>
              </a:rPr>
              <a:t> malignidad. De esos pacientes se recogieron datos </a:t>
            </a:r>
            <a:r>
              <a:rPr lang="es-ES" sz="1800" dirty="0" err="1">
                <a:effectLst/>
                <a:latin typeface="TimesNewRoman"/>
              </a:rPr>
              <a:t>sociodemográficos</a:t>
            </a:r>
            <a:r>
              <a:rPr lang="es-ES" sz="1800" dirty="0">
                <a:effectLst/>
                <a:latin typeface="TimesNewRoman"/>
              </a:rPr>
              <a:t>, factores de riesgo, y </a:t>
            </a:r>
            <a:r>
              <a:rPr lang="es-ES" sz="1800" dirty="0" err="1">
                <a:effectLst/>
                <a:latin typeface="TimesNewRoman"/>
              </a:rPr>
              <a:t>específicamente</a:t>
            </a:r>
            <a:r>
              <a:rPr lang="es-ES" sz="1800" dirty="0">
                <a:effectLst/>
                <a:latin typeface="TimesNewRoman"/>
              </a:rPr>
              <a:t>, </a:t>
            </a:r>
            <a:r>
              <a:rPr lang="es-ES" sz="1800" dirty="0" err="1">
                <a:effectLst/>
                <a:latin typeface="TimesNewRoman"/>
              </a:rPr>
              <a:t>diagnóstico</a:t>
            </a:r>
            <a:r>
              <a:rPr lang="es-ES" sz="1800" dirty="0">
                <a:effectLst/>
                <a:latin typeface="TimesNewRoman"/>
              </a:rPr>
              <a:t> de </a:t>
            </a:r>
            <a:r>
              <a:rPr lang="es-ES" sz="1800" dirty="0" err="1">
                <a:effectLst/>
                <a:latin typeface="TimesNewRoman"/>
              </a:rPr>
              <a:t>cáncer</a:t>
            </a:r>
            <a:r>
              <a:rPr lang="es-ES" sz="1800" dirty="0">
                <a:effectLst/>
                <a:latin typeface="TimesNewRoman"/>
              </a:rPr>
              <a:t> (antes de la </a:t>
            </a:r>
            <a:r>
              <a:rPr lang="es-ES" sz="1800" dirty="0" err="1">
                <a:effectLst/>
                <a:latin typeface="TimesNewRoman"/>
              </a:rPr>
              <a:t>aparición</a:t>
            </a:r>
            <a:r>
              <a:rPr lang="es-ES" sz="1800" dirty="0">
                <a:effectLst/>
                <a:latin typeface="TimesNewRoman"/>
              </a:rPr>
              <a:t> del derrame pleural y en el seguimiento posterior). </a:t>
            </a:r>
            <a:endParaRPr lang="es-ES" dirty="0"/>
          </a:p>
          <a:p>
            <a:endParaRPr lang="es-ES" dirty="0"/>
          </a:p>
          <a:p>
            <a:pPr algn="l" rtl="0"/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primero se mira la 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Citologia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, el 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papanicolau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, en un primer tiempo. Si ahí se ven células atípicas es cuando realizamos el bloque celular y después de evaluar el bloque celular, pedimos IHQ: wt1 para mesotelio; si hay sospecha morfológica y en la historia sospecha de neoplasia, se puede pedir marcadores para eso y también el CD68 que lo expresan las células 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histiocitarias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/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macrofagos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 (también algunas neoplasias pueden expresarlo, pero no entres en eso) </a:t>
            </a:r>
          </a:p>
          <a:p>
            <a:pPr algn="l" rtl="0"/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Básicamente esa es la forma habitual con células dudosas. Morfológicamente los histiocitos se pueden ver sin 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ihq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, pero muchas veces no son súper claros y por eso la 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ihq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 para apoyarnos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1984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TimesNewRoman,Bold"/>
              </a:rPr>
              <a:t>Material y </a:t>
            </a:r>
            <a:r>
              <a:rPr lang="es-ES" sz="1800" dirty="0" err="1">
                <a:effectLst/>
                <a:latin typeface="TimesNewRoman,Bold"/>
              </a:rPr>
              <a:t>métodos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Estudio retrospectivo de 47 pacientes estudiados en la Unidad de </a:t>
            </a:r>
            <a:r>
              <a:rPr lang="es-ES" sz="1800" dirty="0" err="1">
                <a:effectLst/>
                <a:latin typeface="TimesNewRoman"/>
              </a:rPr>
              <a:t>Patología</a:t>
            </a:r>
            <a:r>
              <a:rPr lang="es-ES" sz="1800" dirty="0">
                <a:effectLst/>
                <a:latin typeface="TimesNewRoman"/>
              </a:rPr>
              <a:t> Pleural de nuestro Hospital (Octubre 2022- Octubre 2024) con </a:t>
            </a:r>
            <a:r>
              <a:rPr lang="es-ES" sz="1800" dirty="0" err="1">
                <a:effectLst/>
                <a:latin typeface="TimesNewRoman"/>
              </a:rPr>
              <a:t>diagnóstico</a:t>
            </a:r>
            <a:r>
              <a:rPr lang="es-ES" sz="1800" dirty="0">
                <a:effectLst/>
                <a:latin typeface="TimesNewRoman"/>
              </a:rPr>
              <a:t> final de derrame pleural histiocitario. Todos los pacientes presentaban un derrame pleural con </a:t>
            </a:r>
            <a:r>
              <a:rPr lang="es-ES" sz="1800" dirty="0" err="1">
                <a:effectLst/>
                <a:latin typeface="TimesNewRoman"/>
              </a:rPr>
              <a:t>citología</a:t>
            </a:r>
            <a:r>
              <a:rPr lang="es-ES" sz="1800" dirty="0">
                <a:effectLst/>
                <a:latin typeface="TimesNewRoman"/>
              </a:rPr>
              <a:t> inicial con celularidad </a:t>
            </a:r>
            <a:r>
              <a:rPr lang="es-ES" sz="1800" dirty="0" err="1">
                <a:effectLst/>
                <a:latin typeface="TimesNewRoman"/>
              </a:rPr>
              <a:t>atípica</a:t>
            </a:r>
            <a:r>
              <a:rPr lang="es-ES" sz="1800" dirty="0">
                <a:effectLst/>
                <a:latin typeface="TimesNewRoman"/>
              </a:rPr>
              <a:t>. </a:t>
            </a:r>
          </a:p>
          <a:p>
            <a:endParaRPr lang="es-ES" sz="1800" dirty="0">
              <a:effectLst/>
              <a:latin typeface="TimesNewRoman"/>
            </a:endParaRPr>
          </a:p>
          <a:p>
            <a:r>
              <a:rPr lang="es-ES" sz="1800" dirty="0">
                <a:effectLst/>
                <a:latin typeface="TimesNewRoman"/>
              </a:rPr>
              <a:t>En todos ellos se realizó un bloque celular y un estudio </a:t>
            </a:r>
            <a:r>
              <a:rPr lang="es-ES" sz="1800" dirty="0" err="1">
                <a:effectLst/>
                <a:latin typeface="TimesNewRoman"/>
              </a:rPr>
              <a:t>inmunohistoquímico</a:t>
            </a:r>
            <a:r>
              <a:rPr lang="es-ES" sz="1800" dirty="0">
                <a:effectLst/>
                <a:latin typeface="TimesNewRoman"/>
              </a:rPr>
              <a:t> posterior empleando dos marcadores mesoteliales , dos marcadores epiteliales y un marcador histiocitario </a:t>
            </a:r>
            <a:r>
              <a:rPr lang="es-ES" sz="1800" dirty="0" err="1">
                <a:effectLst/>
                <a:latin typeface="TimesNewRoman"/>
              </a:rPr>
              <a:t>específico</a:t>
            </a:r>
            <a:r>
              <a:rPr lang="es-ES" sz="1800" dirty="0">
                <a:effectLst/>
                <a:latin typeface="TimesNewRoman"/>
              </a:rPr>
              <a:t> (CD68) para poder identificar de forma correcta los histiocitos descartando </a:t>
            </a:r>
            <a:r>
              <a:rPr lang="es-ES" sz="1800" dirty="0" err="1">
                <a:effectLst/>
                <a:latin typeface="TimesNewRoman"/>
              </a:rPr>
              <a:t>además</a:t>
            </a:r>
            <a:r>
              <a:rPr lang="es-ES" sz="1800" dirty="0">
                <a:effectLst/>
                <a:latin typeface="TimesNewRoman"/>
              </a:rPr>
              <a:t> malignidad. De esos pacientes se recogieron datos </a:t>
            </a:r>
            <a:r>
              <a:rPr lang="es-ES" sz="1800" dirty="0" err="1">
                <a:effectLst/>
                <a:latin typeface="TimesNewRoman"/>
              </a:rPr>
              <a:t>sociodemográficos</a:t>
            </a:r>
            <a:r>
              <a:rPr lang="es-ES" sz="1800" dirty="0">
                <a:effectLst/>
                <a:latin typeface="TimesNewRoman"/>
              </a:rPr>
              <a:t>, factores de riesgo, y </a:t>
            </a:r>
            <a:r>
              <a:rPr lang="es-ES" sz="1800" dirty="0" err="1">
                <a:effectLst/>
                <a:latin typeface="TimesNewRoman"/>
              </a:rPr>
              <a:t>específicamente</a:t>
            </a:r>
            <a:r>
              <a:rPr lang="es-ES" sz="1800" dirty="0">
                <a:effectLst/>
                <a:latin typeface="TimesNewRoman"/>
              </a:rPr>
              <a:t>, </a:t>
            </a:r>
            <a:r>
              <a:rPr lang="es-ES" sz="1800" dirty="0" err="1">
                <a:effectLst/>
                <a:latin typeface="TimesNewRoman"/>
              </a:rPr>
              <a:t>diagnóstico</a:t>
            </a:r>
            <a:r>
              <a:rPr lang="es-ES" sz="1800" dirty="0">
                <a:effectLst/>
                <a:latin typeface="TimesNewRoman"/>
              </a:rPr>
              <a:t> de </a:t>
            </a:r>
            <a:r>
              <a:rPr lang="es-ES" sz="1800" dirty="0" err="1">
                <a:effectLst/>
                <a:latin typeface="TimesNewRoman"/>
              </a:rPr>
              <a:t>cáncer</a:t>
            </a:r>
            <a:r>
              <a:rPr lang="es-ES" sz="1800" dirty="0">
                <a:effectLst/>
                <a:latin typeface="TimesNewRoman"/>
              </a:rPr>
              <a:t> (antes de la </a:t>
            </a:r>
            <a:r>
              <a:rPr lang="es-ES" sz="1800" dirty="0" err="1">
                <a:effectLst/>
                <a:latin typeface="TimesNewRoman"/>
              </a:rPr>
              <a:t>aparición</a:t>
            </a:r>
            <a:r>
              <a:rPr lang="es-ES" sz="1800" dirty="0">
                <a:effectLst/>
                <a:latin typeface="TimesNewRoman"/>
              </a:rPr>
              <a:t> del derrame pleural y en el seguimiento posterior). </a:t>
            </a:r>
            <a:endParaRPr lang="es-ES" dirty="0"/>
          </a:p>
          <a:p>
            <a:endParaRPr lang="es-ES" dirty="0"/>
          </a:p>
          <a:p>
            <a:pPr algn="l" rtl="0"/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Pues primero se mira la 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Citologia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, el 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papanicolau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, en un primer tiempo. Si ahí se ven células atípicas es cuando realizamos el bloque celular y después de evaluar el bloque celular, pedimos IHQ: wt1 para mesotelio; si hay sospecha morfológica y en la historia sospecha de neoplasia, se puede pedir marcadores para eso y también el CD68 que lo expresan las células 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histiocitarias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/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macrofagos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 (también algunas neoplasias pueden expresarlo, pero no entres en eso) </a:t>
            </a:r>
          </a:p>
          <a:p>
            <a:pPr algn="l" rtl="0"/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Básicamente esa es la forma habitual con células dudosas. Morfológicamente los histiocitos se pueden ver sin 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ihq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, pero muchas veces no son súper claros y por eso la </a:t>
            </a:r>
            <a:r>
              <a:rPr lang="es-ES" b="0" i="0" u="none" strike="noStrike" dirty="0" err="1">
                <a:solidFill>
                  <a:srgbClr val="313131"/>
                </a:solidFill>
                <a:effectLst/>
                <a:latin typeface="-apple-system"/>
              </a:rPr>
              <a:t>ihq</a:t>
            </a:r>
            <a:r>
              <a:rPr lang="es-ES" b="0" i="0" u="none" strike="noStrike" dirty="0">
                <a:solidFill>
                  <a:srgbClr val="313131"/>
                </a:solidFill>
                <a:effectLst/>
                <a:latin typeface="-apple-system"/>
              </a:rPr>
              <a:t> para apoyarnos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7522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TimesNewRoman,Bold"/>
              </a:rPr>
              <a:t>Resultados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Se estudiaron 47 pacientes con una media de edad de 68 </a:t>
            </a:r>
            <a:r>
              <a:rPr lang="es-ES" sz="1800" dirty="0" err="1">
                <a:effectLst/>
                <a:latin typeface="TimesNewRoman"/>
              </a:rPr>
              <a:t>años</a:t>
            </a:r>
            <a:r>
              <a:rPr lang="es-ES" sz="1800" dirty="0">
                <a:effectLst/>
                <a:latin typeface="TimesNewRoman"/>
              </a:rPr>
              <a:t> (22 mujeres (46.8%) y 25 hombres (53.2%). De ellos 9 eran fumadores (19.1%), 21 exfumadores (44.7%) y 17 no fumadores (36.2%). 24 pacientes (51.1%) no </a:t>
            </a:r>
            <a:r>
              <a:rPr lang="es-ES" sz="1800" dirty="0" err="1">
                <a:effectLst/>
                <a:latin typeface="TimesNewRoman"/>
              </a:rPr>
              <a:t>tenían</a:t>
            </a:r>
            <a:r>
              <a:rPr lang="es-ES" sz="1800" dirty="0">
                <a:effectLst/>
                <a:latin typeface="TimesNewRoman"/>
              </a:rPr>
              <a:t> antecedente de </a:t>
            </a:r>
            <a:r>
              <a:rPr lang="es-ES" sz="1800" dirty="0" err="1">
                <a:effectLst/>
                <a:latin typeface="TimesNewRoman"/>
              </a:rPr>
              <a:t>cáncer</a:t>
            </a:r>
            <a:r>
              <a:rPr lang="es-ES" sz="1800" dirty="0">
                <a:effectLst/>
                <a:latin typeface="TimesNewRoman"/>
              </a:rPr>
              <a:t> previo al </a:t>
            </a:r>
            <a:r>
              <a:rPr lang="es-ES" sz="1800" dirty="0" err="1">
                <a:effectLst/>
                <a:latin typeface="TimesNewRoman"/>
              </a:rPr>
              <a:t>diagnóstico</a:t>
            </a:r>
            <a:r>
              <a:rPr lang="es-ES" sz="1800" dirty="0">
                <a:effectLst/>
                <a:latin typeface="TimesNewRoman"/>
              </a:rPr>
              <a:t> de derrame pleural histiocitario, 23 pacientes (48.9%) si </a:t>
            </a:r>
            <a:r>
              <a:rPr lang="es-ES" sz="1800" dirty="0" err="1">
                <a:effectLst/>
                <a:latin typeface="TimesNewRoman"/>
              </a:rPr>
              <a:t>tenían</a:t>
            </a:r>
            <a:r>
              <a:rPr lang="es-ES" sz="1800" dirty="0">
                <a:effectLst/>
                <a:latin typeface="TimesNewRoman"/>
              </a:rPr>
              <a:t> este antecedente. Durante el seguimiento, 31 pacientes (66%) desarrollaron una neoplasia. </a:t>
            </a:r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>
                <a:effectLst/>
                <a:latin typeface="Helvetica" pitchFamily="2" charset="0"/>
              </a:rPr>
              <a:t>Frecuencias y porcentajes de las principales variables cualitativas y cuantitativas del estudio. Se incluye media y desviación típica de la variable cuantitativa edad. También la mediana (mínimo y máximo) del consumo tabáquico acumulado. Datos obtenidos de los pacientes con derrame pleural </a:t>
            </a:r>
            <a:r>
              <a:rPr lang="es-ES" dirty="0" err="1">
                <a:effectLst/>
                <a:latin typeface="Helvetica" pitchFamily="2" charset="0"/>
              </a:rPr>
              <a:t>bistiocitario</a:t>
            </a:r>
            <a:r>
              <a:rPr lang="es-ES" dirty="0">
                <a:effectLst/>
                <a:latin typeface="Helvetica" pitchFamily="2" charset="0"/>
              </a:rPr>
              <a:t> diagnosticado desde octubre de 2022 hasta octubre de 2024 en el Hospital Universitario Virgen del Rocío. (DE: desviación típica, n= número).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225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TimesNewRoman,Bold"/>
              </a:rPr>
              <a:t>Resultados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Se estudiaron 47 pacientes con una media de edad de 68 </a:t>
            </a:r>
            <a:r>
              <a:rPr lang="es-ES" sz="1800" dirty="0" err="1">
                <a:effectLst/>
                <a:latin typeface="TimesNewRoman"/>
              </a:rPr>
              <a:t>años</a:t>
            </a:r>
            <a:r>
              <a:rPr lang="es-ES" sz="1800" dirty="0">
                <a:effectLst/>
                <a:latin typeface="TimesNewRoman"/>
              </a:rPr>
              <a:t> (22 mujeres (46.8%) y 25 hombres (53.2%). De ellos 9 eran fumadores (19.1%), 21 exfumadores (44.7%) y 17 no fumadores (36.2%). 24 pacientes (51.1%) no </a:t>
            </a:r>
            <a:r>
              <a:rPr lang="es-ES" sz="1800" dirty="0" err="1">
                <a:effectLst/>
                <a:latin typeface="TimesNewRoman"/>
              </a:rPr>
              <a:t>tenían</a:t>
            </a:r>
            <a:r>
              <a:rPr lang="es-ES" sz="1800" dirty="0">
                <a:effectLst/>
                <a:latin typeface="TimesNewRoman"/>
              </a:rPr>
              <a:t> antecedente de </a:t>
            </a:r>
            <a:r>
              <a:rPr lang="es-ES" sz="1800" dirty="0" err="1">
                <a:effectLst/>
                <a:latin typeface="TimesNewRoman"/>
              </a:rPr>
              <a:t>cáncer</a:t>
            </a:r>
            <a:r>
              <a:rPr lang="es-ES" sz="1800" dirty="0">
                <a:effectLst/>
                <a:latin typeface="TimesNewRoman"/>
              </a:rPr>
              <a:t> previo al </a:t>
            </a:r>
            <a:r>
              <a:rPr lang="es-ES" sz="1800" dirty="0" err="1">
                <a:effectLst/>
                <a:latin typeface="TimesNewRoman"/>
              </a:rPr>
              <a:t>diagnóstico</a:t>
            </a:r>
            <a:r>
              <a:rPr lang="es-ES" sz="1800" dirty="0">
                <a:effectLst/>
                <a:latin typeface="TimesNewRoman"/>
              </a:rPr>
              <a:t> de derrame pleural histiocitario, 23 pacientes (48.9%) si </a:t>
            </a:r>
            <a:r>
              <a:rPr lang="es-ES" sz="1800" dirty="0" err="1">
                <a:effectLst/>
                <a:latin typeface="TimesNewRoman"/>
              </a:rPr>
              <a:t>tenían</a:t>
            </a:r>
            <a:r>
              <a:rPr lang="es-ES" sz="1800" dirty="0">
                <a:effectLst/>
                <a:latin typeface="TimesNewRoman"/>
              </a:rPr>
              <a:t> este antecedente. Durante el seguimiento, 31 pacientes (66%) desarrollaron una neoplasia. </a:t>
            </a:r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>
                <a:effectLst/>
                <a:latin typeface="Helvetica" pitchFamily="2" charset="0"/>
              </a:rPr>
              <a:t>Frecuencias y porcentajes de las principales variables cualitativas y cuantitativas del estudio. Se incluye media y desviación típica de la variable cuantitativa edad. También la mediana (mínimo y máximo) del consumo tabáquico acumulado. Datos obtenidos de los pacientes con derrame pleural </a:t>
            </a:r>
            <a:r>
              <a:rPr lang="es-ES" dirty="0" err="1">
                <a:effectLst/>
                <a:latin typeface="Helvetica" pitchFamily="2" charset="0"/>
              </a:rPr>
              <a:t>bistiocitario</a:t>
            </a:r>
            <a:r>
              <a:rPr lang="es-ES" dirty="0">
                <a:effectLst/>
                <a:latin typeface="Helvetica" pitchFamily="2" charset="0"/>
              </a:rPr>
              <a:t> diagnosticado desde octubre de 2022 hasta octubre de 2024 en el Hospital Universitario Virgen del Rocío. (DE: desviación típica, n= número).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6097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TimesNewRoman,Bold"/>
              </a:rPr>
              <a:t>Resultados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Se estudiaron 47 pacientes con una media de edad de 68 </a:t>
            </a:r>
            <a:r>
              <a:rPr lang="es-ES" sz="1800" dirty="0" err="1">
                <a:effectLst/>
                <a:latin typeface="TimesNewRoman"/>
              </a:rPr>
              <a:t>años</a:t>
            </a:r>
            <a:r>
              <a:rPr lang="es-ES" sz="1800" dirty="0">
                <a:effectLst/>
                <a:latin typeface="TimesNewRoman"/>
              </a:rPr>
              <a:t> (22 mujeres (46.8%) y 25 hombres (53.2%). De ellos 9 eran fumadores (19.1%), 21 exfumadores (44.7%) y 17 no fumadores (36.2%). 24 pacientes (51.1%) no </a:t>
            </a:r>
            <a:r>
              <a:rPr lang="es-ES" sz="1800" dirty="0" err="1">
                <a:effectLst/>
                <a:latin typeface="TimesNewRoman"/>
              </a:rPr>
              <a:t>tenían</a:t>
            </a:r>
            <a:r>
              <a:rPr lang="es-ES" sz="1800" dirty="0">
                <a:effectLst/>
                <a:latin typeface="TimesNewRoman"/>
              </a:rPr>
              <a:t> antecedente de </a:t>
            </a:r>
            <a:r>
              <a:rPr lang="es-ES" sz="1800" dirty="0" err="1">
                <a:effectLst/>
                <a:latin typeface="TimesNewRoman"/>
              </a:rPr>
              <a:t>cáncer</a:t>
            </a:r>
            <a:r>
              <a:rPr lang="es-ES" sz="1800" dirty="0">
                <a:effectLst/>
                <a:latin typeface="TimesNewRoman"/>
              </a:rPr>
              <a:t> previo al </a:t>
            </a:r>
            <a:r>
              <a:rPr lang="es-ES" sz="1800" dirty="0" err="1">
                <a:effectLst/>
                <a:latin typeface="TimesNewRoman"/>
              </a:rPr>
              <a:t>diagnóstico</a:t>
            </a:r>
            <a:r>
              <a:rPr lang="es-ES" sz="1800" dirty="0">
                <a:effectLst/>
                <a:latin typeface="TimesNewRoman"/>
              </a:rPr>
              <a:t> de derrame pleural histiocitario, 23 pacientes (48.9%) si </a:t>
            </a:r>
            <a:r>
              <a:rPr lang="es-ES" sz="1800" dirty="0" err="1">
                <a:effectLst/>
                <a:latin typeface="TimesNewRoman"/>
              </a:rPr>
              <a:t>tenían</a:t>
            </a:r>
            <a:r>
              <a:rPr lang="es-ES" sz="1800" dirty="0">
                <a:effectLst/>
                <a:latin typeface="TimesNewRoman"/>
              </a:rPr>
              <a:t> este antecedente. Durante el seguimiento, 31 pacientes (66%) desarrollaron una neoplasia. </a:t>
            </a:r>
          </a:p>
          <a:p>
            <a:endParaRPr lang="es-ES" sz="1800" dirty="0">
              <a:effectLst/>
              <a:latin typeface="TimesNewRoman"/>
            </a:endParaRPr>
          </a:p>
          <a:p>
            <a:r>
              <a:rPr lang="es-ES" dirty="0" err="1"/>
              <a:t>Analaizando</a:t>
            </a:r>
            <a:r>
              <a:rPr lang="es-ES" dirty="0"/>
              <a:t> los 31 pacientes que desarrollaron </a:t>
            </a:r>
            <a:r>
              <a:rPr lang="es-ES" dirty="0" err="1"/>
              <a:t>neoplasía</a:t>
            </a:r>
            <a:r>
              <a:rPr lang="es-ES" dirty="0"/>
              <a:t> ya sea en forma de recidiva o de aparición de una nueva encontramos que</a:t>
            </a:r>
          </a:p>
          <a:p>
            <a:endParaRPr lang="es-ES" dirty="0"/>
          </a:p>
          <a:p>
            <a:r>
              <a:rPr lang="es-ES" dirty="0"/>
              <a:t>2 Recidiva de neoplasia previa: </a:t>
            </a:r>
          </a:p>
          <a:p>
            <a:r>
              <a:rPr lang="es-ES" dirty="0"/>
              <a:t> - MAMA 111</a:t>
            </a:r>
          </a:p>
          <a:p>
            <a:r>
              <a:rPr lang="es-ES" dirty="0"/>
              <a:t> - PULMON 111</a:t>
            </a:r>
          </a:p>
          <a:p>
            <a:r>
              <a:rPr lang="es-ES" dirty="0"/>
              <a:t> - </a:t>
            </a:r>
            <a:r>
              <a:rPr lang="es-ES" dirty="0" err="1"/>
              <a:t>Ginecologico</a:t>
            </a:r>
            <a:r>
              <a:rPr lang="es-ES" dirty="0"/>
              <a:t> 11</a:t>
            </a:r>
          </a:p>
          <a:p>
            <a:r>
              <a:rPr lang="es-ES" dirty="0"/>
              <a:t> - </a:t>
            </a:r>
            <a:r>
              <a:rPr lang="es-ES" dirty="0" err="1"/>
              <a:t>Pancreas</a:t>
            </a:r>
            <a:r>
              <a:rPr lang="es-ES" dirty="0"/>
              <a:t> 1</a:t>
            </a:r>
          </a:p>
          <a:p>
            <a:r>
              <a:rPr lang="es-ES" dirty="0"/>
              <a:t> - NE origen desconocido/digestivo 11</a:t>
            </a:r>
          </a:p>
          <a:p>
            <a:endParaRPr lang="es-E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Desarrollo de nueva neoplasia (con o sin AP de previa) 1 y 5</a:t>
            </a:r>
          </a:p>
          <a:p>
            <a:r>
              <a:rPr lang="es-ES" dirty="0"/>
              <a:t> - MAMA 1</a:t>
            </a:r>
          </a:p>
          <a:p>
            <a:r>
              <a:rPr lang="es-ES" dirty="0"/>
              <a:t> - PLEURA 11</a:t>
            </a:r>
          </a:p>
          <a:p>
            <a:r>
              <a:rPr lang="es-ES" dirty="0"/>
              <a:t> - PULMON 111111111111</a:t>
            </a:r>
          </a:p>
          <a:p>
            <a:r>
              <a:rPr lang="es-ES" dirty="0"/>
              <a:t> - </a:t>
            </a:r>
            <a:r>
              <a:rPr lang="es-ES" dirty="0" err="1"/>
              <a:t>Ginecologico</a:t>
            </a:r>
            <a:r>
              <a:rPr lang="es-ES" dirty="0"/>
              <a:t> </a:t>
            </a:r>
          </a:p>
          <a:p>
            <a:r>
              <a:rPr lang="es-ES" dirty="0"/>
              <a:t> - </a:t>
            </a:r>
            <a:r>
              <a:rPr lang="es-ES" dirty="0" err="1"/>
              <a:t>Pancreas</a:t>
            </a:r>
            <a:r>
              <a:rPr lang="es-ES" dirty="0"/>
              <a:t> 1</a:t>
            </a:r>
          </a:p>
          <a:p>
            <a:r>
              <a:rPr lang="es-ES" dirty="0"/>
              <a:t> - NE origen desconocido/digestivo </a:t>
            </a:r>
          </a:p>
          <a:p>
            <a:r>
              <a:rPr lang="es-ES" dirty="0"/>
              <a:t>- </a:t>
            </a:r>
            <a:r>
              <a:rPr lang="es-ES" dirty="0" err="1"/>
              <a:t>heatologico</a:t>
            </a:r>
            <a:r>
              <a:rPr lang="es-ES" dirty="0"/>
              <a:t> 111</a:t>
            </a:r>
          </a:p>
          <a:p>
            <a:r>
              <a:rPr lang="es-ES" dirty="0"/>
              <a:t>- otros sarcoma 1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8457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TimesNewRoman,Bold"/>
              </a:rPr>
              <a:t>Conclusiones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Los histiocitos en </a:t>
            </a:r>
            <a:r>
              <a:rPr lang="es-ES" sz="1800" dirty="0" err="1">
                <a:effectLst/>
                <a:latin typeface="TimesNewRoman"/>
              </a:rPr>
              <a:t>líquido</a:t>
            </a:r>
            <a:r>
              <a:rPr lang="es-ES" sz="1800" dirty="0">
                <a:effectLst/>
                <a:latin typeface="TimesNewRoman"/>
              </a:rPr>
              <a:t> pleural pueden simular </a:t>
            </a:r>
            <a:r>
              <a:rPr lang="es-ES" sz="1800" dirty="0" err="1">
                <a:effectLst/>
                <a:latin typeface="TimesNewRoman"/>
              </a:rPr>
              <a:t>células</a:t>
            </a:r>
            <a:r>
              <a:rPr lang="es-ES" sz="1800" dirty="0">
                <a:effectLst/>
                <a:latin typeface="TimesNewRoman"/>
              </a:rPr>
              <a:t> epiteliales </a:t>
            </a:r>
            <a:r>
              <a:rPr lang="es-ES" sz="1800" dirty="0" err="1">
                <a:effectLst/>
                <a:latin typeface="TimesNewRoman"/>
              </a:rPr>
              <a:t>atípicas</a:t>
            </a:r>
            <a:r>
              <a:rPr lang="es-ES" sz="1800" dirty="0">
                <a:effectLst/>
                <a:latin typeface="TimesNewRoman"/>
              </a:rPr>
              <a:t>. La </a:t>
            </a:r>
            <a:r>
              <a:rPr lang="es-ES" sz="1800" dirty="0" err="1">
                <a:effectLst/>
                <a:latin typeface="TimesNewRoman"/>
              </a:rPr>
              <a:t>utilización</a:t>
            </a:r>
            <a:r>
              <a:rPr lang="es-ES" sz="1800" dirty="0">
                <a:effectLst/>
                <a:latin typeface="TimesNewRoman"/>
              </a:rPr>
              <a:t> del marcador CD 68 en el estudio </a:t>
            </a:r>
            <a:r>
              <a:rPr lang="es-ES" sz="1800" dirty="0" err="1">
                <a:effectLst/>
                <a:latin typeface="TimesNewRoman"/>
              </a:rPr>
              <a:t>inmunohistoquímico</a:t>
            </a:r>
            <a:r>
              <a:rPr lang="es-ES" sz="1800" dirty="0">
                <a:effectLst/>
                <a:latin typeface="TimesNewRoman"/>
              </a:rPr>
              <a:t> es </a:t>
            </a:r>
            <a:r>
              <a:rPr lang="es-ES" sz="1800" dirty="0" err="1">
                <a:effectLst/>
                <a:latin typeface="TimesNewRoman"/>
              </a:rPr>
              <a:t>útil</a:t>
            </a:r>
            <a:r>
              <a:rPr lang="es-ES" sz="1800" dirty="0">
                <a:effectLst/>
                <a:latin typeface="TimesNewRoman"/>
              </a:rPr>
              <a:t> para su correcta </a:t>
            </a:r>
            <a:r>
              <a:rPr lang="es-ES" sz="1800" dirty="0" err="1">
                <a:effectLst/>
                <a:latin typeface="TimesNewRoman"/>
              </a:rPr>
              <a:t>identificación</a:t>
            </a:r>
            <a:r>
              <a:rPr lang="es-ES" sz="1800" dirty="0">
                <a:effectLst/>
                <a:latin typeface="TimesNewRoman"/>
              </a:rPr>
              <a:t>. El derrame pleural histiocitario se asocia en un porcentaje muy elevado de casos con la presencia de una neoplasia, por lo que </a:t>
            </a:r>
            <a:r>
              <a:rPr lang="es-ES" sz="1800" dirty="0" err="1">
                <a:effectLst/>
                <a:latin typeface="TimesNewRoman"/>
              </a:rPr>
              <a:t>sería</a:t>
            </a:r>
            <a:r>
              <a:rPr lang="es-ES" sz="1800" dirty="0">
                <a:effectLst/>
                <a:latin typeface="TimesNewRoman"/>
              </a:rPr>
              <a:t> conveniente realizar un seguimiento estrecho en estos pacientes. 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9505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B6A55-52C7-CF44-9C7B-70268A2BDF6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3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98325E-CA5B-8458-7C0F-00F6E9FB1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0F4D785-9644-BD99-52AB-9BA783EC7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0B2D67-8B19-1C81-D3A1-ED94B21C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A57E03-E6D5-38F5-7A14-CA37D623E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D3EC03-088F-318A-9275-853FBB4E9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30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BF1186-5734-EE23-7F15-7A52D4CEE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BA538D-96C2-2D7D-60DD-A72F341D5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F6D082-5C86-0D12-0E1D-42A088AD6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DD9F4E-3F9D-188E-EC45-1EE39B412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02FFCA-5B06-1BEA-0757-81FFBDDE1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157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D28BDD-32DE-0FE6-283A-263248406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746DEC-92E9-66F7-2A5E-E4C5A3B07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6DF3A4-0FC7-3054-5421-D73C81551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8B7394-2DDE-50F2-0AFB-B3936BECE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27422F-039D-FFFA-6408-DC38F9E78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3074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2235FD-6CDE-C7E7-9A7D-FC99B063E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E1EDC2-6D79-AADC-CCAF-FCA37B9F81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C70A9E-D2F0-F0C1-D25A-95AA8BC0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E02F0F-2192-F81E-32E4-81F0EAAAD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CD0A92-F2EE-F16E-37E9-440C4A747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03C9AA-4E75-0B13-1E28-7333A1FD1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2728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4D156E-9CA6-16B9-8EAE-6D3C7A2D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03069D-8A29-DC40-5297-3C3E264C0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9C9835-E9F6-403B-299B-64F07A294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0E0D71-70DD-06CD-0856-F0B967B84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8DEA856-6848-6C65-4ABB-35ED8333C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CE20BF2-817B-5002-A15A-5A063643C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FA186C5-22B3-3DEE-28BA-A0200F63F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A21D860-5DF9-9704-D2A4-9933399FF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9176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7B57E-FBA6-9BE4-AFA5-E8EA7321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DB1F50-5287-CF08-CF2E-B056FA2A5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6B45280-92BA-2352-73FD-9A0B90CE8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94F5892-E459-E401-9CAB-293F1AD52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878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425DE7B-BF80-C858-4D1E-121E19A3D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669F16F-C499-6A6D-6F61-6E8854E8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4C34F34-20A9-ACA3-E4FA-DA7E6D122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417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6EFA8-0582-11B6-5970-01B6810A9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34FAFE-4E70-2A7A-0ADE-1FE844E51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E68399-5117-ABF8-240D-4217514BF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8781AB-6108-2630-ABBD-A092DF11D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70B20A-BE27-182E-BD60-BFC04C3DB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6FA56B-FC20-F4E8-BC85-57B5DAD89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3348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F4DD66-534E-34EF-77E3-44626A5D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AEEF9E1-D304-5CF1-BF34-807EA41645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CDC43A-EF50-76EA-9B2F-C65A75403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C93D840-21A9-7B34-5762-A98781C86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D3AF0B-9DB9-3BF0-C79D-7263893A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1B1262-7E56-8C25-CE49-61897ECEC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0744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1E09C-D7A4-98DC-A09F-A4748B0FC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CD4DCDF-6E85-7F03-C46E-1C0AF5DC52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ADFA0-80CD-CE65-FC61-39F5413DA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2391D2-8150-FDA3-D46E-049325A76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8F05C1-BF32-FD40-B331-B6C9BAFFF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682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38F61CB-02E8-3EDD-FF3C-D877714F9D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7B01FD3-27F4-3FC4-90E6-CCF4C02ED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7FEC84-8597-478B-889B-7923F0C35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251B6D-0741-8078-00AD-1324AA96C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CD6A1A-AB35-5255-6A0B-88051A9A8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125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65F252E-434E-6E1B-9353-365BDD7E7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4038C7-0216-CF49-E341-5644CEC7C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C6B9A9-0E5E-0B00-64DA-023770396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45C5B-B54F-0D4A-A3E6-A95F6DB43342}" type="datetimeFigureOut">
              <a:rPr lang="es-ES" smtClean="0"/>
              <a:t>3/3/25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A0A2E5-074B-C440-010D-C8DBA00EF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FB0070-3503-F0CC-F5AE-FD08D6F2C2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77556-3197-A74A-BF92-2B075BB1ED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285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18/10/relationships/comments" Target="../comments/modernComment_107_318B86A2.xml"/><Relationship Id="rId7" Type="http://schemas.openxmlformats.org/officeDocument/2006/relationships/image" Target="../media/image3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B_6E6A0B74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18/10/relationships/comments" Target="../comments/modernComment_108_251F2ED9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png"/><Relationship Id="rId3" Type="http://schemas.microsoft.com/office/2018/10/relationships/comments" Target="../comments/modernComment_10E_A51FC75A.xml"/><Relationship Id="rId7" Type="http://schemas.openxmlformats.org/officeDocument/2006/relationships/chart" Target="../charts/chart2.xml"/><Relationship Id="rId12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7.jpeg"/><Relationship Id="rId5" Type="http://schemas.openxmlformats.org/officeDocument/2006/relationships/image" Target="../media/image1.jpe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chart" Target="../charts/chart3.xml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F_2F712356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Animacion">
            <a:extLst>
              <a:ext uri="{FF2B5EF4-FFF2-40B4-BE49-F238E27FC236}">
                <a16:creationId xmlns:a16="http://schemas.microsoft.com/office/drawing/2014/main" id="{A0286B26-429A-84B9-FCC4-D6D5DB0938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24"/>
          <a:stretch/>
        </p:blipFill>
        <p:spPr bwMode="auto">
          <a:xfrm>
            <a:off x="-1" y="423041"/>
            <a:ext cx="12192000" cy="6053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sp>
        <p:nvSpPr>
          <p:cNvPr id="12" name="1 Título">
            <a:extLst>
              <a:ext uri="{FF2B5EF4-FFF2-40B4-BE49-F238E27FC236}">
                <a16:creationId xmlns:a16="http://schemas.microsoft.com/office/drawing/2014/main" id="{C29961E0-7EE4-BACA-4AEA-D0A769354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4889" y="3885103"/>
            <a:ext cx="8568952" cy="110251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s-E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s-E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Derrame pleural histiocitario</a:t>
            </a:r>
            <a:br>
              <a:rPr lang="es-E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¿Se relaciona con la aparición de una neoplasia?</a:t>
            </a:r>
            <a:br>
              <a:rPr lang="es-E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ea typeface="Times New Roman" panose="02020603050405020304" pitchFamily="18" charset="0"/>
              </a:rPr>
            </a:br>
            <a:endParaRPr lang="es-ES" sz="6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elvetica" pitchFamily="2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7AA9F742-5EEE-90A7-FE2F-5DE2CC730E32}"/>
              </a:ext>
            </a:extLst>
          </p:cNvPr>
          <p:cNvCxnSpPr/>
          <p:nvPr/>
        </p:nvCxnSpPr>
        <p:spPr>
          <a:xfrm>
            <a:off x="2012901" y="3630166"/>
            <a:ext cx="83529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7E6B14F-1A86-362B-1953-135074BF35FA}"/>
              </a:ext>
            </a:extLst>
          </p:cNvPr>
          <p:cNvSpPr txBox="1"/>
          <p:nvPr/>
        </p:nvSpPr>
        <p:spPr>
          <a:xfrm>
            <a:off x="1085962" y="3916341"/>
            <a:ext cx="10206805" cy="9002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050" dirty="0">
                <a:effectLst/>
                <a:latin typeface="Helvetica" pitchFamily="2" charset="0"/>
              </a:rPr>
              <a:t>M. </a:t>
            </a:r>
            <a:r>
              <a:rPr lang="es-ES" sz="1050" dirty="0" err="1">
                <a:effectLst/>
                <a:latin typeface="Helvetica" pitchFamily="2" charset="0"/>
              </a:rPr>
              <a:t>Aláez</a:t>
            </a:r>
            <a:r>
              <a:rPr lang="es-ES" sz="1050" dirty="0">
                <a:effectLst/>
                <a:latin typeface="Helvetica" pitchFamily="2" charset="0"/>
              </a:rPr>
              <a:t> Gómez</a:t>
            </a:r>
            <a:r>
              <a:rPr lang="es-ES" sz="1050" baseline="30000" dirty="0">
                <a:latin typeface="Helvetica" pitchFamily="2" charset="0"/>
              </a:rPr>
              <a:t>1</a:t>
            </a:r>
            <a:r>
              <a:rPr lang="es-ES" sz="1050" dirty="0">
                <a:effectLst/>
                <a:latin typeface="Helvetica" pitchFamily="2" charset="0"/>
              </a:rPr>
              <a:t>, E. </a:t>
            </a:r>
            <a:r>
              <a:rPr lang="es-ES" sz="1050" dirty="0" err="1">
                <a:effectLst/>
                <a:latin typeface="Helvetica" pitchFamily="2" charset="0"/>
              </a:rPr>
              <a:t>Guzmán</a:t>
            </a:r>
            <a:r>
              <a:rPr lang="es-ES" sz="1050" dirty="0">
                <a:effectLst/>
                <a:latin typeface="Helvetica" pitchFamily="2" charset="0"/>
              </a:rPr>
              <a:t> Ansado</a:t>
            </a:r>
            <a:r>
              <a:rPr lang="es-ES" sz="1050" baseline="30000" dirty="0">
                <a:effectLst/>
                <a:latin typeface="Helvetica" pitchFamily="2" charset="0"/>
              </a:rPr>
              <a:t>2</a:t>
            </a:r>
            <a:r>
              <a:rPr lang="es-ES" sz="1050" dirty="0">
                <a:effectLst/>
                <a:latin typeface="Helvetica" pitchFamily="2" charset="0"/>
              </a:rPr>
              <a:t>, N. </a:t>
            </a:r>
            <a:r>
              <a:rPr lang="es-ES" sz="1050" dirty="0" err="1">
                <a:effectLst/>
                <a:latin typeface="Helvetica" pitchFamily="2" charset="0"/>
              </a:rPr>
              <a:t>Valerdiz</a:t>
            </a:r>
            <a:r>
              <a:rPr lang="es-ES" sz="1050" dirty="0">
                <a:effectLst/>
                <a:latin typeface="Helvetica" pitchFamily="2" charset="0"/>
              </a:rPr>
              <a:t> Menéndez</a:t>
            </a:r>
            <a:r>
              <a:rPr lang="es-ES" sz="1050" baseline="30000" dirty="0">
                <a:effectLst/>
                <a:latin typeface="Helvetica" pitchFamily="2" charset="0"/>
              </a:rPr>
              <a:t>3</a:t>
            </a:r>
            <a:r>
              <a:rPr lang="es-ES" sz="1050" dirty="0">
                <a:effectLst/>
                <a:latin typeface="Helvetica" pitchFamily="2" charset="0"/>
              </a:rPr>
              <a:t>, C. Olmedo Rivas</a:t>
            </a:r>
            <a:r>
              <a:rPr lang="es-ES" sz="1050" baseline="30000" dirty="0">
                <a:latin typeface="Helvetica" pitchFamily="2" charset="0"/>
              </a:rPr>
              <a:t>1</a:t>
            </a:r>
            <a:r>
              <a:rPr lang="es-ES" sz="1050" dirty="0">
                <a:effectLst/>
                <a:latin typeface="Helvetica" pitchFamily="2" charset="0"/>
              </a:rPr>
              <a:t>, L. </a:t>
            </a:r>
            <a:r>
              <a:rPr lang="es-ES" sz="1050" dirty="0" err="1">
                <a:effectLst/>
                <a:latin typeface="Helvetica" pitchFamily="2" charset="0"/>
              </a:rPr>
              <a:t>Román</a:t>
            </a:r>
            <a:r>
              <a:rPr lang="es-ES" sz="1050" dirty="0">
                <a:effectLst/>
                <a:latin typeface="Helvetica" pitchFamily="2" charset="0"/>
              </a:rPr>
              <a:t> Rodríguez</a:t>
            </a:r>
            <a:r>
              <a:rPr lang="es-ES" sz="1050" baseline="30000" dirty="0">
                <a:latin typeface="Helvetica" pitchFamily="2" charset="0"/>
              </a:rPr>
              <a:t>1</a:t>
            </a:r>
            <a:r>
              <a:rPr lang="es-ES" sz="1050" dirty="0">
                <a:effectLst/>
                <a:latin typeface="Helvetica" pitchFamily="2" charset="0"/>
              </a:rPr>
              <a:t>, E. </a:t>
            </a:r>
            <a:r>
              <a:rPr lang="es-ES" sz="1050" dirty="0" err="1">
                <a:effectLst/>
                <a:latin typeface="Helvetica" pitchFamily="2" charset="0"/>
              </a:rPr>
              <a:t>Márquez</a:t>
            </a:r>
            <a:r>
              <a:rPr lang="es-ES" sz="1050" dirty="0">
                <a:effectLst/>
                <a:latin typeface="Helvetica" pitchFamily="2" charset="0"/>
              </a:rPr>
              <a:t> Martín</a:t>
            </a:r>
            <a:r>
              <a:rPr lang="es-ES" sz="1050" baseline="30000" dirty="0">
                <a:latin typeface="Helvetica" pitchFamily="2" charset="0"/>
              </a:rPr>
              <a:t>1</a:t>
            </a:r>
            <a:r>
              <a:rPr lang="es-ES" sz="1050" dirty="0">
                <a:effectLst/>
                <a:latin typeface="Helvetica" pitchFamily="2" charset="0"/>
              </a:rPr>
              <a:t>, J. </a:t>
            </a:r>
            <a:r>
              <a:rPr lang="es-ES" sz="1050" dirty="0" err="1">
                <a:effectLst/>
                <a:latin typeface="Helvetica" pitchFamily="2" charset="0"/>
              </a:rPr>
              <a:t>Martín</a:t>
            </a:r>
            <a:r>
              <a:rPr lang="es-ES" sz="1050" dirty="0">
                <a:effectLst/>
                <a:latin typeface="Helvetica" pitchFamily="2" charset="0"/>
              </a:rPr>
              <a:t> Juan</a:t>
            </a:r>
            <a:r>
              <a:rPr lang="es-ES" sz="1050" baseline="30000" dirty="0">
                <a:latin typeface="Helvetica" pitchFamily="2" charset="0"/>
              </a:rPr>
              <a:t>1</a:t>
            </a:r>
            <a:r>
              <a:rPr lang="es-ES" sz="1050" dirty="0">
                <a:effectLst/>
                <a:latin typeface="Helvetica" pitchFamily="2" charset="0"/>
              </a:rPr>
              <a:t>, B. Romero Romero</a:t>
            </a:r>
            <a:r>
              <a:rPr lang="es-ES" sz="1050" baseline="30000" dirty="0">
                <a:effectLst/>
                <a:latin typeface="Helvetica" pitchFamily="2" charset="0"/>
              </a:rPr>
              <a:t>1</a:t>
            </a:r>
            <a:endParaRPr lang="es-ES" sz="1050" dirty="0">
              <a:latin typeface="Helvetica" pitchFamily="2" charset="0"/>
            </a:endParaRPr>
          </a:p>
          <a:p>
            <a:pPr algn="ctr"/>
            <a:endParaRPr lang="es-ES" sz="1050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endParaRPr lang="es-ES" sz="1050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es-ES" sz="1050" i="1" dirty="0">
                <a:latin typeface="Helvetica" pitchFamily="2" charset="0"/>
                <a:cs typeface="Arial" panose="020B0604020202020204" pitchFamily="34" charset="0"/>
              </a:rPr>
              <a:t>¹</a:t>
            </a:r>
            <a:r>
              <a:rPr lang="es-ES" sz="1050" i="1" dirty="0">
                <a:effectLst/>
                <a:latin typeface="Helvetica" pitchFamily="2" charset="0"/>
                <a:cs typeface="Arial" panose="020B0604020202020204" pitchFamily="34" charset="0"/>
              </a:rPr>
              <a:t>Servicio de </a:t>
            </a:r>
            <a:r>
              <a:rPr lang="es-ES" sz="1050" i="1" dirty="0" err="1">
                <a:effectLst/>
                <a:latin typeface="Helvetica" pitchFamily="2" charset="0"/>
                <a:cs typeface="Arial" panose="020B0604020202020204" pitchFamily="34" charset="0"/>
              </a:rPr>
              <a:t>Neumología</a:t>
            </a:r>
            <a:r>
              <a:rPr lang="es-ES" sz="1050" i="1" dirty="0">
                <a:effectLst/>
                <a:latin typeface="Helvetica" pitchFamily="2" charset="0"/>
                <a:cs typeface="Arial" panose="020B0604020202020204" pitchFamily="34" charset="0"/>
              </a:rPr>
              <a:t>, Hospital Universitario Virgen del </a:t>
            </a:r>
            <a:r>
              <a:rPr lang="es-ES" sz="1050" i="1" dirty="0" err="1">
                <a:effectLst/>
                <a:latin typeface="Helvetica" pitchFamily="2" charset="0"/>
                <a:cs typeface="Arial" panose="020B0604020202020204" pitchFamily="34" charset="0"/>
              </a:rPr>
              <a:t>Rocío</a:t>
            </a:r>
            <a:r>
              <a:rPr lang="es-ES" sz="1050" i="1" dirty="0">
                <a:effectLst/>
                <a:latin typeface="Helvetica" pitchFamily="2" charset="0"/>
                <a:cs typeface="Arial" panose="020B0604020202020204" pitchFamily="34" charset="0"/>
              </a:rPr>
              <a:t>, Sevilla. </a:t>
            </a:r>
            <a:r>
              <a:rPr lang="es-ES" sz="1050" i="1" baseline="30000" dirty="0">
                <a:effectLst/>
                <a:latin typeface="Helvetica" pitchFamily="2" charset="0"/>
                <a:cs typeface="Arial" panose="020B0604020202020204" pitchFamily="34" charset="0"/>
              </a:rPr>
              <a:t>2</a:t>
            </a:r>
            <a:r>
              <a:rPr lang="es-ES" sz="1050" i="1" dirty="0">
                <a:effectLst/>
                <a:latin typeface="Helvetica" pitchFamily="2" charset="0"/>
                <a:cs typeface="Arial" panose="020B0604020202020204" pitchFamily="34" charset="0"/>
              </a:rPr>
              <a:t>Servicio de Neumología, </a:t>
            </a:r>
            <a:r>
              <a:rPr lang="es-ES" sz="1050" i="1" dirty="0">
                <a:effectLst/>
                <a:latin typeface="Helvetica" pitchFamily="2" charset="0"/>
              </a:rPr>
              <a:t>Hospital Central de la Defensa Gómez Ulla, Madrid, </a:t>
            </a:r>
            <a:r>
              <a:rPr lang="es-ES" sz="1050" i="1" dirty="0" err="1">
                <a:effectLst/>
                <a:latin typeface="Helvetica" pitchFamily="2" charset="0"/>
              </a:rPr>
              <a:t>España</a:t>
            </a:r>
            <a:r>
              <a:rPr lang="es-ES" sz="1050" i="1" dirty="0">
                <a:effectLst/>
                <a:latin typeface="Helvetica" pitchFamily="2" charset="0"/>
              </a:rPr>
              <a:t>. </a:t>
            </a:r>
            <a:r>
              <a:rPr lang="es-ES" sz="1050" i="1" baseline="30000" dirty="0">
                <a:effectLst/>
                <a:latin typeface="Helvetica" pitchFamily="2" charset="0"/>
              </a:rPr>
              <a:t>3</a:t>
            </a:r>
            <a:r>
              <a:rPr lang="es-ES" sz="105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Servicio de </a:t>
            </a:r>
            <a:r>
              <a:rPr lang="es-ES" sz="105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Anatomía</a:t>
            </a:r>
            <a:r>
              <a:rPr lang="es-ES" sz="105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5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patológica</a:t>
            </a:r>
            <a:r>
              <a:rPr lang="es-ES" sz="105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Hospital Universitario Virgen del </a:t>
            </a:r>
            <a:r>
              <a:rPr lang="es-ES" sz="105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Rocío</a:t>
            </a:r>
            <a:r>
              <a:rPr lang="es-ES" sz="105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Sevilla</a:t>
            </a:r>
            <a:r>
              <a:rPr lang="es-ES" sz="1050" i="1" dirty="0">
                <a:effectLst/>
                <a:latin typeface="Helvetica" pitchFamily="2" charset="0"/>
              </a:rPr>
              <a:t> </a:t>
            </a:r>
            <a:endParaRPr lang="es-ES" sz="1050" i="1" dirty="0">
              <a:latin typeface="Helvetica" pitchFamily="2" charset="0"/>
            </a:endParaRPr>
          </a:p>
        </p:txBody>
      </p:sp>
      <p:pic>
        <p:nvPicPr>
          <p:cNvPr id="1026" name="Picture 2" descr="Asociación Neumosur">
            <a:extLst>
              <a:ext uri="{FF2B5EF4-FFF2-40B4-BE49-F238E27FC236}">
                <a16:creationId xmlns:a16="http://schemas.microsoft.com/office/drawing/2014/main" id="{4EEC781D-3448-7381-8537-9083B8A65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0AF0D4D9-2310-6A81-83F1-46BFE098D0B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090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641761A-058F-ACF5-4AA5-7DC8A12140DF}"/>
              </a:ext>
            </a:extLst>
          </p:cNvPr>
          <p:cNvSpPr txBox="1"/>
          <p:nvPr/>
        </p:nvSpPr>
        <p:spPr>
          <a:xfrm>
            <a:off x="1056616" y="725136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cs typeface="Arial" panose="020B0604020202020204" pitchFamily="34" charset="0"/>
              </a:rPr>
              <a:t>Índice</a:t>
            </a:r>
            <a:endParaRPr lang="es-E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ADCC5-9EFC-3019-C60A-E30A978A329A}"/>
              </a:ext>
            </a:extLst>
          </p:cNvPr>
          <p:cNvSpPr txBox="1"/>
          <p:nvPr/>
        </p:nvSpPr>
        <p:spPr>
          <a:xfrm>
            <a:off x="1842429" y="2872196"/>
            <a:ext cx="26204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 dirty="0">
                <a:latin typeface="Helvetica" pitchFamily="2" charset="0"/>
                <a:cs typeface="Arial" panose="020B0604020202020204" pitchFamily="34" charset="0"/>
              </a:rPr>
              <a:t>Introducción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 dirty="0">
                <a:latin typeface="Helvetica" pitchFamily="2" charset="0"/>
                <a:cs typeface="Arial" panose="020B0604020202020204" pitchFamily="34" charset="0"/>
              </a:rPr>
              <a:t>Material y métodos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 dirty="0">
                <a:latin typeface="Helvetica" pitchFamily="2" charset="0"/>
                <a:cs typeface="Arial" panose="020B0604020202020204" pitchFamily="34" charset="0"/>
              </a:rPr>
              <a:t>Resultados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 dirty="0">
                <a:latin typeface="Helvetica" pitchFamily="2" charset="0"/>
                <a:cs typeface="Arial" panose="020B0604020202020204" pitchFamily="34" charset="0"/>
              </a:rPr>
              <a:t>Conclusiones </a:t>
            </a:r>
          </a:p>
          <a:p>
            <a:endParaRPr lang="es-ES" dirty="0">
              <a:latin typeface="Helvetica" pitchFamily="2" charset="0"/>
            </a:endParaRPr>
          </a:p>
        </p:txBody>
      </p:sp>
      <p:pic>
        <p:nvPicPr>
          <p:cNvPr id="7" name="Picture 2" descr="Animacion">
            <a:extLst>
              <a:ext uri="{FF2B5EF4-FFF2-40B4-BE49-F238E27FC236}">
                <a16:creationId xmlns:a16="http://schemas.microsoft.com/office/drawing/2014/main" id="{BDA0F8FD-E437-4CC5-2C8C-189C96C6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3" b="39243"/>
          <a:stretch/>
        </p:blipFill>
        <p:spPr bwMode="auto">
          <a:xfrm>
            <a:off x="0" y="-15080"/>
            <a:ext cx="12192000" cy="1615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sociación Neumosur">
            <a:extLst>
              <a:ext uri="{FF2B5EF4-FFF2-40B4-BE49-F238E27FC236}">
                <a16:creationId xmlns:a16="http://schemas.microsoft.com/office/drawing/2014/main" id="{2B76EC90-2198-EF9E-D260-2633D0E11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588BBC8-DBA9-C848-3677-5A15818C2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760" y="1769170"/>
            <a:ext cx="1891517" cy="1891517"/>
          </a:xfrm>
          <a:prstGeom prst="rect">
            <a:avLst/>
          </a:prstGeom>
        </p:spPr>
      </p:pic>
      <p:pic>
        <p:nvPicPr>
          <p:cNvPr id="2052" name="Picture 4" descr="Best Pleural Effusion Specialist in Kondapur | Pleural Effusion Clinic Near  me">
            <a:extLst>
              <a:ext uri="{FF2B5EF4-FFF2-40B4-BE49-F238E27FC236}">
                <a16:creationId xmlns:a16="http://schemas.microsoft.com/office/drawing/2014/main" id="{6B339522-D142-5C03-AB58-689947912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164" y="2993196"/>
            <a:ext cx="1902912" cy="189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7.25. Histiocitos con sus característicos núcleos redondeados y... |  Download Scientific Diagram">
            <a:extLst>
              <a:ext uri="{FF2B5EF4-FFF2-40B4-BE49-F238E27FC236}">
                <a16:creationId xmlns:a16="http://schemas.microsoft.com/office/drawing/2014/main" id="{4312B884-B3BE-DEF9-9C6E-D52D5EB4D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731" y="3551733"/>
            <a:ext cx="1667597" cy="107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aboratorio - Iconos gratis de asistencia sanitaria y médica">
            <a:extLst>
              <a:ext uri="{FF2B5EF4-FFF2-40B4-BE49-F238E27FC236}">
                <a16:creationId xmlns:a16="http://schemas.microsoft.com/office/drawing/2014/main" id="{F659A091-D498-E2CE-F4CB-3261545CE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593" y="4682692"/>
            <a:ext cx="1240145" cy="124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cono de línea de flecha 11766510 Vector en Vecteezy">
            <a:extLst>
              <a:ext uri="{FF2B5EF4-FFF2-40B4-BE49-F238E27FC236}">
                <a16:creationId xmlns:a16="http://schemas.microsoft.com/office/drawing/2014/main" id="{EC484131-9B78-9BA9-494A-7ABE8D1A2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8543" flipH="1">
            <a:off x="6712346" y="4885780"/>
            <a:ext cx="549002" cy="5490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cono de línea de flecha 11766510 Vector en Vecteezy">
            <a:extLst>
              <a:ext uri="{FF2B5EF4-FFF2-40B4-BE49-F238E27FC236}">
                <a16:creationId xmlns:a16="http://schemas.microsoft.com/office/drawing/2014/main" id="{3DDFD349-2AEF-1A3E-28A3-5288472A1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82126" flipH="1">
            <a:off x="6627863" y="2653394"/>
            <a:ext cx="549002" cy="5490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cono de línea de flecha 11766510 Vector en Vecteezy">
            <a:extLst>
              <a:ext uri="{FF2B5EF4-FFF2-40B4-BE49-F238E27FC236}">
                <a16:creationId xmlns:a16="http://schemas.microsoft.com/office/drawing/2014/main" id="{EC2D9443-95FF-9036-9E0F-38A9747FC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50352" flipH="1">
            <a:off x="9598939" y="2579904"/>
            <a:ext cx="549002" cy="5490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cono de línea de flecha 11766510 Vector en Vecteezy">
            <a:extLst>
              <a:ext uri="{FF2B5EF4-FFF2-40B4-BE49-F238E27FC236}">
                <a16:creationId xmlns:a16="http://schemas.microsoft.com/office/drawing/2014/main" id="{30C541E0-1BCC-9B32-C0A5-840900AD5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19334" flipH="1">
            <a:off x="9770868" y="4795604"/>
            <a:ext cx="549002" cy="5490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oogle Shape;91;p1" descr="Hospital Universitario Virgen del Rocío">
            <a:extLst>
              <a:ext uri="{FF2B5EF4-FFF2-40B4-BE49-F238E27FC236}">
                <a16:creationId xmlns:a16="http://schemas.microsoft.com/office/drawing/2014/main" id="{D93527B7-DE18-8B9F-3BB7-562AAE98FD6E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1685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pic>
        <p:nvPicPr>
          <p:cNvPr id="7" name="Picture 2" descr="Animacion">
            <a:extLst>
              <a:ext uri="{FF2B5EF4-FFF2-40B4-BE49-F238E27FC236}">
                <a16:creationId xmlns:a16="http://schemas.microsoft.com/office/drawing/2014/main" id="{BDA0F8FD-E437-4CC5-2C8C-189C96C6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3" b="39243"/>
          <a:stretch/>
        </p:blipFill>
        <p:spPr bwMode="auto">
          <a:xfrm>
            <a:off x="0" y="-15080"/>
            <a:ext cx="12192000" cy="1615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oogle Shape;91;p1" descr="Hospital Universitario Virgen del Rocío">
            <a:extLst>
              <a:ext uri="{FF2B5EF4-FFF2-40B4-BE49-F238E27FC236}">
                <a16:creationId xmlns:a16="http://schemas.microsoft.com/office/drawing/2014/main" id="{B2DB7879-5F28-54EA-07BD-0019B12A42A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128A7F-789F-7E19-2C5C-2CB08B76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Helvetica" pitchFamily="2" charset="0"/>
              </a:rPr>
              <a:t>1. Introducción</a:t>
            </a:r>
          </a:p>
        </p:txBody>
      </p:sp>
      <p:pic>
        <p:nvPicPr>
          <p:cNvPr id="4" name="Picture 2" descr="Asociación Neumosur">
            <a:extLst>
              <a:ext uri="{FF2B5EF4-FFF2-40B4-BE49-F238E27FC236}">
                <a16:creationId xmlns:a16="http://schemas.microsoft.com/office/drawing/2014/main" id="{B996F26E-6CAE-7E9A-FC9A-D2D425749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B197695-0408-88C8-3860-D95A06340FDA}"/>
              </a:ext>
            </a:extLst>
          </p:cNvPr>
          <p:cNvSpPr txBox="1"/>
          <p:nvPr/>
        </p:nvSpPr>
        <p:spPr>
          <a:xfrm>
            <a:off x="2053963" y="6456243"/>
            <a:ext cx="92191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Karpathiou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 G,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Marios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 E.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Froudarakis</a:t>
            </a:r>
            <a:r>
              <a:rPr lang="es-ES" sz="1000" dirty="0">
                <a:solidFill>
                  <a:srgbClr val="212121"/>
                </a:solidFill>
                <a:latin typeface="Helvetica" pitchFamily="2" charset="0"/>
              </a:rPr>
              <a:t> 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et al.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Clinical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long-term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outcome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of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 non-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specific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 pleuritis (NSP) after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surgical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or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 medical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thoracoscopy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. J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Thorac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 </a:t>
            </a:r>
            <a:r>
              <a:rPr lang="es-ES" sz="1000" b="0" i="0" u="none" strike="noStrike" dirty="0" err="1">
                <a:solidFill>
                  <a:srgbClr val="212121"/>
                </a:solidFill>
                <a:effectLst/>
                <a:latin typeface="Helvetica" pitchFamily="2" charset="0"/>
              </a:rPr>
              <a:t>Dis</a:t>
            </a:r>
            <a:r>
              <a:rPr lang="es-ES" sz="1000" b="0" i="0" u="none" strike="noStrike" dirty="0">
                <a:solidFill>
                  <a:srgbClr val="212121"/>
                </a:solidFill>
                <a:effectLst/>
                <a:latin typeface="Helvetica" pitchFamily="2" charset="0"/>
              </a:rPr>
              <a:t>. 2020.</a:t>
            </a:r>
            <a:endParaRPr lang="es-ES" sz="1000" dirty="0">
              <a:latin typeface="Helvetica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190891A-2DDB-016F-581E-CF6B074E4A89}"/>
              </a:ext>
            </a:extLst>
          </p:cNvPr>
          <p:cNvSpPr txBox="1"/>
          <p:nvPr/>
        </p:nvSpPr>
        <p:spPr>
          <a:xfrm>
            <a:off x="3831985" y="2274734"/>
            <a:ext cx="435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u="sng" dirty="0">
                <a:latin typeface="Helvetica" pitchFamily="2" charset="0"/>
              </a:rPr>
              <a:t>Derrame pleural histiocitario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F168915-1CC6-091C-7C3E-F5C28A21F759}"/>
              </a:ext>
            </a:extLst>
          </p:cNvPr>
          <p:cNvSpPr txBox="1"/>
          <p:nvPr/>
        </p:nvSpPr>
        <p:spPr>
          <a:xfrm>
            <a:off x="1101163" y="3429000"/>
            <a:ext cx="344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itchFamily="2" charset="0"/>
              </a:rPr>
              <a:t>Entidad relativamente frecuente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DEDBD29-C3DB-65A8-D246-B3DF48B30A54}"/>
              </a:ext>
            </a:extLst>
          </p:cNvPr>
          <p:cNvSpPr txBox="1"/>
          <p:nvPr/>
        </p:nvSpPr>
        <p:spPr>
          <a:xfrm>
            <a:off x="2346408" y="513004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itchFamily="2" charset="0"/>
              </a:rPr>
              <a:t>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2C68B02-C3D4-5BE5-BC94-562746388B51}"/>
              </a:ext>
            </a:extLst>
          </p:cNvPr>
          <p:cNvSpPr txBox="1"/>
          <p:nvPr/>
        </p:nvSpPr>
        <p:spPr>
          <a:xfrm>
            <a:off x="6331662" y="3454271"/>
            <a:ext cx="5327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itchFamily="2" charset="0"/>
              </a:rPr>
              <a:t>No tan estudiado como otro tipo de DP exudativos</a:t>
            </a:r>
          </a:p>
        </p:txBody>
      </p:sp>
      <p:pic>
        <p:nvPicPr>
          <p:cNvPr id="1026" name="Picture 2" descr="Novedad - Iconos gratis de electrónica">
            <a:extLst>
              <a:ext uri="{FF2B5EF4-FFF2-40B4-BE49-F238E27FC236}">
                <a16:creationId xmlns:a16="http://schemas.microsoft.com/office/drawing/2014/main" id="{C340DA42-B50C-47CF-84E7-2A45BE63E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053" y="4753361"/>
            <a:ext cx="806622" cy="80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otas Adhesivas PNG ,dibujos Notas Adhesivas PNG En Blanco, Vector De Notas  Adhesivas PNG ,dibujos Nota PNG y PSD para Descargar Gratis | Pngtree">
            <a:extLst>
              <a:ext uri="{FF2B5EF4-FFF2-40B4-BE49-F238E27FC236}">
                <a16:creationId xmlns:a16="http://schemas.microsoft.com/office/drawing/2014/main" id="{01B9027E-96B2-DAC3-A055-8B130280B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54" y="4153464"/>
            <a:ext cx="4537482" cy="197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B677AE52-6BCF-5403-D6E7-075EB383FCF7}"/>
              </a:ext>
            </a:extLst>
          </p:cNvPr>
          <p:cNvSpPr txBox="1"/>
          <p:nvPr/>
        </p:nvSpPr>
        <p:spPr>
          <a:xfrm>
            <a:off x="4334227" y="4897491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Helvetica" pitchFamily="2" charset="0"/>
              </a:rPr>
              <a:t>Relación con neoplasias en un alto porcentaje de casos</a:t>
            </a:r>
          </a:p>
        </p:txBody>
      </p:sp>
    </p:spTree>
    <p:extLst>
      <p:ext uri="{BB962C8B-B14F-4D97-AF65-F5344CB8AC3E}">
        <p14:creationId xmlns:p14="http://schemas.microsoft.com/office/powerpoint/2010/main" val="2747972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ás de 100 000 imágenes gratis de Nota En Blanco y Nota - Pixabay">
            <a:extLst>
              <a:ext uri="{FF2B5EF4-FFF2-40B4-BE49-F238E27FC236}">
                <a16:creationId xmlns:a16="http://schemas.microsoft.com/office/drawing/2014/main" id="{FEDD7451-08F3-A477-4249-E26426234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575" y="2101020"/>
            <a:ext cx="2918714" cy="164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pic>
        <p:nvPicPr>
          <p:cNvPr id="7" name="Picture 2" descr="Animacion">
            <a:extLst>
              <a:ext uri="{FF2B5EF4-FFF2-40B4-BE49-F238E27FC236}">
                <a16:creationId xmlns:a16="http://schemas.microsoft.com/office/drawing/2014/main" id="{BDA0F8FD-E437-4CC5-2C8C-189C96C6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3" b="39243"/>
          <a:stretch/>
        </p:blipFill>
        <p:spPr bwMode="auto">
          <a:xfrm>
            <a:off x="0" y="-15080"/>
            <a:ext cx="12192000" cy="1615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128A7F-789F-7E19-2C5C-2CB08B76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Helvetica" pitchFamily="2" charset="0"/>
              </a:rPr>
              <a:t>1. Introducción</a:t>
            </a:r>
          </a:p>
        </p:txBody>
      </p:sp>
      <p:pic>
        <p:nvPicPr>
          <p:cNvPr id="4" name="Picture 2" descr="Asociación Neumosur">
            <a:extLst>
              <a:ext uri="{FF2B5EF4-FFF2-40B4-BE49-F238E27FC236}">
                <a16:creationId xmlns:a16="http://schemas.microsoft.com/office/drawing/2014/main" id="{023BC785-1E11-367C-11C1-31C0877F6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91;p1" descr="Hospital Universitario Virgen del Rocío">
            <a:extLst>
              <a:ext uri="{FF2B5EF4-FFF2-40B4-BE49-F238E27FC236}">
                <a16:creationId xmlns:a16="http://schemas.microsoft.com/office/drawing/2014/main" id="{F7E397B5-6B98-0605-C7FD-1AD1150C589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EED54A8-8558-2B0C-6EF6-00120695FDE3}"/>
              </a:ext>
            </a:extLst>
          </p:cNvPr>
          <p:cNvSpPr txBox="1"/>
          <p:nvPr/>
        </p:nvSpPr>
        <p:spPr>
          <a:xfrm>
            <a:off x="8712456" y="2287753"/>
            <a:ext cx="2904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>
                <a:latin typeface="Helvetica" pitchFamily="2" charset="0"/>
              </a:rPr>
              <a:t>Estudio</a:t>
            </a:r>
            <a:r>
              <a:rPr lang="es-ES" dirty="0">
                <a:latin typeface="Helvetica" pitchFamily="2" charset="0"/>
              </a:rPr>
              <a:t> </a:t>
            </a:r>
            <a:r>
              <a:rPr lang="es-ES" sz="1600" dirty="0">
                <a:latin typeface="Helvetica" pitchFamily="2" charset="0"/>
              </a:rPr>
              <a:t>inmunohistoquímico</a:t>
            </a:r>
            <a:r>
              <a:rPr lang="es-ES" dirty="0">
                <a:latin typeface="Helvetica" pitchFamily="2" charset="0"/>
              </a:rPr>
              <a:t>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F7D7F7D-35EA-AAAA-DDB6-9786FEA2B17E}"/>
              </a:ext>
            </a:extLst>
          </p:cNvPr>
          <p:cNvSpPr txBox="1"/>
          <p:nvPr/>
        </p:nvSpPr>
        <p:spPr>
          <a:xfrm>
            <a:off x="621905" y="2520571"/>
            <a:ext cx="2646878" cy="989932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2A542D8-92C5-3BB2-2A15-7789122652D3}"/>
              </a:ext>
            </a:extLst>
          </p:cNvPr>
          <p:cNvSpPr txBox="1"/>
          <p:nvPr/>
        </p:nvSpPr>
        <p:spPr>
          <a:xfrm>
            <a:off x="8947263" y="3494927"/>
            <a:ext cx="2351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Marcadores específicos</a:t>
            </a:r>
          </a:p>
        </p:txBody>
      </p:sp>
      <p:pic>
        <p:nvPicPr>
          <p:cNvPr id="18" name="Picture 10" descr="Laboratorio - Iconos gratis de asistencia sanitaria y médica">
            <a:extLst>
              <a:ext uri="{FF2B5EF4-FFF2-40B4-BE49-F238E27FC236}">
                <a16:creationId xmlns:a16="http://schemas.microsoft.com/office/drawing/2014/main" id="{6C2545CC-86E3-6DF7-5D71-256E630D2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390" y="2692902"/>
            <a:ext cx="659888" cy="65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95957A7-1AD3-CB0C-D96B-E8EBC1C85DC4}"/>
              </a:ext>
            </a:extLst>
          </p:cNvPr>
          <p:cNvSpPr txBox="1"/>
          <p:nvPr/>
        </p:nvSpPr>
        <p:spPr>
          <a:xfrm>
            <a:off x="4781361" y="6511992"/>
            <a:ext cx="64876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Chae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 et al.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Histiocytic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 pleural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effusion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: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the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strong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clue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to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malignancy</a:t>
            </a:r>
            <a:r>
              <a:rPr lang="es-ES" sz="1000" dirty="0">
                <a:solidFill>
                  <a:srgbClr val="111111"/>
                </a:solidFill>
                <a:latin typeface="Helvetica" pitchFamily="2" charset="0"/>
              </a:rPr>
              <a:t>.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World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Journal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of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Surgical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 </a:t>
            </a:r>
            <a:r>
              <a:rPr lang="es-ES" sz="1000" dirty="0" err="1">
                <a:solidFill>
                  <a:srgbClr val="111111"/>
                </a:solidFill>
                <a:effectLst/>
                <a:latin typeface="Helvetica" pitchFamily="2" charset="0"/>
              </a:rPr>
              <a:t>Oncology</a:t>
            </a:r>
            <a:r>
              <a:rPr lang="es-ES" sz="1000" dirty="0">
                <a:solidFill>
                  <a:srgbClr val="111111"/>
                </a:solidFill>
                <a:latin typeface="Helvetica" pitchFamily="2" charset="0"/>
              </a:rPr>
              <a:t>. </a:t>
            </a:r>
            <a:r>
              <a:rPr lang="es-ES" sz="1000" dirty="0">
                <a:solidFill>
                  <a:srgbClr val="111111"/>
                </a:solidFill>
                <a:effectLst/>
                <a:latin typeface="Helvetica" pitchFamily="2" charset="0"/>
              </a:rPr>
              <a:t>2021 </a:t>
            </a:r>
            <a:endParaRPr lang="es-ES" sz="1000" dirty="0">
              <a:latin typeface="Helvetica" pitchFamily="2" charset="0"/>
            </a:endParaRPr>
          </a:p>
        </p:txBody>
      </p:sp>
      <p:pic>
        <p:nvPicPr>
          <p:cNvPr id="11" name="Picture 8" descr="7.25. Histiocitos con sus característicos núcleos redondeados y... |  Download Scientific Diagram">
            <a:extLst>
              <a:ext uri="{FF2B5EF4-FFF2-40B4-BE49-F238E27FC236}">
                <a16:creationId xmlns:a16="http://schemas.microsoft.com/office/drawing/2014/main" id="{9BE8241E-6EA7-85C2-9FDD-32C0B9702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987" y="4433783"/>
            <a:ext cx="2511686" cy="161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FF2267A-9A57-C171-FCE1-50A426530743}"/>
              </a:ext>
            </a:extLst>
          </p:cNvPr>
          <p:cNvSpPr txBox="1"/>
          <p:nvPr/>
        </p:nvSpPr>
        <p:spPr>
          <a:xfrm>
            <a:off x="4598082" y="2713096"/>
            <a:ext cx="2918714" cy="646331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Helvetica" pitchFamily="2" charset="0"/>
              </a:rPr>
              <a:t> Completar el análisis anatomopatológico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1C121B5-D6C9-4510-10AB-5A729FFE2A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79329" y="4478121"/>
            <a:ext cx="2137849" cy="161923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4C7BCC7D-E6A9-95E6-59BF-892F69AD8B9E}"/>
              </a:ext>
            </a:extLst>
          </p:cNvPr>
          <p:cNvSpPr txBox="1"/>
          <p:nvPr/>
        </p:nvSpPr>
        <p:spPr>
          <a:xfrm>
            <a:off x="5722716" y="472486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CD 68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9DEC722-FB28-D9E2-3A1A-E1FC9C136D78}"/>
              </a:ext>
            </a:extLst>
          </p:cNvPr>
          <p:cNvSpPr txBox="1"/>
          <p:nvPr/>
        </p:nvSpPr>
        <p:spPr>
          <a:xfrm>
            <a:off x="4831445" y="5103072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itchFamily="2" charset="0"/>
              </a:rPr>
              <a:t>Histiocitos y macrófagos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E873162-474B-0A02-49A5-714EF77527B4}"/>
              </a:ext>
            </a:extLst>
          </p:cNvPr>
          <p:cNvSpPr txBox="1"/>
          <p:nvPr/>
        </p:nvSpPr>
        <p:spPr>
          <a:xfrm>
            <a:off x="343748" y="2054886"/>
            <a:ext cx="322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Mala caracterización inicial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721C159-3CAC-E5BF-71D5-FC6C99236486}"/>
              </a:ext>
            </a:extLst>
          </p:cNvPr>
          <p:cNvSpPr txBox="1"/>
          <p:nvPr/>
        </p:nvSpPr>
        <p:spPr>
          <a:xfrm>
            <a:off x="621905" y="2540638"/>
            <a:ext cx="2646878" cy="883127"/>
          </a:xfrm>
          <a:prstGeom prst="rect">
            <a:avLst/>
          </a:prstGeom>
          <a:noFill/>
          <a:ln w="28575" cap="flat" cmpd="sng" algn="ctr">
            <a:noFill/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>
                <a:latin typeface="Helvetica" pitchFamily="2" charset="0"/>
              </a:rPr>
              <a:t>Estudio cito-morfológico</a:t>
            </a:r>
          </a:p>
          <a:p>
            <a:pPr algn="ctr">
              <a:lnSpc>
                <a:spcPct val="150000"/>
              </a:lnSpc>
            </a:pPr>
            <a:r>
              <a:rPr lang="es-ES" b="1" dirty="0">
                <a:latin typeface="Helvetica" pitchFamily="2" charset="0"/>
              </a:rPr>
              <a:t>Células atípicas</a:t>
            </a:r>
          </a:p>
        </p:txBody>
      </p:sp>
      <p:pic>
        <p:nvPicPr>
          <p:cNvPr id="26" name="Picture 2" descr="icono de línea de flecha 11766510 Vector en Vecteezy">
            <a:extLst>
              <a:ext uri="{FF2B5EF4-FFF2-40B4-BE49-F238E27FC236}">
                <a16:creationId xmlns:a16="http://schemas.microsoft.com/office/drawing/2014/main" id="{0EA5C063-9C9B-5D0D-4AE7-7DF71FAFB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98327" flipH="1">
            <a:off x="3739050" y="2621735"/>
            <a:ext cx="549002" cy="5490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icono de línea de flecha 11766510 Vector en Vecteezy">
            <a:extLst>
              <a:ext uri="{FF2B5EF4-FFF2-40B4-BE49-F238E27FC236}">
                <a16:creationId xmlns:a16="http://schemas.microsoft.com/office/drawing/2014/main" id="{910BE25C-2FF2-E5BA-0D90-035CD2303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98327" flipH="1">
            <a:off x="7833253" y="2621735"/>
            <a:ext cx="549002" cy="5490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22755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pic>
        <p:nvPicPr>
          <p:cNvPr id="7" name="Picture 2" descr="Animacion">
            <a:extLst>
              <a:ext uri="{FF2B5EF4-FFF2-40B4-BE49-F238E27FC236}">
                <a16:creationId xmlns:a16="http://schemas.microsoft.com/office/drawing/2014/main" id="{BDA0F8FD-E437-4CC5-2C8C-189C96C6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3" b="39243"/>
          <a:stretch/>
        </p:blipFill>
        <p:spPr bwMode="auto">
          <a:xfrm>
            <a:off x="0" y="-15080"/>
            <a:ext cx="12192000" cy="1615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128A7F-789F-7E19-2C5C-2CB08B76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Helvetica" pitchFamily="2" charset="0"/>
              </a:rPr>
              <a:t>1. Introducción</a:t>
            </a:r>
          </a:p>
        </p:txBody>
      </p:sp>
      <p:pic>
        <p:nvPicPr>
          <p:cNvPr id="4" name="Picture 2" descr="Asociación Neumosur">
            <a:extLst>
              <a:ext uri="{FF2B5EF4-FFF2-40B4-BE49-F238E27FC236}">
                <a16:creationId xmlns:a16="http://schemas.microsoft.com/office/drawing/2014/main" id="{023BC785-1E11-367C-11C1-31C0877F6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91;p1" descr="Hospital Universitario Virgen del Rocío">
            <a:extLst>
              <a:ext uri="{FF2B5EF4-FFF2-40B4-BE49-F238E27FC236}">
                <a16:creationId xmlns:a16="http://schemas.microsoft.com/office/drawing/2014/main" id="{5F3279D3-81CE-4676-A827-EFC135B71BC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BC7D848-C2C2-220A-1DE8-4A122951894B}"/>
              </a:ext>
            </a:extLst>
          </p:cNvPr>
          <p:cNvCxnSpPr>
            <a:cxnSpLocks/>
          </p:cNvCxnSpPr>
          <p:nvPr/>
        </p:nvCxnSpPr>
        <p:spPr>
          <a:xfrm>
            <a:off x="3746854" y="3868677"/>
            <a:ext cx="472249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F2DA8B5-8AEE-D0C9-FE8D-25EDC2DF1E27}"/>
              </a:ext>
            </a:extLst>
          </p:cNvPr>
          <p:cNvSpPr txBox="1"/>
          <p:nvPr/>
        </p:nvSpPr>
        <p:spPr>
          <a:xfrm>
            <a:off x="1768246" y="4329651"/>
            <a:ext cx="8989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ü"/>
            </a:pPr>
            <a:r>
              <a:rPr lang="es-ES" dirty="0">
                <a:latin typeface="Helvetica" pitchFamily="2" charset="0"/>
              </a:rPr>
              <a:t>Evaluar si existe </a:t>
            </a:r>
            <a:r>
              <a:rPr lang="es-ES" b="1" dirty="0">
                <a:latin typeface="Helvetica" pitchFamily="2" charset="0"/>
              </a:rPr>
              <a:t>asociación</a:t>
            </a:r>
            <a:r>
              <a:rPr lang="es-ES" dirty="0">
                <a:latin typeface="Helvetica" pitchFamily="2" charset="0"/>
              </a:rPr>
              <a:t> entre la presencia de un </a:t>
            </a:r>
            <a:r>
              <a:rPr lang="es-ES" b="1" dirty="0">
                <a:latin typeface="Helvetica" pitchFamily="2" charset="0"/>
              </a:rPr>
              <a:t>derrame pleural histiocitario </a:t>
            </a:r>
            <a:r>
              <a:rPr lang="es-ES" dirty="0">
                <a:latin typeface="Helvetica" pitchFamily="2" charset="0"/>
              </a:rPr>
              <a:t>y el diagnóstico de </a:t>
            </a:r>
            <a:r>
              <a:rPr lang="es-ES" b="1" dirty="0">
                <a:latin typeface="Helvetica" pitchFamily="2" charset="0"/>
              </a:rPr>
              <a:t>neoplasia </a:t>
            </a:r>
            <a:r>
              <a:rPr lang="es-ES" dirty="0">
                <a:latin typeface="Helvetica" pitchFamily="2" charset="0"/>
              </a:rPr>
              <a:t>en el paciente</a:t>
            </a: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86A1A69F-52F6-D9CB-ED99-A5490678F02D}"/>
              </a:ext>
            </a:extLst>
          </p:cNvPr>
          <p:cNvSpPr/>
          <p:nvPr/>
        </p:nvSpPr>
        <p:spPr>
          <a:xfrm>
            <a:off x="5120740" y="2716025"/>
            <a:ext cx="1974722" cy="607623"/>
          </a:xfrm>
          <a:prstGeom prst="round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latin typeface="Helvetica" pitchFamily="2" charset="0"/>
              </a:rPr>
              <a:t>OBJETIVO</a:t>
            </a:r>
            <a:endParaRPr lang="es-ES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44350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pic>
        <p:nvPicPr>
          <p:cNvPr id="7" name="Picture 2" descr="Animacion">
            <a:extLst>
              <a:ext uri="{FF2B5EF4-FFF2-40B4-BE49-F238E27FC236}">
                <a16:creationId xmlns:a16="http://schemas.microsoft.com/office/drawing/2014/main" id="{BDA0F8FD-E437-4CC5-2C8C-189C96C6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3" b="39243"/>
          <a:stretch/>
        </p:blipFill>
        <p:spPr bwMode="auto">
          <a:xfrm>
            <a:off x="0" y="-15080"/>
            <a:ext cx="12192000" cy="1615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128A7F-789F-7E19-2C5C-2CB08B76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Helvetica" pitchFamily="2" charset="0"/>
              </a:rPr>
              <a:t>2. Material y métodos</a:t>
            </a:r>
          </a:p>
        </p:txBody>
      </p:sp>
      <p:pic>
        <p:nvPicPr>
          <p:cNvPr id="4" name="Picture 2" descr="Asociación Neumosur">
            <a:extLst>
              <a:ext uri="{FF2B5EF4-FFF2-40B4-BE49-F238E27FC236}">
                <a16:creationId xmlns:a16="http://schemas.microsoft.com/office/drawing/2014/main" id="{F25C5183-9416-9772-8DBE-6DEFAE934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91;p1" descr="Hospital Universitario Virgen del Rocío">
            <a:extLst>
              <a:ext uri="{FF2B5EF4-FFF2-40B4-BE49-F238E27FC236}">
                <a16:creationId xmlns:a16="http://schemas.microsoft.com/office/drawing/2014/main" id="{92369B80-98CC-7D39-1880-6230279BB08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29AF569-BB86-10D2-D8C7-B711E2AF12F0}"/>
              </a:ext>
            </a:extLst>
          </p:cNvPr>
          <p:cNvSpPr txBox="1"/>
          <p:nvPr/>
        </p:nvSpPr>
        <p:spPr>
          <a:xfrm>
            <a:off x="3233678" y="2533337"/>
            <a:ext cx="5724644" cy="369332"/>
          </a:xfrm>
          <a:prstGeom prst="rect">
            <a:avLst/>
          </a:prstGeom>
          <a:ln>
            <a:solidFill>
              <a:srgbClr val="7030A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b="1" dirty="0">
                <a:latin typeface="Helvetica" pitchFamily="2" charset="0"/>
              </a:rPr>
              <a:t>Estudio observacional, retrospectivo y descriptivo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1B0DFA-EB37-2011-E484-FD96C0D5C496}"/>
              </a:ext>
            </a:extLst>
          </p:cNvPr>
          <p:cNvSpPr txBox="1"/>
          <p:nvPr/>
        </p:nvSpPr>
        <p:spPr>
          <a:xfrm>
            <a:off x="5647584" y="2983303"/>
            <a:ext cx="2988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Octubre 2022 </a:t>
            </a:r>
            <a:r>
              <a:rPr lang="es-ES" sz="1600" dirty="0">
                <a:latin typeface="Helvetica" pitchFamily="2" charset="0"/>
                <a:sym typeface="Wingdings" pitchFamily="2" charset="2"/>
              </a:rPr>
              <a:t> Octubre 2024</a:t>
            </a:r>
            <a:endParaRPr lang="es-ES" sz="1600" dirty="0">
              <a:latin typeface="Helvetica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A91019B-248E-B47B-75B8-A859E068DDF9}"/>
              </a:ext>
            </a:extLst>
          </p:cNvPr>
          <p:cNvSpPr txBox="1"/>
          <p:nvPr/>
        </p:nvSpPr>
        <p:spPr>
          <a:xfrm>
            <a:off x="1366560" y="4154448"/>
            <a:ext cx="2330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Helvetica" pitchFamily="2" charset="0"/>
              </a:rPr>
              <a:t>Unidad de Patología Pleural</a:t>
            </a:r>
          </a:p>
        </p:txBody>
      </p:sp>
      <p:pic>
        <p:nvPicPr>
          <p:cNvPr id="11" name="Picture 4" descr="Best Pleural Effusion Specialist in Kondapur | Pleural Effusion Clinic Near  me">
            <a:extLst>
              <a:ext uri="{FF2B5EF4-FFF2-40B4-BE49-F238E27FC236}">
                <a16:creationId xmlns:a16="http://schemas.microsoft.com/office/drawing/2014/main" id="{0B88D523-9915-2471-385A-F5AC9BC22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174" y="4653423"/>
            <a:ext cx="1004069" cy="99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lecha - Iconos gratis de flechas">
            <a:extLst>
              <a:ext uri="{FF2B5EF4-FFF2-40B4-BE49-F238E27FC236}">
                <a16:creationId xmlns:a16="http://schemas.microsoft.com/office/drawing/2014/main" id="{2C508CC7-9E9F-6189-4E51-A799BF862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099" y="4307883"/>
            <a:ext cx="547526" cy="54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6C57139-E483-8EDF-392B-061CE38B8251}"/>
              </a:ext>
            </a:extLst>
          </p:cNvPr>
          <p:cNvSpPr txBox="1"/>
          <p:nvPr/>
        </p:nvSpPr>
        <p:spPr>
          <a:xfrm>
            <a:off x="4659346" y="4179884"/>
            <a:ext cx="22367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latin typeface="Helvetica" pitchFamily="2" charset="0"/>
              </a:rPr>
              <a:t>Derrame Pleural</a:t>
            </a:r>
          </a:p>
          <a:p>
            <a:pPr algn="ctr"/>
            <a:r>
              <a:rPr lang="es-ES" dirty="0">
                <a:latin typeface="Helvetica" pitchFamily="2" charset="0"/>
              </a:rPr>
              <a:t>- </a:t>
            </a:r>
          </a:p>
          <a:p>
            <a:pPr algn="ctr"/>
            <a:r>
              <a:rPr lang="es-ES" dirty="0">
                <a:latin typeface="Helvetica" pitchFamily="2" charset="0"/>
              </a:rPr>
              <a:t> Celularidad Atípica </a:t>
            </a:r>
          </a:p>
        </p:txBody>
      </p:sp>
      <p:pic>
        <p:nvPicPr>
          <p:cNvPr id="16" name="Picture 2" descr="Flecha - Iconos gratis de flechas">
            <a:extLst>
              <a:ext uri="{FF2B5EF4-FFF2-40B4-BE49-F238E27FC236}">
                <a16:creationId xmlns:a16="http://schemas.microsoft.com/office/drawing/2014/main" id="{F02BD650-8839-299D-58C4-1C96999F6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186" y="4307883"/>
            <a:ext cx="547526" cy="54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912D6D33-C49D-2073-053A-EF795099EEC3}"/>
              </a:ext>
            </a:extLst>
          </p:cNvPr>
          <p:cNvSpPr txBox="1"/>
          <p:nvPr/>
        </p:nvSpPr>
        <p:spPr>
          <a:xfrm>
            <a:off x="8495413" y="3866149"/>
            <a:ext cx="2392837" cy="646331"/>
          </a:xfrm>
          <a:prstGeom prst="rect">
            <a:avLst/>
          </a:prstGeom>
          <a:noFill/>
          <a:ln w="19050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Helvetica" pitchFamily="2" charset="0"/>
              </a:rPr>
              <a:t>Servicio de Anatomía Patológica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E047FD-C750-F0E7-98EC-1DD724C7DEB7}"/>
              </a:ext>
            </a:extLst>
          </p:cNvPr>
          <p:cNvSpPr txBox="1"/>
          <p:nvPr/>
        </p:nvSpPr>
        <p:spPr>
          <a:xfrm>
            <a:off x="8451172" y="50915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A54A43C-9927-15E1-74BB-3987D8C74050}"/>
              </a:ext>
            </a:extLst>
          </p:cNvPr>
          <p:cNvSpPr txBox="1"/>
          <p:nvPr/>
        </p:nvSpPr>
        <p:spPr>
          <a:xfrm>
            <a:off x="8173074" y="4783119"/>
            <a:ext cx="3198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>
                <a:latin typeface="Helvetica" pitchFamily="2" charset="0"/>
              </a:rPr>
              <a:t>Citología           Estudio IHQ</a:t>
            </a:r>
          </a:p>
        </p:txBody>
      </p:sp>
      <p:pic>
        <p:nvPicPr>
          <p:cNvPr id="1026" name="Picture 2" descr="Diseño PNG Y SVG De Doodle De Flecha Vertical Para Camisetas">
            <a:extLst>
              <a:ext uri="{FF2B5EF4-FFF2-40B4-BE49-F238E27FC236}">
                <a16:creationId xmlns:a16="http://schemas.microsoft.com/office/drawing/2014/main" id="{F3D41B8F-6D57-9343-A97A-E98D23221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09260" flipV="1">
            <a:off x="9399115" y="4539783"/>
            <a:ext cx="458054" cy="45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B1B5569-5363-0E48-FF5B-BE144A1BFB01}"/>
              </a:ext>
            </a:extLst>
          </p:cNvPr>
          <p:cNvSpPr txBox="1"/>
          <p:nvPr/>
        </p:nvSpPr>
        <p:spPr>
          <a:xfrm>
            <a:off x="4238972" y="294743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n = 47</a:t>
            </a:r>
            <a:endParaRPr lang="es-ES" dirty="0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F4AFC80B-8038-86CD-C0C6-A097F931E191}"/>
              </a:ext>
            </a:extLst>
          </p:cNvPr>
          <p:cNvCxnSpPr>
            <a:cxnSpLocks/>
          </p:cNvCxnSpPr>
          <p:nvPr/>
        </p:nvCxnSpPr>
        <p:spPr>
          <a:xfrm>
            <a:off x="5410899" y="2993625"/>
            <a:ext cx="0" cy="355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80060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pic>
        <p:nvPicPr>
          <p:cNvPr id="7" name="Picture 2" descr="Animacion">
            <a:extLst>
              <a:ext uri="{FF2B5EF4-FFF2-40B4-BE49-F238E27FC236}">
                <a16:creationId xmlns:a16="http://schemas.microsoft.com/office/drawing/2014/main" id="{BDA0F8FD-E437-4CC5-2C8C-189C96C6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3" b="39243"/>
          <a:stretch/>
        </p:blipFill>
        <p:spPr bwMode="auto">
          <a:xfrm>
            <a:off x="0" y="-15080"/>
            <a:ext cx="12192000" cy="1615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128A7F-789F-7E19-2C5C-2CB08B76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Helvetica" pitchFamily="2" charset="0"/>
              </a:rPr>
              <a:t>2. Material y métodos</a:t>
            </a:r>
          </a:p>
        </p:txBody>
      </p:sp>
      <p:pic>
        <p:nvPicPr>
          <p:cNvPr id="4" name="Picture 2" descr="Asociación Neumosur">
            <a:extLst>
              <a:ext uri="{FF2B5EF4-FFF2-40B4-BE49-F238E27FC236}">
                <a16:creationId xmlns:a16="http://schemas.microsoft.com/office/drawing/2014/main" id="{F25C5183-9416-9772-8DBE-6DEFAE934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91;p1" descr="Hospital Universitario Virgen del Rocío">
            <a:extLst>
              <a:ext uri="{FF2B5EF4-FFF2-40B4-BE49-F238E27FC236}">
                <a16:creationId xmlns:a16="http://schemas.microsoft.com/office/drawing/2014/main" id="{92369B80-98CC-7D39-1880-6230279BB08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rminador 20">
            <a:extLst>
              <a:ext uri="{FF2B5EF4-FFF2-40B4-BE49-F238E27FC236}">
                <a16:creationId xmlns:a16="http://schemas.microsoft.com/office/drawing/2014/main" id="{F344863E-F9D1-4343-FB74-1098738CFD74}"/>
              </a:ext>
            </a:extLst>
          </p:cNvPr>
          <p:cNvSpPr/>
          <p:nvPr/>
        </p:nvSpPr>
        <p:spPr>
          <a:xfrm>
            <a:off x="838200" y="4260666"/>
            <a:ext cx="3012092" cy="1027296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  <a:p>
            <a:pPr algn="ctr"/>
            <a:r>
              <a:rPr lang="es-ES" b="1" dirty="0"/>
              <a:t>Mesotelial</a:t>
            </a:r>
          </a:p>
          <a:p>
            <a:pPr algn="ctr"/>
            <a:r>
              <a:rPr lang="es-ES" b="1" dirty="0"/>
              <a:t>Epitelial</a:t>
            </a:r>
          </a:p>
          <a:p>
            <a:pPr algn="ctr"/>
            <a:r>
              <a:rPr lang="es-ES" b="1" dirty="0"/>
              <a:t>Histiocitario (CD-68)</a:t>
            </a:r>
          </a:p>
          <a:p>
            <a:pPr algn="ctr"/>
            <a:endParaRPr lang="es-ES" b="1" dirty="0"/>
          </a:p>
        </p:txBody>
      </p:sp>
      <p:pic>
        <p:nvPicPr>
          <p:cNvPr id="22" name="Picture 2" descr="Flecha - Iconos gratis de flechas">
            <a:extLst>
              <a:ext uri="{FF2B5EF4-FFF2-40B4-BE49-F238E27FC236}">
                <a16:creationId xmlns:a16="http://schemas.microsoft.com/office/drawing/2014/main" id="{7F812738-AFC9-5EA4-3022-1369C0692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799" y="4458970"/>
            <a:ext cx="547526" cy="54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CB1CAD95-E4FD-BD26-56A6-696834499034}"/>
              </a:ext>
            </a:extLst>
          </p:cNvPr>
          <p:cNvSpPr txBox="1"/>
          <p:nvPr/>
        </p:nvSpPr>
        <p:spPr>
          <a:xfrm>
            <a:off x="5115932" y="4449519"/>
            <a:ext cx="2143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Helvetica" pitchFamily="2" charset="0"/>
              </a:rPr>
              <a:t>Derrame Pleural Histiocitario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A50A41A-3B8B-2684-CAA3-AC9114F0EE3F}"/>
              </a:ext>
            </a:extLst>
          </p:cNvPr>
          <p:cNvSpPr txBox="1"/>
          <p:nvPr/>
        </p:nvSpPr>
        <p:spPr>
          <a:xfrm>
            <a:off x="8616571" y="3838094"/>
            <a:ext cx="2518638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itchFamily="2" charset="0"/>
              </a:rPr>
              <a:t>Diagnóstico de Cáncer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0F64A77-7D6C-7FC1-9E66-33F7274E8787}"/>
              </a:ext>
            </a:extLst>
          </p:cNvPr>
          <p:cNvSpPr txBox="1"/>
          <p:nvPr/>
        </p:nvSpPr>
        <p:spPr>
          <a:xfrm>
            <a:off x="8804268" y="4382321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itchFamily="2" charset="0"/>
              </a:rPr>
              <a:t>Antes 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32D2E8FE-56F9-60E8-599F-D59BB432C3F0}"/>
              </a:ext>
            </a:extLst>
          </p:cNvPr>
          <p:cNvCxnSpPr>
            <a:cxnSpLocks/>
          </p:cNvCxnSpPr>
          <p:nvPr/>
        </p:nvCxnSpPr>
        <p:spPr>
          <a:xfrm flipH="1">
            <a:off x="8709618" y="4449519"/>
            <a:ext cx="2142416" cy="64959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DD14FC01-2382-036C-EAB1-1C4100EEF727}"/>
              </a:ext>
            </a:extLst>
          </p:cNvPr>
          <p:cNvSpPr txBox="1"/>
          <p:nvPr/>
        </p:nvSpPr>
        <p:spPr>
          <a:xfrm>
            <a:off x="9642959" y="4732733"/>
            <a:ext cx="150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Helvetica" pitchFamily="2" charset="0"/>
              </a:rPr>
              <a:t>Durante el seguimiento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68D4944-6685-B4C7-8240-95C430849C93}"/>
              </a:ext>
            </a:extLst>
          </p:cNvPr>
          <p:cNvSpPr txBox="1"/>
          <p:nvPr/>
        </p:nvSpPr>
        <p:spPr>
          <a:xfrm>
            <a:off x="1105965" y="3819656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itchFamily="2" charset="0"/>
              </a:rPr>
              <a:t>Marcadores específicos</a:t>
            </a:r>
          </a:p>
        </p:txBody>
      </p:sp>
      <p:pic>
        <p:nvPicPr>
          <p:cNvPr id="11" name="Picture 2" descr="Flecha - Iconos gratis de flechas">
            <a:extLst>
              <a:ext uri="{FF2B5EF4-FFF2-40B4-BE49-F238E27FC236}">
                <a16:creationId xmlns:a16="http://schemas.microsoft.com/office/drawing/2014/main" id="{52DC8379-CCD5-FAAA-EF5C-F0B6C66AE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910" y="4458970"/>
            <a:ext cx="547526" cy="54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ABC3D6F-E36F-6D02-23F4-E9507C558A33}"/>
              </a:ext>
            </a:extLst>
          </p:cNvPr>
          <p:cNvSpPr txBox="1"/>
          <p:nvPr/>
        </p:nvSpPr>
        <p:spPr>
          <a:xfrm>
            <a:off x="3233678" y="2533337"/>
            <a:ext cx="5724644" cy="369332"/>
          </a:xfrm>
          <a:prstGeom prst="rect">
            <a:avLst/>
          </a:prstGeom>
          <a:ln>
            <a:solidFill>
              <a:srgbClr val="7030A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b="1" dirty="0">
                <a:latin typeface="Helvetica" pitchFamily="2" charset="0"/>
              </a:rPr>
              <a:t>Estudio observacional, retrospectivo y descriptivo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D693760-D102-6884-F3E2-25AF59F0F96F}"/>
              </a:ext>
            </a:extLst>
          </p:cNvPr>
          <p:cNvSpPr txBox="1"/>
          <p:nvPr/>
        </p:nvSpPr>
        <p:spPr>
          <a:xfrm>
            <a:off x="5647584" y="2983303"/>
            <a:ext cx="2988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Octubre 2022 </a:t>
            </a:r>
            <a:r>
              <a:rPr lang="es-ES" sz="1600" dirty="0">
                <a:latin typeface="Helvetica" pitchFamily="2" charset="0"/>
                <a:sym typeface="Wingdings" pitchFamily="2" charset="2"/>
              </a:rPr>
              <a:t> Octubre 2024</a:t>
            </a:r>
            <a:endParaRPr lang="es-ES" sz="1600" dirty="0">
              <a:latin typeface="Helvetica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E916267-DEF7-AEF0-CC46-BDDC1D6767E7}"/>
              </a:ext>
            </a:extLst>
          </p:cNvPr>
          <p:cNvSpPr txBox="1"/>
          <p:nvPr/>
        </p:nvSpPr>
        <p:spPr>
          <a:xfrm>
            <a:off x="4238972" y="294743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n = 47</a:t>
            </a:r>
            <a:endParaRPr lang="es-ES" dirty="0"/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23814D2-BA69-D562-E2F7-4FAD52DEEC1F}"/>
              </a:ext>
            </a:extLst>
          </p:cNvPr>
          <p:cNvCxnSpPr>
            <a:cxnSpLocks/>
          </p:cNvCxnSpPr>
          <p:nvPr/>
        </p:nvCxnSpPr>
        <p:spPr>
          <a:xfrm>
            <a:off x="5410899" y="2993625"/>
            <a:ext cx="0" cy="355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361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pic>
        <p:nvPicPr>
          <p:cNvPr id="7" name="Picture 2" descr="Animacion">
            <a:extLst>
              <a:ext uri="{FF2B5EF4-FFF2-40B4-BE49-F238E27FC236}">
                <a16:creationId xmlns:a16="http://schemas.microsoft.com/office/drawing/2014/main" id="{BDA0F8FD-E437-4CC5-2C8C-189C96C6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3" b="39243"/>
          <a:stretch/>
        </p:blipFill>
        <p:spPr bwMode="auto">
          <a:xfrm>
            <a:off x="0" y="-15080"/>
            <a:ext cx="12192000" cy="1615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128A7F-789F-7E19-2C5C-2CB08B76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Helvetica" pitchFamily="2" charset="0"/>
              </a:rPr>
              <a:t>3. Resultados</a:t>
            </a:r>
          </a:p>
        </p:txBody>
      </p:sp>
      <p:pic>
        <p:nvPicPr>
          <p:cNvPr id="4" name="Picture 2" descr="Asociación Neumosur">
            <a:extLst>
              <a:ext uri="{FF2B5EF4-FFF2-40B4-BE49-F238E27FC236}">
                <a16:creationId xmlns:a16="http://schemas.microsoft.com/office/drawing/2014/main" id="{E7ECF986-5544-DD28-A6E2-767A1009C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oogle Shape;91;p1" descr="Hospital Universitario Virgen del Rocío">
            <a:extLst>
              <a:ext uri="{FF2B5EF4-FFF2-40B4-BE49-F238E27FC236}">
                <a16:creationId xmlns:a16="http://schemas.microsoft.com/office/drawing/2014/main" id="{B0BBDFDE-5F8F-9B3B-6262-5A6E0468117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3B1BDB5-2815-D3D1-B5CA-C266E88B6A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438219"/>
              </p:ext>
            </p:extLst>
          </p:nvPr>
        </p:nvGraphicFramePr>
        <p:xfrm>
          <a:off x="1362350" y="2136042"/>
          <a:ext cx="4733650" cy="36186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22147">
                  <a:extLst>
                    <a:ext uri="{9D8B030D-6E8A-4147-A177-3AD203B41FA5}">
                      <a16:colId xmlns:a16="http://schemas.microsoft.com/office/drawing/2014/main" val="3639837881"/>
                    </a:ext>
                  </a:extLst>
                </a:gridCol>
                <a:gridCol w="1511503">
                  <a:extLst>
                    <a:ext uri="{9D8B030D-6E8A-4147-A177-3AD203B41FA5}">
                      <a16:colId xmlns:a16="http://schemas.microsoft.com/office/drawing/2014/main" val="1092227434"/>
                    </a:ext>
                  </a:extLst>
                </a:gridCol>
              </a:tblGrid>
              <a:tr h="389859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Helvetica" pitchFamily="2" charset="0"/>
                        </a:rPr>
                        <a:t>Características de la muestra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915484"/>
                  </a:ext>
                </a:extLst>
              </a:tr>
              <a:tr h="886043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Helvetica" pitchFamily="2" charset="0"/>
                        </a:rPr>
                        <a:t>Sexo, </a:t>
                      </a:r>
                      <a:r>
                        <a:rPr lang="es-ES" sz="1200" dirty="0">
                          <a:latin typeface="Helvetica" pitchFamily="2" charset="0"/>
                        </a:rPr>
                        <a:t>n (%)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Helvetica" pitchFamily="2" charset="0"/>
                        </a:rPr>
                        <a:t>Hombre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Helvetica" pitchFamily="2" charset="0"/>
                        </a:rPr>
                        <a:t>Mujer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Helvetica" pitchFamily="2" charset="0"/>
                      </a:endParaRPr>
                    </a:p>
                    <a:p>
                      <a:pPr algn="ctr"/>
                      <a:r>
                        <a:rPr lang="es-ES" sz="1600" dirty="0">
                          <a:latin typeface="Helvetica" pitchFamily="2" charset="0"/>
                        </a:rPr>
                        <a:t>25 (53.2)</a:t>
                      </a:r>
                    </a:p>
                    <a:p>
                      <a:pPr algn="ctr"/>
                      <a:r>
                        <a:rPr lang="es-ES" sz="1600" dirty="0">
                          <a:latin typeface="Helvetica" pitchFamily="2" charset="0"/>
                        </a:rPr>
                        <a:t>22 (46.8)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6415815"/>
                  </a:ext>
                </a:extLst>
              </a:tr>
              <a:tr h="63795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600" dirty="0">
                          <a:latin typeface="Helvetica" pitchFamily="2" charset="0"/>
                        </a:rPr>
                        <a:t>Edad (años), </a:t>
                      </a:r>
                      <a:r>
                        <a:rPr lang="es-ES" sz="1200" dirty="0">
                          <a:latin typeface="Helvetica" pitchFamily="2" charset="0"/>
                        </a:rPr>
                        <a:t>media (DE)</a:t>
                      </a:r>
                      <a:endParaRPr lang="es-ES" sz="1600" dirty="0">
                        <a:latin typeface="Helvetica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latin typeface="Helvetica" pitchFamily="2" charset="0"/>
                        </a:rPr>
                        <a:t>68.9</a:t>
                      </a:r>
                      <a:r>
                        <a:rPr lang="es-ES" sz="1600" dirty="0">
                          <a:latin typeface="Helvetica" pitchFamily="2" charset="0"/>
                        </a:rPr>
                        <a:t> (12.4)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5742814"/>
                  </a:ext>
                </a:extLst>
              </a:tr>
              <a:tr h="886043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Helvetica" pitchFamily="2" charset="0"/>
                        </a:rPr>
                        <a:t>Tabaquismo, </a:t>
                      </a:r>
                      <a:r>
                        <a:rPr lang="es-ES" sz="1200" dirty="0">
                          <a:latin typeface="Helvetica" pitchFamily="2" charset="0"/>
                        </a:rPr>
                        <a:t>n (%)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Helvetica" pitchFamily="2" charset="0"/>
                        </a:rPr>
                        <a:t>Fumador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Helvetica" pitchFamily="2" charset="0"/>
                        </a:rPr>
                        <a:t>Exfumador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600" dirty="0">
                          <a:latin typeface="Helvetica" pitchFamily="2" charset="0"/>
                        </a:rPr>
                        <a:t>Nunca fumador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Helvetica" pitchFamily="2" charset="0"/>
                      </a:endParaRPr>
                    </a:p>
                    <a:p>
                      <a:pPr algn="ctr"/>
                      <a:r>
                        <a:rPr lang="es-ES" sz="1600" dirty="0">
                          <a:latin typeface="Helvetica" pitchFamily="2" charset="0"/>
                        </a:rPr>
                        <a:t>9 (19.1)</a:t>
                      </a:r>
                    </a:p>
                    <a:p>
                      <a:pPr algn="ctr"/>
                      <a:r>
                        <a:rPr lang="es-ES" sz="1600" b="1" dirty="0">
                          <a:latin typeface="Helvetica" pitchFamily="2" charset="0"/>
                        </a:rPr>
                        <a:t>21</a:t>
                      </a:r>
                      <a:r>
                        <a:rPr lang="es-ES" sz="1600" dirty="0">
                          <a:latin typeface="Helvetica" pitchFamily="2" charset="0"/>
                        </a:rPr>
                        <a:t> (44.7)</a:t>
                      </a:r>
                    </a:p>
                    <a:p>
                      <a:pPr algn="ctr"/>
                      <a:r>
                        <a:rPr lang="es-ES" sz="1600" b="1" dirty="0">
                          <a:latin typeface="Helvetica" pitchFamily="2" charset="0"/>
                        </a:rPr>
                        <a:t>17</a:t>
                      </a:r>
                      <a:r>
                        <a:rPr lang="es-ES" sz="1600" dirty="0">
                          <a:latin typeface="Helvetica" pitchFamily="2" charset="0"/>
                        </a:rPr>
                        <a:t> (36.2)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5586676"/>
                  </a:ext>
                </a:extLst>
              </a:tr>
              <a:tr h="637951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Helvetica" pitchFamily="2" charset="0"/>
                        </a:rPr>
                        <a:t>Consumo acumulado (</a:t>
                      </a:r>
                      <a:r>
                        <a:rPr lang="es-ES" sz="1600" dirty="0" err="1">
                          <a:latin typeface="Helvetica" pitchFamily="2" charset="0"/>
                        </a:rPr>
                        <a:t>paq</a:t>
                      </a:r>
                      <a:r>
                        <a:rPr lang="es-ES" sz="1600" dirty="0">
                          <a:latin typeface="Helvetica" pitchFamily="2" charset="0"/>
                        </a:rPr>
                        <a:t>-año), </a:t>
                      </a:r>
                      <a:r>
                        <a:rPr lang="es-ES" sz="1200" dirty="0">
                          <a:latin typeface="Helvetica" pitchFamily="2" charset="0"/>
                        </a:rPr>
                        <a:t>mediana (mín. – máx.)</a:t>
                      </a:r>
                      <a:endParaRPr lang="es-ES" sz="1600" dirty="0">
                        <a:latin typeface="Helvetica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latin typeface="Helvetica" pitchFamily="2" charset="0"/>
                        </a:rPr>
                        <a:t>32.5</a:t>
                      </a:r>
                      <a:r>
                        <a:rPr lang="es-ES" sz="1600" dirty="0">
                          <a:latin typeface="Helvetica" pitchFamily="2" charset="0"/>
                        </a:rPr>
                        <a:t> (5-80)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8418862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062E7D15-DAE5-5625-0683-EDCFFC9F75E2}"/>
              </a:ext>
            </a:extLst>
          </p:cNvPr>
          <p:cNvSpPr txBox="1"/>
          <p:nvPr/>
        </p:nvSpPr>
        <p:spPr>
          <a:xfrm>
            <a:off x="1768246" y="6200001"/>
            <a:ext cx="9572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effectLst/>
                <a:latin typeface="Helvetica" pitchFamily="2" charset="0"/>
              </a:rPr>
              <a:t>Frecuencias y porcentajes de las principales variables cualitativas y cuantitativas del estudio. Se incluye media y desviación típica de la variable cuantitativa edad. También la mediana (mínimo y máximo) del consumo tabáquico acumulado. Datos obtenidos de los pacientes con derrame pleural </a:t>
            </a:r>
            <a:r>
              <a:rPr lang="es-ES" sz="1000" dirty="0">
                <a:latin typeface="Helvetica" pitchFamily="2" charset="0"/>
              </a:rPr>
              <a:t>hi</a:t>
            </a:r>
            <a:r>
              <a:rPr lang="es-ES" sz="1000" dirty="0">
                <a:effectLst/>
                <a:latin typeface="Helvetica" pitchFamily="2" charset="0"/>
              </a:rPr>
              <a:t>stiocitario diagnosticado desde octubre de 2022 hasta octubre de 2024 en el Hospital Universitario Virgen del Rocío. (DE: desviación típica, n= número).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0C3A89A3-29D9-8D2B-3741-6D643D330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454942"/>
              </p:ext>
            </p:extLst>
          </p:nvPr>
        </p:nvGraphicFramePr>
        <p:xfrm>
          <a:off x="6653032" y="3098122"/>
          <a:ext cx="3725465" cy="1579184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829787">
                  <a:extLst>
                    <a:ext uri="{9D8B030D-6E8A-4147-A177-3AD203B41FA5}">
                      <a16:colId xmlns:a16="http://schemas.microsoft.com/office/drawing/2014/main" val="3639837881"/>
                    </a:ext>
                  </a:extLst>
                </a:gridCol>
                <a:gridCol w="1895678">
                  <a:extLst>
                    <a:ext uri="{9D8B030D-6E8A-4147-A177-3AD203B41FA5}">
                      <a16:colId xmlns:a16="http://schemas.microsoft.com/office/drawing/2014/main" val="1092227434"/>
                    </a:ext>
                  </a:extLst>
                </a:gridCol>
              </a:tblGrid>
              <a:tr h="273659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Helvetica" pitchFamily="2" charset="0"/>
                        </a:rPr>
                        <a:t>Historia oncológica previa, n (%)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915484"/>
                  </a:ext>
                </a:extLst>
              </a:tr>
              <a:tr h="621952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Helvetica" pitchFamily="2" charset="0"/>
                        </a:rPr>
                        <a:t>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Helvetica" pitchFamily="2" charset="0"/>
                        </a:rPr>
                        <a:t>23 (48.9)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6415815"/>
                  </a:ext>
                </a:extLst>
              </a:tr>
              <a:tr h="621952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latin typeface="Helvetica" pitchFamily="2" charset="0"/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u="sng" dirty="0">
                          <a:latin typeface="Helvetica" pitchFamily="2" charset="0"/>
                        </a:rPr>
                        <a:t>24 (51.1)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4200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008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pic>
        <p:nvPicPr>
          <p:cNvPr id="7" name="Picture 2" descr="Animacion">
            <a:extLst>
              <a:ext uri="{FF2B5EF4-FFF2-40B4-BE49-F238E27FC236}">
                <a16:creationId xmlns:a16="http://schemas.microsoft.com/office/drawing/2014/main" id="{BDA0F8FD-E437-4CC5-2C8C-189C96C6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3" b="39243"/>
          <a:stretch/>
        </p:blipFill>
        <p:spPr bwMode="auto">
          <a:xfrm>
            <a:off x="0" y="-15080"/>
            <a:ext cx="12192000" cy="1615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128A7F-789F-7E19-2C5C-2CB08B76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Helvetica" pitchFamily="2" charset="0"/>
              </a:rPr>
              <a:t>3. Resultados</a:t>
            </a:r>
          </a:p>
        </p:txBody>
      </p:sp>
      <p:pic>
        <p:nvPicPr>
          <p:cNvPr id="4" name="Picture 2" descr="Asociación Neumosur">
            <a:extLst>
              <a:ext uri="{FF2B5EF4-FFF2-40B4-BE49-F238E27FC236}">
                <a16:creationId xmlns:a16="http://schemas.microsoft.com/office/drawing/2014/main" id="{E7ECF986-5544-DD28-A6E2-767A1009C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oogle Shape;91;p1" descr="Hospital Universitario Virgen del Rocío">
            <a:extLst>
              <a:ext uri="{FF2B5EF4-FFF2-40B4-BE49-F238E27FC236}">
                <a16:creationId xmlns:a16="http://schemas.microsoft.com/office/drawing/2014/main" id="{B0BBDFDE-5F8F-9B3B-6262-5A6E0468117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0C3A89A3-29D9-8D2B-3741-6D643D330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569561"/>
              </p:ext>
            </p:extLst>
          </p:nvPr>
        </p:nvGraphicFramePr>
        <p:xfrm>
          <a:off x="1599434" y="3139674"/>
          <a:ext cx="3725465" cy="1579184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829787">
                  <a:extLst>
                    <a:ext uri="{9D8B030D-6E8A-4147-A177-3AD203B41FA5}">
                      <a16:colId xmlns:a16="http://schemas.microsoft.com/office/drawing/2014/main" val="3639837881"/>
                    </a:ext>
                  </a:extLst>
                </a:gridCol>
                <a:gridCol w="1895678">
                  <a:extLst>
                    <a:ext uri="{9D8B030D-6E8A-4147-A177-3AD203B41FA5}">
                      <a16:colId xmlns:a16="http://schemas.microsoft.com/office/drawing/2014/main" val="1092227434"/>
                    </a:ext>
                  </a:extLst>
                </a:gridCol>
              </a:tblGrid>
              <a:tr h="273659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Helvetica" pitchFamily="2" charset="0"/>
                        </a:rPr>
                        <a:t>Historia oncológica previa, n (%)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915484"/>
                  </a:ext>
                </a:extLst>
              </a:tr>
              <a:tr h="621952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Helvetica" pitchFamily="2" charset="0"/>
                        </a:rPr>
                        <a:t>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Helvetica" pitchFamily="2" charset="0"/>
                        </a:rPr>
                        <a:t>23 (48.9)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6415815"/>
                  </a:ext>
                </a:extLst>
              </a:tr>
              <a:tr h="621952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latin typeface="Helvetica" pitchFamily="2" charset="0"/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u="sng" dirty="0">
                          <a:latin typeface="Helvetica" pitchFamily="2" charset="0"/>
                        </a:rPr>
                        <a:t>24 (51.1)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4200811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B6D11638-9348-A146-7135-561B6DB3A3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371469"/>
              </p:ext>
            </p:extLst>
          </p:nvPr>
        </p:nvGraphicFramePr>
        <p:xfrm>
          <a:off x="4981981" y="2200341"/>
          <a:ext cx="6190077" cy="3566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B70E455E-EECC-D33F-32B2-90BF6674056D}"/>
              </a:ext>
            </a:extLst>
          </p:cNvPr>
          <p:cNvSpPr txBox="1"/>
          <p:nvPr/>
        </p:nvSpPr>
        <p:spPr>
          <a:xfrm>
            <a:off x="9907923" y="4302420"/>
            <a:ext cx="1369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31 pacientes</a:t>
            </a:r>
          </a:p>
        </p:txBody>
      </p:sp>
      <p:pic>
        <p:nvPicPr>
          <p:cNvPr id="6" name="Picture 2" descr="Diseño PNG Y SVG De Doodle De Flecha Vertical Para Camisetas">
            <a:extLst>
              <a:ext uri="{FF2B5EF4-FFF2-40B4-BE49-F238E27FC236}">
                <a16:creationId xmlns:a16="http://schemas.microsoft.com/office/drawing/2014/main" id="{2A72B30F-87A9-92BE-F35B-58BB3D2A1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09260" flipV="1">
            <a:off x="9527140" y="4063648"/>
            <a:ext cx="458054" cy="45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761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pic>
        <p:nvPicPr>
          <p:cNvPr id="7" name="Picture 2" descr="Animacion">
            <a:extLst>
              <a:ext uri="{FF2B5EF4-FFF2-40B4-BE49-F238E27FC236}">
                <a16:creationId xmlns:a16="http://schemas.microsoft.com/office/drawing/2014/main" id="{BDA0F8FD-E437-4CC5-2C8C-189C96C6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3" b="39243"/>
          <a:stretch/>
        </p:blipFill>
        <p:spPr bwMode="auto">
          <a:xfrm>
            <a:off x="0" y="-15080"/>
            <a:ext cx="12192000" cy="1615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128A7F-789F-7E19-2C5C-2CB08B76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Helvetica" pitchFamily="2" charset="0"/>
              </a:rPr>
              <a:t>3. Resultados</a:t>
            </a:r>
          </a:p>
        </p:txBody>
      </p:sp>
      <p:pic>
        <p:nvPicPr>
          <p:cNvPr id="3" name="Google Shape;91;p1" descr="Hospital Universitario Virgen del Rocío">
            <a:extLst>
              <a:ext uri="{FF2B5EF4-FFF2-40B4-BE49-F238E27FC236}">
                <a16:creationId xmlns:a16="http://schemas.microsoft.com/office/drawing/2014/main" id="{B0BBDFDE-5F8F-9B3B-6262-5A6E0468117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9E20F2C-828F-AF38-A83B-EE7C04E89A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8809558"/>
              </p:ext>
            </p:extLst>
          </p:nvPr>
        </p:nvGraphicFramePr>
        <p:xfrm>
          <a:off x="-1089635" y="2170773"/>
          <a:ext cx="6190077" cy="3566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A6AAFF63-C9A5-DACA-C1B3-56121FFBC933}"/>
              </a:ext>
            </a:extLst>
          </p:cNvPr>
          <p:cNvSpPr txBox="1"/>
          <p:nvPr/>
        </p:nvSpPr>
        <p:spPr>
          <a:xfrm>
            <a:off x="3786840" y="4263107"/>
            <a:ext cx="950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latin typeface="Helvetica" pitchFamily="2" charset="0"/>
              </a:rPr>
              <a:t>31</a:t>
            </a:r>
            <a:r>
              <a:rPr lang="es-ES" dirty="0"/>
              <a:t> </a:t>
            </a:r>
          </a:p>
          <a:p>
            <a:pPr algn="ctr"/>
            <a:r>
              <a:rPr lang="es-ES" sz="1400" dirty="0">
                <a:latin typeface="Helvetica" pitchFamily="2" charset="0"/>
              </a:rPr>
              <a:t>pacientes</a:t>
            </a:r>
            <a:endParaRPr lang="es-ES" dirty="0">
              <a:latin typeface="Helvetica" pitchFamily="2" charset="0"/>
            </a:endParaRPr>
          </a:p>
        </p:txBody>
      </p:sp>
      <p:pic>
        <p:nvPicPr>
          <p:cNvPr id="11" name="Picture 2" descr="Diseño PNG Y SVG De Doodle De Flecha Vertical Para Camisetas">
            <a:extLst>
              <a:ext uri="{FF2B5EF4-FFF2-40B4-BE49-F238E27FC236}">
                <a16:creationId xmlns:a16="http://schemas.microsoft.com/office/drawing/2014/main" id="{E5309013-BDCD-E3FF-ECFB-9254BE199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09260" flipV="1">
            <a:off x="3455524" y="4034080"/>
            <a:ext cx="458054" cy="45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75785EEE-4CE6-E368-B68B-C5D8CB7F9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7326338"/>
              </p:ext>
            </p:extLst>
          </p:nvPr>
        </p:nvGraphicFramePr>
        <p:xfrm>
          <a:off x="4873084" y="1755924"/>
          <a:ext cx="5594542" cy="2387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3074" name="Picture 2" descr="Pulmones - Iconos gratis de asistencia sanitaria y médica">
            <a:extLst>
              <a:ext uri="{FF2B5EF4-FFF2-40B4-BE49-F238E27FC236}">
                <a16:creationId xmlns:a16="http://schemas.microsoft.com/office/drawing/2014/main" id="{6EBE3115-DE75-36E4-B1BC-BD8E34440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751" y="2170773"/>
            <a:ext cx="604328" cy="60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uerpo Humano Mama Sección Transversal Anatomía Órgano Línea De Salud Y  Relleno Icono Vector Ilustración Ilustraciones svg, vectoriales, clip art  vectorizado libre de derechos. Image 153934483">
            <a:extLst>
              <a:ext uri="{FF2B5EF4-FFF2-40B4-BE49-F238E27FC236}">
                <a16:creationId xmlns:a16="http://schemas.microsoft.com/office/drawing/2014/main" id="{071A5D23-E97A-AC1C-C56A-111523FEBA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6" t="7454" r="15576" b="7975"/>
          <a:stretch/>
        </p:blipFill>
        <p:spPr bwMode="auto">
          <a:xfrm>
            <a:off x="10822817" y="3051746"/>
            <a:ext cx="480688" cy="7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C9CE4450-F6F5-24EF-70D1-8B6FC5425F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2838779"/>
              </p:ext>
            </p:extLst>
          </p:nvPr>
        </p:nvGraphicFramePr>
        <p:xfrm>
          <a:off x="4737741" y="4237380"/>
          <a:ext cx="6190077" cy="2536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14" name="Picture 2" descr="Pulmones - Iconos gratis de asistencia sanitaria y médica">
            <a:extLst>
              <a:ext uri="{FF2B5EF4-FFF2-40B4-BE49-F238E27FC236}">
                <a16:creationId xmlns:a16="http://schemas.microsoft.com/office/drawing/2014/main" id="{225CCAD9-75F7-454C-4930-A1B32E41F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5716" y="4722472"/>
            <a:ext cx="729737" cy="72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eucemia - Iconos gratis de asistencia sanitaria y médica">
            <a:extLst>
              <a:ext uri="{FF2B5EF4-FFF2-40B4-BE49-F238E27FC236}">
                <a16:creationId xmlns:a16="http://schemas.microsoft.com/office/drawing/2014/main" id="{28C654F9-A452-6C1D-000F-DF53428E2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906" y="5690866"/>
            <a:ext cx="576679" cy="57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Mesotelioma Ilustraciones Stock, Vectores, Y Clipart – (413 Ilustraciones  Stock)">
            <a:extLst>
              <a:ext uri="{FF2B5EF4-FFF2-40B4-BE49-F238E27FC236}">
                <a16:creationId xmlns:a16="http://schemas.microsoft.com/office/drawing/2014/main" id="{9D328B2C-E246-D0A4-4159-149B38F6BD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0" t="16345" r="12586" b="14980"/>
          <a:stretch/>
        </p:blipFill>
        <p:spPr bwMode="auto">
          <a:xfrm>
            <a:off x="11440585" y="5722061"/>
            <a:ext cx="564600" cy="51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32329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pic>
        <p:nvPicPr>
          <p:cNvPr id="7" name="Picture 2" descr="Animacion">
            <a:extLst>
              <a:ext uri="{FF2B5EF4-FFF2-40B4-BE49-F238E27FC236}">
                <a16:creationId xmlns:a16="http://schemas.microsoft.com/office/drawing/2014/main" id="{BDA0F8FD-E437-4CC5-2C8C-189C96C6B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3" b="39243"/>
          <a:stretch/>
        </p:blipFill>
        <p:spPr bwMode="auto">
          <a:xfrm>
            <a:off x="0" y="-15080"/>
            <a:ext cx="12192000" cy="1615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128A7F-789F-7E19-2C5C-2CB08B76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Helvetica" pitchFamily="2" charset="0"/>
              </a:rPr>
              <a:t>4. Conclusiones</a:t>
            </a:r>
          </a:p>
        </p:txBody>
      </p:sp>
      <p:pic>
        <p:nvPicPr>
          <p:cNvPr id="4" name="Picture 2" descr="Asociación Neumosur">
            <a:extLst>
              <a:ext uri="{FF2B5EF4-FFF2-40B4-BE49-F238E27FC236}">
                <a16:creationId xmlns:a16="http://schemas.microsoft.com/office/drawing/2014/main" id="{825BEB58-61AA-11BE-52FD-951CD24CE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814AED8-EF1D-950F-CEDB-DAB9917654AD}"/>
              </a:ext>
            </a:extLst>
          </p:cNvPr>
          <p:cNvSpPr txBox="1"/>
          <p:nvPr/>
        </p:nvSpPr>
        <p:spPr>
          <a:xfrm>
            <a:off x="1698171" y="3135086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A05ED85-2C1F-12E1-D432-C8A9E3045879}"/>
              </a:ext>
            </a:extLst>
          </p:cNvPr>
          <p:cNvSpPr txBox="1"/>
          <p:nvPr/>
        </p:nvSpPr>
        <p:spPr>
          <a:xfrm>
            <a:off x="1153885" y="2862813"/>
            <a:ext cx="98842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es-ES" dirty="0">
                <a:latin typeface="Helvetica" pitchFamily="2" charset="0"/>
              </a:rPr>
              <a:t> </a:t>
            </a:r>
            <a:r>
              <a:rPr lang="es-ES" sz="1800" dirty="0">
                <a:effectLst/>
                <a:latin typeface="Helvetica" pitchFamily="2" charset="0"/>
              </a:rPr>
              <a:t>Los </a:t>
            </a:r>
            <a:r>
              <a:rPr lang="es-ES" sz="1800" b="1" dirty="0">
                <a:effectLst/>
                <a:latin typeface="Helvetica" pitchFamily="2" charset="0"/>
              </a:rPr>
              <a:t>histiocitos</a:t>
            </a:r>
            <a:r>
              <a:rPr lang="es-ES" sz="1800" dirty="0">
                <a:effectLst/>
                <a:latin typeface="Helvetica" pitchFamily="2" charset="0"/>
              </a:rPr>
              <a:t> en </a:t>
            </a:r>
            <a:r>
              <a:rPr lang="es-ES" sz="1800" b="1" dirty="0" err="1">
                <a:effectLst/>
                <a:latin typeface="Helvetica" pitchFamily="2" charset="0"/>
              </a:rPr>
              <a:t>líquido</a:t>
            </a:r>
            <a:r>
              <a:rPr lang="es-ES" sz="1800" b="1" dirty="0">
                <a:effectLst/>
                <a:latin typeface="Helvetica" pitchFamily="2" charset="0"/>
              </a:rPr>
              <a:t> pleural </a:t>
            </a:r>
            <a:r>
              <a:rPr lang="es-ES" sz="1800" dirty="0">
                <a:effectLst/>
                <a:latin typeface="Helvetica" pitchFamily="2" charset="0"/>
              </a:rPr>
              <a:t>pueden simular </a:t>
            </a:r>
            <a:r>
              <a:rPr lang="es-ES" sz="1800" b="1" dirty="0" err="1">
                <a:effectLst/>
                <a:latin typeface="Helvetica" pitchFamily="2" charset="0"/>
              </a:rPr>
              <a:t>células</a:t>
            </a:r>
            <a:r>
              <a:rPr lang="es-ES" sz="1800" dirty="0">
                <a:effectLst/>
                <a:latin typeface="Helvetica" pitchFamily="2" charset="0"/>
              </a:rPr>
              <a:t> epiteliales </a:t>
            </a:r>
            <a:r>
              <a:rPr lang="es-ES" sz="1800" b="1" dirty="0" err="1">
                <a:effectLst/>
                <a:latin typeface="Helvetica" pitchFamily="2" charset="0"/>
              </a:rPr>
              <a:t>atípicas</a:t>
            </a:r>
            <a:r>
              <a:rPr lang="es-ES" sz="1800" dirty="0">
                <a:effectLst/>
                <a:latin typeface="Helvetica" pitchFamily="2" charset="0"/>
              </a:rPr>
              <a:t>. La </a:t>
            </a:r>
            <a:r>
              <a:rPr lang="es-ES" sz="1800" dirty="0" err="1">
                <a:effectLst/>
                <a:latin typeface="Helvetica" pitchFamily="2" charset="0"/>
              </a:rPr>
              <a:t>utilización</a:t>
            </a:r>
            <a:r>
              <a:rPr lang="es-ES" sz="1800" dirty="0">
                <a:effectLst/>
                <a:latin typeface="Helvetica" pitchFamily="2" charset="0"/>
              </a:rPr>
              <a:t> del marcador </a:t>
            </a:r>
            <a:r>
              <a:rPr lang="es-ES" sz="1800" b="1" dirty="0">
                <a:effectLst/>
                <a:latin typeface="Helvetica" pitchFamily="2" charset="0"/>
              </a:rPr>
              <a:t>CD68</a:t>
            </a:r>
            <a:r>
              <a:rPr lang="es-ES" sz="1800" dirty="0">
                <a:effectLst/>
                <a:latin typeface="Helvetica" pitchFamily="2" charset="0"/>
              </a:rPr>
              <a:t> en el </a:t>
            </a:r>
            <a:r>
              <a:rPr lang="es-ES" sz="1800" b="1" dirty="0">
                <a:effectLst/>
                <a:latin typeface="Helvetica" pitchFamily="2" charset="0"/>
              </a:rPr>
              <a:t>estudio </a:t>
            </a:r>
            <a:r>
              <a:rPr lang="es-ES" sz="1800" b="1" dirty="0" err="1">
                <a:effectLst/>
                <a:latin typeface="Helvetica" pitchFamily="2" charset="0"/>
              </a:rPr>
              <a:t>inmunohistoquímico</a:t>
            </a:r>
            <a:r>
              <a:rPr lang="es-ES" sz="1800" b="1" dirty="0">
                <a:effectLst/>
                <a:latin typeface="Helvetica" pitchFamily="2" charset="0"/>
              </a:rPr>
              <a:t> </a:t>
            </a:r>
            <a:r>
              <a:rPr lang="es-ES" sz="1800" dirty="0">
                <a:effectLst/>
                <a:latin typeface="Helvetica" pitchFamily="2" charset="0"/>
              </a:rPr>
              <a:t>es </a:t>
            </a:r>
            <a:r>
              <a:rPr lang="es-ES" sz="1800" dirty="0" err="1">
                <a:effectLst/>
                <a:latin typeface="Helvetica" pitchFamily="2" charset="0"/>
              </a:rPr>
              <a:t>útil</a:t>
            </a:r>
            <a:r>
              <a:rPr lang="es-ES" sz="1800" dirty="0">
                <a:effectLst/>
                <a:latin typeface="Helvetica" pitchFamily="2" charset="0"/>
              </a:rPr>
              <a:t> para su correcta </a:t>
            </a:r>
            <a:r>
              <a:rPr lang="es-ES" sz="1800" b="1" dirty="0" err="1">
                <a:effectLst/>
                <a:latin typeface="Helvetica" pitchFamily="2" charset="0"/>
              </a:rPr>
              <a:t>identificación</a:t>
            </a:r>
            <a:r>
              <a:rPr lang="es-ES" sz="1800" dirty="0">
                <a:effectLst/>
                <a:latin typeface="Helvetica" pitchFamily="2" charset="0"/>
              </a:rPr>
              <a:t>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es-ES" dirty="0">
              <a:latin typeface="Helvetica" pitchFamily="2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endParaRPr lang="es-ES" sz="1800" dirty="0">
              <a:effectLst/>
              <a:latin typeface="Helvetica" pitchFamily="2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s-ES" sz="1800" dirty="0">
                <a:effectLst/>
                <a:latin typeface="Helvetica" pitchFamily="2" charset="0"/>
              </a:rPr>
              <a:t> El </a:t>
            </a:r>
            <a:r>
              <a:rPr lang="es-ES" sz="1800" b="1" dirty="0">
                <a:effectLst/>
                <a:latin typeface="Helvetica" pitchFamily="2" charset="0"/>
              </a:rPr>
              <a:t>derrame pleural histiocitario </a:t>
            </a:r>
            <a:r>
              <a:rPr lang="es-ES" sz="1800" dirty="0">
                <a:effectLst/>
                <a:latin typeface="Helvetica" pitchFamily="2" charset="0"/>
              </a:rPr>
              <a:t>se </a:t>
            </a:r>
            <a:r>
              <a:rPr lang="es-ES" sz="1800" b="1" dirty="0">
                <a:effectLst/>
                <a:latin typeface="Helvetica" pitchFamily="2" charset="0"/>
              </a:rPr>
              <a:t>asocia</a:t>
            </a:r>
            <a:r>
              <a:rPr lang="es-ES" sz="1800" dirty="0">
                <a:effectLst/>
                <a:latin typeface="Helvetica" pitchFamily="2" charset="0"/>
              </a:rPr>
              <a:t> en un porcentaje muy elevado de casos con la presencia de una </a:t>
            </a:r>
            <a:r>
              <a:rPr lang="es-ES" sz="1800" b="1" dirty="0">
                <a:effectLst/>
                <a:latin typeface="Helvetica" pitchFamily="2" charset="0"/>
              </a:rPr>
              <a:t>neoplasia</a:t>
            </a:r>
            <a:r>
              <a:rPr lang="es-ES" sz="1800" dirty="0">
                <a:effectLst/>
                <a:latin typeface="Helvetica" pitchFamily="2" charset="0"/>
              </a:rPr>
              <a:t>, siendo conveniente realizar un </a:t>
            </a:r>
            <a:r>
              <a:rPr lang="es-ES" sz="1800" b="1" dirty="0">
                <a:effectLst/>
                <a:latin typeface="Helvetica" pitchFamily="2" charset="0"/>
              </a:rPr>
              <a:t>seguimiento estrecho </a:t>
            </a:r>
            <a:r>
              <a:rPr lang="es-ES" sz="1800" dirty="0">
                <a:effectLst/>
                <a:latin typeface="Helvetica" pitchFamily="2" charset="0"/>
              </a:rPr>
              <a:t>en estos pacientes. </a:t>
            </a:r>
          </a:p>
        </p:txBody>
      </p:sp>
      <p:pic>
        <p:nvPicPr>
          <p:cNvPr id="3" name="Google Shape;91;p1" descr="Hospital Universitario Virgen del Rocío">
            <a:extLst>
              <a:ext uri="{FF2B5EF4-FFF2-40B4-BE49-F238E27FC236}">
                <a16:creationId xmlns:a16="http://schemas.microsoft.com/office/drawing/2014/main" id="{06F9131C-BD5F-C21C-3D8B-93D1EE5773F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594376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Animacion">
            <a:extLst>
              <a:ext uri="{FF2B5EF4-FFF2-40B4-BE49-F238E27FC236}">
                <a16:creationId xmlns:a16="http://schemas.microsoft.com/office/drawing/2014/main" id="{A0286B26-429A-84B9-FCC4-D6D5DB0938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24"/>
          <a:stretch/>
        </p:blipFill>
        <p:spPr bwMode="auto">
          <a:xfrm>
            <a:off x="-1" y="423041"/>
            <a:ext cx="12192000" cy="6053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4D868BA-8006-BD65-CAC8-8884348DA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390" y="0"/>
            <a:ext cx="2361609" cy="1604395"/>
          </a:xfrm>
          <a:prstGeom prst="rect">
            <a:avLst/>
          </a:prstGeom>
        </p:spPr>
      </p:pic>
      <p:sp>
        <p:nvSpPr>
          <p:cNvPr id="12" name="1 Título">
            <a:extLst>
              <a:ext uri="{FF2B5EF4-FFF2-40B4-BE49-F238E27FC236}">
                <a16:creationId xmlns:a16="http://schemas.microsoft.com/office/drawing/2014/main" id="{C29961E0-7EE4-BACA-4AEA-D0A769354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4889" y="3885103"/>
            <a:ext cx="8568952" cy="110251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s-E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s-E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Gracias por su atención</a:t>
            </a:r>
            <a:br>
              <a:rPr lang="es-E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itchFamily="2" charset="0"/>
                <a:ea typeface="Times New Roman" panose="02020603050405020304" pitchFamily="18" charset="0"/>
              </a:rPr>
            </a:br>
            <a:endParaRPr lang="es-ES" sz="6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elvetica" pitchFamily="2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7AA9F742-5EEE-90A7-FE2F-5DE2CC730E32}"/>
              </a:ext>
            </a:extLst>
          </p:cNvPr>
          <p:cNvCxnSpPr/>
          <p:nvPr/>
        </p:nvCxnSpPr>
        <p:spPr>
          <a:xfrm>
            <a:off x="2012901" y="3630166"/>
            <a:ext cx="83529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7E6B14F-1A86-362B-1953-135074BF35FA}"/>
              </a:ext>
            </a:extLst>
          </p:cNvPr>
          <p:cNvSpPr txBox="1"/>
          <p:nvPr/>
        </p:nvSpPr>
        <p:spPr>
          <a:xfrm>
            <a:off x="1085962" y="3916341"/>
            <a:ext cx="10206805" cy="9002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050" dirty="0">
                <a:effectLst/>
                <a:latin typeface="Helvetica" pitchFamily="2" charset="0"/>
              </a:rPr>
              <a:t>M. </a:t>
            </a:r>
            <a:r>
              <a:rPr lang="es-ES" sz="1050" dirty="0" err="1">
                <a:effectLst/>
                <a:latin typeface="Helvetica" pitchFamily="2" charset="0"/>
              </a:rPr>
              <a:t>Aláez</a:t>
            </a:r>
            <a:r>
              <a:rPr lang="es-ES" sz="1050" dirty="0">
                <a:effectLst/>
                <a:latin typeface="Helvetica" pitchFamily="2" charset="0"/>
              </a:rPr>
              <a:t> Gómez</a:t>
            </a:r>
            <a:r>
              <a:rPr lang="es-ES" sz="1050" baseline="30000" dirty="0">
                <a:latin typeface="Helvetica" pitchFamily="2" charset="0"/>
              </a:rPr>
              <a:t>1</a:t>
            </a:r>
            <a:r>
              <a:rPr lang="es-ES" sz="1050" dirty="0">
                <a:effectLst/>
                <a:latin typeface="Helvetica" pitchFamily="2" charset="0"/>
              </a:rPr>
              <a:t>, E. </a:t>
            </a:r>
            <a:r>
              <a:rPr lang="es-ES" sz="1050" dirty="0" err="1">
                <a:effectLst/>
                <a:latin typeface="Helvetica" pitchFamily="2" charset="0"/>
              </a:rPr>
              <a:t>Guzmán</a:t>
            </a:r>
            <a:r>
              <a:rPr lang="es-ES" sz="1050" dirty="0">
                <a:effectLst/>
                <a:latin typeface="Helvetica" pitchFamily="2" charset="0"/>
              </a:rPr>
              <a:t> Ansado</a:t>
            </a:r>
            <a:r>
              <a:rPr lang="es-ES" sz="1050" baseline="30000" dirty="0">
                <a:effectLst/>
                <a:latin typeface="Helvetica" pitchFamily="2" charset="0"/>
              </a:rPr>
              <a:t>2</a:t>
            </a:r>
            <a:r>
              <a:rPr lang="es-ES" sz="1050" dirty="0">
                <a:effectLst/>
                <a:latin typeface="Helvetica" pitchFamily="2" charset="0"/>
              </a:rPr>
              <a:t>, N. </a:t>
            </a:r>
            <a:r>
              <a:rPr lang="es-ES" sz="1050" dirty="0" err="1">
                <a:effectLst/>
                <a:latin typeface="Helvetica" pitchFamily="2" charset="0"/>
              </a:rPr>
              <a:t>Valerdiz</a:t>
            </a:r>
            <a:r>
              <a:rPr lang="es-ES" sz="1050" dirty="0">
                <a:effectLst/>
                <a:latin typeface="Helvetica" pitchFamily="2" charset="0"/>
              </a:rPr>
              <a:t> Menéndez</a:t>
            </a:r>
            <a:r>
              <a:rPr lang="es-ES" sz="1050" baseline="30000" dirty="0">
                <a:effectLst/>
                <a:latin typeface="Helvetica" pitchFamily="2" charset="0"/>
              </a:rPr>
              <a:t>3</a:t>
            </a:r>
            <a:r>
              <a:rPr lang="es-ES" sz="1050" dirty="0">
                <a:effectLst/>
                <a:latin typeface="Helvetica" pitchFamily="2" charset="0"/>
              </a:rPr>
              <a:t>, C. Olmedo Rivas</a:t>
            </a:r>
            <a:r>
              <a:rPr lang="es-ES" sz="1050" baseline="30000" dirty="0">
                <a:latin typeface="Helvetica" pitchFamily="2" charset="0"/>
              </a:rPr>
              <a:t>1</a:t>
            </a:r>
            <a:r>
              <a:rPr lang="es-ES" sz="1050" dirty="0">
                <a:effectLst/>
                <a:latin typeface="Helvetica" pitchFamily="2" charset="0"/>
              </a:rPr>
              <a:t>, L. </a:t>
            </a:r>
            <a:r>
              <a:rPr lang="es-ES" sz="1050" dirty="0" err="1">
                <a:effectLst/>
                <a:latin typeface="Helvetica" pitchFamily="2" charset="0"/>
              </a:rPr>
              <a:t>Román</a:t>
            </a:r>
            <a:r>
              <a:rPr lang="es-ES" sz="1050" dirty="0">
                <a:effectLst/>
                <a:latin typeface="Helvetica" pitchFamily="2" charset="0"/>
              </a:rPr>
              <a:t> Rodríguez</a:t>
            </a:r>
            <a:r>
              <a:rPr lang="es-ES" sz="1050" baseline="30000" dirty="0">
                <a:latin typeface="Helvetica" pitchFamily="2" charset="0"/>
              </a:rPr>
              <a:t>1</a:t>
            </a:r>
            <a:r>
              <a:rPr lang="es-ES" sz="1050" dirty="0">
                <a:effectLst/>
                <a:latin typeface="Helvetica" pitchFamily="2" charset="0"/>
              </a:rPr>
              <a:t>, E. </a:t>
            </a:r>
            <a:r>
              <a:rPr lang="es-ES" sz="1050" dirty="0" err="1">
                <a:effectLst/>
                <a:latin typeface="Helvetica" pitchFamily="2" charset="0"/>
              </a:rPr>
              <a:t>Márquez</a:t>
            </a:r>
            <a:r>
              <a:rPr lang="es-ES" sz="1050" dirty="0">
                <a:effectLst/>
                <a:latin typeface="Helvetica" pitchFamily="2" charset="0"/>
              </a:rPr>
              <a:t> Martín</a:t>
            </a:r>
            <a:r>
              <a:rPr lang="es-ES" sz="1050" baseline="30000" dirty="0">
                <a:latin typeface="Helvetica" pitchFamily="2" charset="0"/>
              </a:rPr>
              <a:t>1</a:t>
            </a:r>
            <a:r>
              <a:rPr lang="es-ES" sz="1050" dirty="0">
                <a:effectLst/>
                <a:latin typeface="Helvetica" pitchFamily="2" charset="0"/>
              </a:rPr>
              <a:t>, J. </a:t>
            </a:r>
            <a:r>
              <a:rPr lang="es-ES" sz="1050" dirty="0" err="1">
                <a:effectLst/>
                <a:latin typeface="Helvetica" pitchFamily="2" charset="0"/>
              </a:rPr>
              <a:t>Martín</a:t>
            </a:r>
            <a:r>
              <a:rPr lang="es-ES" sz="1050" dirty="0">
                <a:effectLst/>
                <a:latin typeface="Helvetica" pitchFamily="2" charset="0"/>
              </a:rPr>
              <a:t> Juan</a:t>
            </a:r>
            <a:r>
              <a:rPr lang="es-ES" sz="1050" baseline="30000" dirty="0">
                <a:latin typeface="Helvetica" pitchFamily="2" charset="0"/>
              </a:rPr>
              <a:t>1</a:t>
            </a:r>
            <a:r>
              <a:rPr lang="es-ES" sz="1050" dirty="0">
                <a:effectLst/>
                <a:latin typeface="Helvetica" pitchFamily="2" charset="0"/>
              </a:rPr>
              <a:t>, B. Romero Romero</a:t>
            </a:r>
            <a:r>
              <a:rPr lang="es-ES" sz="1050" baseline="30000" dirty="0">
                <a:effectLst/>
                <a:latin typeface="Helvetica" pitchFamily="2" charset="0"/>
              </a:rPr>
              <a:t>1</a:t>
            </a:r>
            <a:endParaRPr lang="es-ES" sz="1050" dirty="0">
              <a:latin typeface="Helvetica" pitchFamily="2" charset="0"/>
            </a:endParaRPr>
          </a:p>
          <a:p>
            <a:pPr algn="ctr"/>
            <a:endParaRPr lang="es-ES" sz="1050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endParaRPr lang="es-ES" sz="1050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es-ES" sz="1050" i="1" dirty="0">
                <a:latin typeface="Helvetica" pitchFamily="2" charset="0"/>
                <a:cs typeface="Arial" panose="020B0604020202020204" pitchFamily="34" charset="0"/>
              </a:rPr>
              <a:t>¹</a:t>
            </a:r>
            <a:r>
              <a:rPr lang="es-ES" sz="1050" i="1" dirty="0">
                <a:effectLst/>
                <a:latin typeface="Helvetica" pitchFamily="2" charset="0"/>
                <a:cs typeface="Arial" panose="020B0604020202020204" pitchFamily="34" charset="0"/>
              </a:rPr>
              <a:t>Servicio de </a:t>
            </a:r>
            <a:r>
              <a:rPr lang="es-ES" sz="1050" i="1" dirty="0" err="1">
                <a:effectLst/>
                <a:latin typeface="Helvetica" pitchFamily="2" charset="0"/>
                <a:cs typeface="Arial" panose="020B0604020202020204" pitchFamily="34" charset="0"/>
              </a:rPr>
              <a:t>Neumología</a:t>
            </a:r>
            <a:r>
              <a:rPr lang="es-ES" sz="1050" i="1" dirty="0">
                <a:effectLst/>
                <a:latin typeface="Helvetica" pitchFamily="2" charset="0"/>
                <a:cs typeface="Arial" panose="020B0604020202020204" pitchFamily="34" charset="0"/>
              </a:rPr>
              <a:t>, Hospital Universitario Virgen del </a:t>
            </a:r>
            <a:r>
              <a:rPr lang="es-ES" sz="1050" i="1" dirty="0" err="1">
                <a:effectLst/>
                <a:latin typeface="Helvetica" pitchFamily="2" charset="0"/>
                <a:cs typeface="Arial" panose="020B0604020202020204" pitchFamily="34" charset="0"/>
              </a:rPr>
              <a:t>Rocío</a:t>
            </a:r>
            <a:r>
              <a:rPr lang="es-ES" sz="1050" i="1" dirty="0">
                <a:effectLst/>
                <a:latin typeface="Helvetica" pitchFamily="2" charset="0"/>
                <a:cs typeface="Arial" panose="020B0604020202020204" pitchFamily="34" charset="0"/>
              </a:rPr>
              <a:t>, Sevilla. </a:t>
            </a:r>
            <a:r>
              <a:rPr lang="es-ES" sz="1050" i="1" baseline="30000" dirty="0">
                <a:effectLst/>
                <a:latin typeface="Helvetica" pitchFamily="2" charset="0"/>
                <a:cs typeface="Arial" panose="020B0604020202020204" pitchFamily="34" charset="0"/>
              </a:rPr>
              <a:t>2</a:t>
            </a:r>
            <a:r>
              <a:rPr lang="es-ES" sz="1050" i="1" dirty="0">
                <a:effectLst/>
                <a:latin typeface="Helvetica" pitchFamily="2" charset="0"/>
                <a:cs typeface="Arial" panose="020B0604020202020204" pitchFamily="34" charset="0"/>
              </a:rPr>
              <a:t>Servicio de Neumología, </a:t>
            </a:r>
            <a:r>
              <a:rPr lang="es-ES" sz="1050" i="1" dirty="0">
                <a:effectLst/>
                <a:latin typeface="Helvetica" pitchFamily="2" charset="0"/>
              </a:rPr>
              <a:t>Hospital Central de la Defensa Gómez Ulla, Madrid, </a:t>
            </a:r>
            <a:r>
              <a:rPr lang="es-ES" sz="1050" i="1" dirty="0" err="1">
                <a:effectLst/>
                <a:latin typeface="Helvetica" pitchFamily="2" charset="0"/>
              </a:rPr>
              <a:t>España</a:t>
            </a:r>
            <a:r>
              <a:rPr lang="es-ES" sz="1050" i="1" dirty="0">
                <a:effectLst/>
                <a:latin typeface="Helvetica" pitchFamily="2" charset="0"/>
              </a:rPr>
              <a:t>. </a:t>
            </a:r>
            <a:r>
              <a:rPr lang="es-ES" sz="1050" i="1" baseline="30000" dirty="0">
                <a:effectLst/>
                <a:latin typeface="Helvetica" pitchFamily="2" charset="0"/>
              </a:rPr>
              <a:t>3</a:t>
            </a:r>
            <a:r>
              <a:rPr lang="es-ES" sz="105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Servicio de </a:t>
            </a:r>
            <a:r>
              <a:rPr lang="es-ES" sz="105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Anatomía</a:t>
            </a:r>
            <a:r>
              <a:rPr lang="es-ES" sz="105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5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patológica</a:t>
            </a:r>
            <a:r>
              <a:rPr lang="es-ES" sz="105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Hospital Universitario Virgen del </a:t>
            </a:r>
            <a:r>
              <a:rPr lang="es-ES" sz="105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Rocío</a:t>
            </a:r>
            <a:r>
              <a:rPr lang="es-ES" sz="105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Sevilla</a:t>
            </a:r>
            <a:r>
              <a:rPr lang="es-ES" sz="1050" i="1" dirty="0">
                <a:effectLst/>
                <a:latin typeface="Helvetica" pitchFamily="2" charset="0"/>
              </a:rPr>
              <a:t> </a:t>
            </a:r>
            <a:endParaRPr lang="es-ES" sz="1050" i="1" dirty="0">
              <a:latin typeface="Helvetica" pitchFamily="2" charset="0"/>
            </a:endParaRPr>
          </a:p>
        </p:txBody>
      </p:sp>
      <p:pic>
        <p:nvPicPr>
          <p:cNvPr id="1026" name="Picture 2" descr="Asociación Neumosur">
            <a:extLst>
              <a:ext uri="{FF2B5EF4-FFF2-40B4-BE49-F238E27FC236}">
                <a16:creationId xmlns:a16="http://schemas.microsoft.com/office/drawing/2014/main" id="{4EEC781D-3448-7381-8537-9083B8A65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385" y="6096000"/>
            <a:ext cx="82061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0AF0D4D9-2310-6A81-83F1-46BFE098D0B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5830705"/>
            <a:ext cx="1768246" cy="1027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11215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6195</TotalTime>
  <Words>2001</Words>
  <Application>Microsoft Macintosh PowerPoint</Application>
  <PresentationFormat>Panorámica</PresentationFormat>
  <Paragraphs>184</Paragraphs>
  <Slides>12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2" baseType="lpstr">
      <vt:lpstr>-apple-system</vt:lpstr>
      <vt:lpstr>-webkit-standard</vt:lpstr>
      <vt:lpstr>Arial</vt:lpstr>
      <vt:lpstr>Calibri</vt:lpstr>
      <vt:lpstr>Calibri Light</vt:lpstr>
      <vt:lpstr>Helvetica</vt:lpstr>
      <vt:lpstr>TimesNewRoman</vt:lpstr>
      <vt:lpstr>TimesNewRoman,Bold</vt:lpstr>
      <vt:lpstr>Wingdings</vt:lpstr>
      <vt:lpstr>Tema de Office</vt:lpstr>
      <vt:lpstr>  Derrame pleural histiocitario ¿Se relaciona con la aparición de una neoplasia? </vt:lpstr>
      <vt:lpstr>Presentación de PowerPoint</vt:lpstr>
      <vt:lpstr>1. Introducción</vt:lpstr>
      <vt:lpstr>1. Introducción</vt:lpstr>
      <vt:lpstr>1. Introducción</vt:lpstr>
      <vt:lpstr>2. Material y métodos</vt:lpstr>
      <vt:lpstr>2. Material y métodos</vt:lpstr>
      <vt:lpstr>3. Resultados</vt:lpstr>
      <vt:lpstr>3. Resultados</vt:lpstr>
      <vt:lpstr>3. Resultados</vt:lpstr>
      <vt:lpstr>4. Conclusiones</vt:lpstr>
      <vt:lpstr>  Gracias por su atención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Derrame pleural histiocitario ¿Se relaciona con la aparición de una neoplasia? </dc:title>
  <dc:creator>Mario Alaez</dc:creator>
  <cp:lastModifiedBy>Mario Alaez</cp:lastModifiedBy>
  <cp:revision>31</cp:revision>
  <dcterms:created xsi:type="dcterms:W3CDTF">2025-02-19T18:29:48Z</dcterms:created>
  <dcterms:modified xsi:type="dcterms:W3CDTF">2025-03-03T20:48:51Z</dcterms:modified>
</cp:coreProperties>
</file>