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9" r:id="rId4"/>
    <p:sldId id="270" r:id="rId5"/>
    <p:sldId id="260" r:id="rId6"/>
    <p:sldId id="262" r:id="rId7"/>
    <p:sldId id="266" r:id="rId8"/>
    <p:sldId id="263" r:id="rId9"/>
    <p:sldId id="268" r:id="rId10"/>
    <p:sldId id="267" r:id="rId11"/>
    <p:sldId id="264" r:id="rId1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870214-3B1C-4DEB-7F6D-6C46DD851150}" v="87" dt="2025-03-03T13:04:50.787"/>
    <p1510:client id="{6C283EA1-9AC1-C050-48D7-94C8663950AE}" v="559" dt="2025-03-02T22:59:59.632"/>
    <p1510:client id="{CE96FF4E-F2EA-65E7-75CA-481CAFD483D2}" v="2383" dt="2025-03-02T19:41:19.8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66F03B-7739-4FDD-9771-2BAD44CF2F83}" type="datetimeFigureOut">
              <a:t>03/03/2025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48A280-8619-453C-9C84-4C8F4CEC51C4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3620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48A280-8619-453C-9C84-4C8F4CEC51C4}" type="slidenum"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4474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678C8-5149-6868-C4FA-BDF469908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22E50BA-9169-7D7F-57E6-643C304534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DB79CCA-942A-85D5-2949-48F8D71C07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>
              <a:ea typeface="Calibri"/>
              <a:cs typeface="Calibri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5FD373C-C7FE-333C-1AF7-60852423A9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48A280-8619-453C-9C84-4C8F4CEC51C4}" type="slidenum"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9865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6105E-F9BD-28A5-9302-052ACD670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BAC3C02-1CD9-D2CE-CB52-CCF603E8D7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3999E19-8120-7FDB-F312-A0CE51F850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>
              <a:ea typeface="Calibri"/>
              <a:cs typeface="Calibri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47874D7-DC1F-4F10-7328-1D717E6882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48A280-8619-453C-9C84-4C8F4CEC51C4}" type="slidenum"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0916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>
              <a:ea typeface="Calibri"/>
              <a:cs typeface="Calibri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48A280-8619-453C-9C84-4C8F4CEC51C4}" type="slidenum"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4018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C3660-F66E-280D-B612-F5694A0F2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3691AAB-A201-3A4C-0640-297846CEFD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74A5B35-E3C1-DCC6-F905-EC9FC4B278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>
              <a:ea typeface="Calibri"/>
              <a:cs typeface="Calibri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B3CEB1E-6C33-6560-8174-C9166CF7D1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48A280-8619-453C-9C84-4C8F4CEC51C4}" type="slidenum"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2692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20000"/>
              </a:spcBef>
            </a:pPr>
            <a:endParaRPr lang="es-ES" dirty="0">
              <a:ea typeface="Calibri"/>
              <a:cs typeface="Calibri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48A280-8619-453C-9C84-4C8F4CEC51C4}" type="slidenum"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073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EF9D1-B251-0A3A-3598-D6AF1C4B8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7FAADCD-5C24-2A75-9F21-F5135686F0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D3E3CB9-EE14-54B6-7756-EE78B28092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20000"/>
              </a:spcBef>
            </a:pP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89D4A41-A1C5-E164-95E2-A73AEDB849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48A280-8619-453C-9C84-4C8F4CEC51C4}" type="slidenum"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43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BE879-9109-40CE-FB78-5729F6E09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5777E4F-4ED4-3739-B0ED-AFC32C2C74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944656F-54EA-3AA3-7B9F-7B754E3B59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8D0C8FD-D86A-AA67-8F54-F3EFA27014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48A280-8619-453C-9C84-4C8F4CEC51C4}" type="slidenum"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498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62455" y="1688272"/>
            <a:ext cx="8195885" cy="1102519"/>
          </a:xfrm>
        </p:spPr>
        <p:txBody>
          <a:bodyPr>
            <a:noAutofit/>
          </a:bodyPr>
          <a:lstStyle/>
          <a:p>
            <a:r>
              <a:rPr lang="es-ES" sz="3000" dirty="0">
                <a:solidFill>
                  <a:schemeClr val="accent4">
                    <a:lumMod val="49000"/>
                  </a:schemeClr>
                </a:solidFill>
                <a:latin typeface="Verdana"/>
                <a:ea typeface="Verdana"/>
                <a:cs typeface="Calibri"/>
              </a:rPr>
              <a:t>TRATAMIENTO QUIRÚRGICO DEL SÍNDROME DEL ESTRECHO TORÁCICO POR VIDEOTORACOSCOPIA: UN ESTUDIO DESCRIPTIVO</a:t>
            </a:r>
            <a:endParaRPr lang="es-ES" sz="3000">
              <a:solidFill>
                <a:schemeClr val="accent4">
                  <a:lumMod val="49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82793" y="3695837"/>
            <a:ext cx="7183099" cy="77584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1400" dirty="0">
                <a:latin typeface="Verdana"/>
                <a:ea typeface="Calibri"/>
                <a:cs typeface="Calibri"/>
              </a:rPr>
              <a:t>María Mercedes Congregado González</a:t>
            </a:r>
          </a:p>
          <a:p>
            <a:r>
              <a:rPr lang="es-ES" sz="1400" dirty="0">
                <a:latin typeface="Verdana"/>
                <a:ea typeface="Calibri"/>
                <a:cs typeface="Calibri"/>
              </a:rPr>
              <a:t>Cirugía Torácica - Unidad Médico-Quirúrgica de Enfermedades Respiratorias</a:t>
            </a:r>
          </a:p>
          <a:p>
            <a:r>
              <a:rPr lang="es-ES" sz="1400" dirty="0">
                <a:latin typeface="Verdana"/>
                <a:ea typeface="Calibri"/>
                <a:cs typeface="Calibri"/>
              </a:rPr>
              <a:t>Hospital Universitario Virgen del Rocío</a:t>
            </a:r>
          </a:p>
          <a:p>
            <a:r>
              <a:rPr lang="es-ES" sz="1400" dirty="0">
                <a:latin typeface="Verdana"/>
                <a:ea typeface="Calibri"/>
                <a:cs typeface="Calibri"/>
              </a:rPr>
              <a:t>Jerez de la Frontera, Marzo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C7F5E0-CB80-8CEA-E1FE-10E1324D9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079" y="216661"/>
            <a:ext cx="8229600" cy="857250"/>
          </a:xfrm>
        </p:spPr>
        <p:txBody>
          <a:bodyPr>
            <a:normAutofit/>
          </a:bodyPr>
          <a:lstStyle/>
          <a:p>
            <a:r>
              <a:rPr lang="es-ES" sz="3200" dirty="0">
                <a:latin typeface="Verdana"/>
                <a:ea typeface="Calibri"/>
                <a:cs typeface="Calibri"/>
              </a:rPr>
              <a:t>Síndrome del estrecho torácico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CBE464-1E50-68B6-5377-9B8DB79E0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s-ES" dirty="0">
              <a:ea typeface="+mn-lt"/>
              <a:cs typeface="+mn-lt"/>
            </a:endParaRPr>
          </a:p>
          <a:p>
            <a:endParaRPr lang="es-ES" dirty="0">
              <a:ea typeface="+mn-lt"/>
              <a:cs typeface="+mn-lt"/>
            </a:endParaRPr>
          </a:p>
          <a:p>
            <a:endParaRPr lang="es-ES" dirty="0">
              <a:ea typeface="+mn-lt"/>
              <a:cs typeface="+mn-lt"/>
            </a:endParaRPr>
          </a:p>
          <a:p>
            <a:endParaRPr lang="es-ES" dirty="0">
              <a:ea typeface="+mn-lt"/>
              <a:cs typeface="+mn-lt"/>
            </a:endParaRPr>
          </a:p>
          <a:p>
            <a:endParaRPr lang="es-ES" dirty="0">
              <a:ea typeface="+mn-lt"/>
              <a:cs typeface="+mn-lt"/>
            </a:endParaRPr>
          </a:p>
          <a:p>
            <a:endParaRPr lang="es-ES" dirty="0">
              <a:ea typeface="Calibri"/>
              <a:cs typeface="Calibri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9AAE72B-5D43-F2EF-B5A9-ABC111A96C71}"/>
              </a:ext>
            </a:extLst>
          </p:cNvPr>
          <p:cNvSpPr/>
          <p:nvPr/>
        </p:nvSpPr>
        <p:spPr>
          <a:xfrm>
            <a:off x="731733" y="1442103"/>
            <a:ext cx="8054411" cy="85992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solidFill>
                  <a:schemeClr val="accent4">
                    <a:lumMod val="49000"/>
                  </a:schemeClr>
                </a:solidFill>
                <a:latin typeface="Verdana"/>
                <a:ea typeface="Calibri"/>
                <a:cs typeface="Calibri"/>
              </a:rPr>
              <a:t>Compresión del plexo braquial, arteria y/o vena subclavia a nivel de la salida torácica</a:t>
            </a:r>
            <a:endParaRPr lang="es-ES" sz="2400">
              <a:solidFill>
                <a:schemeClr val="accent4">
                  <a:lumMod val="49000"/>
                </a:schemeClr>
              </a:solidFill>
              <a:latin typeface="Verdana"/>
              <a:ea typeface="Verdana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3BA9B4C4-37D0-8F6F-ECE6-32160C4D9610}"/>
              </a:ext>
            </a:extLst>
          </p:cNvPr>
          <p:cNvSpPr/>
          <p:nvPr/>
        </p:nvSpPr>
        <p:spPr>
          <a:xfrm>
            <a:off x="731733" y="2718630"/>
            <a:ext cx="2408846" cy="50206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2000" dirty="0">
                <a:solidFill>
                  <a:schemeClr val="accent4">
                    <a:lumMod val="49000"/>
                  </a:schemeClr>
                </a:solidFill>
                <a:latin typeface="Verdana"/>
                <a:ea typeface="Calibri"/>
                <a:cs typeface="Calibri"/>
              </a:rPr>
              <a:t>Incidencia anual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4F0F7D4-4749-F32C-ECD7-46BB0130591F}"/>
              </a:ext>
            </a:extLst>
          </p:cNvPr>
          <p:cNvSpPr txBox="1"/>
          <p:nvPr/>
        </p:nvSpPr>
        <p:spPr>
          <a:xfrm>
            <a:off x="795828" y="3343543"/>
            <a:ext cx="415005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Courier New"/>
              <a:buChar char="o"/>
            </a:pPr>
            <a:r>
              <a:rPr lang="es-ES" sz="2000" dirty="0">
                <a:latin typeface="Verdana"/>
                <a:ea typeface="Calibri"/>
                <a:cs typeface="Calibri"/>
              </a:rPr>
              <a:t>Neurogénico: 3 por 100.000 </a:t>
            </a:r>
            <a:endParaRPr lang="es-ES"/>
          </a:p>
          <a:p>
            <a:pPr marL="342900" indent="-342900">
              <a:buFont typeface="Courier New"/>
              <a:buChar char="o"/>
            </a:pPr>
            <a:r>
              <a:rPr lang="es-ES" sz="2000" dirty="0">
                <a:latin typeface="Verdana"/>
                <a:ea typeface="Calibri"/>
                <a:cs typeface="Calibri"/>
              </a:rPr>
              <a:t>Vascular: 1 por 100.000</a:t>
            </a:r>
            <a:endParaRPr lang="es-ES" dirty="0">
              <a:ea typeface="Calibri"/>
              <a:cs typeface="Calibri"/>
            </a:endParaRPr>
          </a:p>
        </p:txBody>
      </p:sp>
      <p:pic>
        <p:nvPicPr>
          <p:cNvPr id="5" name="Imagen 4" descr="Diagrama">
            <a:extLst>
              <a:ext uri="{FF2B5EF4-FFF2-40B4-BE49-F238E27FC236}">
                <a16:creationId xmlns:a16="http://schemas.microsoft.com/office/drawing/2014/main" id="{63415FED-17B1-8D91-F465-8550AED40D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107" y="2438126"/>
            <a:ext cx="3274202" cy="251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723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DE03F-C2B1-8EB4-C546-E9A5B1AC2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A39A5-22E3-5F65-BAA7-9C8B69961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>
                <a:latin typeface="Verdana"/>
                <a:ea typeface="Calibri"/>
                <a:cs typeface="Calibri"/>
              </a:rPr>
              <a:t>Tratamiento</a:t>
            </a:r>
            <a:endParaRPr lang="es-ES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CC0BB3-DB2A-2480-715D-22158A888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30737"/>
            <a:ext cx="8229600" cy="339447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buFont typeface="Arial"/>
            </a:pPr>
            <a:r>
              <a:rPr lang="es-ES" sz="2400" dirty="0">
                <a:latin typeface="Verdana"/>
                <a:ea typeface="Calibri"/>
                <a:cs typeface="Calibri"/>
              </a:rPr>
              <a:t>Rehabilitación</a:t>
            </a:r>
          </a:p>
          <a:p>
            <a:pPr marL="457200" indent="-457200">
              <a:buFont typeface="Arial"/>
            </a:pPr>
            <a:r>
              <a:rPr lang="es-ES" sz="2400" dirty="0">
                <a:latin typeface="Verdana"/>
                <a:ea typeface="Calibri"/>
                <a:cs typeface="Calibri"/>
              </a:rPr>
              <a:t>Tratamiento quirúrgico: Resección de la primera costilla</a:t>
            </a:r>
          </a:p>
          <a:p>
            <a:pPr marL="857250" lvl="1">
              <a:buFont typeface="Courier New"/>
              <a:buChar char="o"/>
            </a:pPr>
            <a:r>
              <a:rPr lang="es-ES" sz="2400" dirty="0">
                <a:latin typeface="Verdana"/>
                <a:ea typeface="Calibri"/>
                <a:cs typeface="Calibri"/>
              </a:rPr>
              <a:t>Vía abierta</a:t>
            </a:r>
          </a:p>
          <a:p>
            <a:pPr marL="857250" lvl="1">
              <a:buFont typeface="Courier New"/>
              <a:buChar char="o"/>
            </a:pPr>
            <a:r>
              <a:rPr lang="es-ES" sz="2400" dirty="0">
                <a:latin typeface="Verdana"/>
                <a:ea typeface="Calibri"/>
                <a:cs typeface="Calibri"/>
              </a:rPr>
              <a:t>Vía </a:t>
            </a:r>
            <a:r>
              <a:rPr lang="es-ES" sz="2400" err="1">
                <a:latin typeface="Verdana"/>
                <a:ea typeface="Calibri"/>
                <a:cs typeface="Calibri"/>
              </a:rPr>
              <a:t>toracoscópica</a:t>
            </a:r>
            <a:r>
              <a:rPr lang="es-ES" sz="2400" dirty="0">
                <a:latin typeface="Verdana"/>
                <a:ea typeface="Calibri"/>
                <a:cs typeface="Calibri"/>
              </a:rPr>
              <a:t> (2</a:t>
            </a:r>
            <a:r>
              <a:rPr lang="es-ES" sz="2400" dirty="0">
                <a:latin typeface="Verdana"/>
                <a:ea typeface="+mn-lt"/>
                <a:cs typeface="+mn-lt"/>
              </a:rPr>
              <a:t> puertas)</a:t>
            </a:r>
            <a:endParaRPr lang="es-ES" sz="2400" dirty="0">
              <a:latin typeface="Verdana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0901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92135-2789-031F-63C8-2BCA8B869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D9B1C1-741E-382E-CA40-DB880F16C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031" y="116914"/>
            <a:ext cx="8229600" cy="857250"/>
          </a:xfrm>
        </p:spPr>
        <p:txBody>
          <a:bodyPr>
            <a:normAutofit/>
          </a:bodyPr>
          <a:lstStyle/>
          <a:p>
            <a:r>
              <a:rPr lang="es-ES" sz="2800" dirty="0">
                <a:latin typeface="Verdana"/>
                <a:ea typeface="Calibri"/>
                <a:cs typeface="Calibri"/>
              </a:rPr>
              <a:t>Tratamiento quirúrgico: VATS (2 puertas)</a:t>
            </a:r>
            <a:endParaRPr lang="es-ES" sz="2800">
              <a:latin typeface="Verdana"/>
              <a:ea typeface="Verdana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07F7E50-7FFB-9D8B-35C8-A92809A69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652" y="1576846"/>
            <a:ext cx="3365206" cy="255092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EA2CC8-D69F-E1E3-85E3-42B13725A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4161" y="1285810"/>
            <a:ext cx="5542807" cy="346127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0"/>
              </a:spcBef>
              <a:buFont typeface="Arial"/>
            </a:pPr>
            <a:r>
              <a:rPr lang="es-ES" sz="2000" dirty="0">
                <a:latin typeface="Verdana"/>
                <a:ea typeface="Verdana"/>
                <a:cs typeface="Calibri"/>
              </a:rPr>
              <a:t>Liberación de la cara interna, borde inferior y cara externa de la primera costilla. </a:t>
            </a:r>
          </a:p>
          <a:p>
            <a:pPr>
              <a:spcBef>
                <a:spcPts val="0"/>
              </a:spcBef>
              <a:buFont typeface="Arial"/>
              <a:buChar char="•"/>
            </a:pPr>
            <a:r>
              <a:rPr lang="es-ES" sz="2000" dirty="0">
                <a:latin typeface="Verdana"/>
                <a:ea typeface="Verdana"/>
                <a:cs typeface="Calibri"/>
              </a:rPr>
              <a:t>Sección del ligamento costo-clavicular y de los músculos escalenos. </a:t>
            </a:r>
          </a:p>
          <a:p>
            <a:pPr>
              <a:spcBef>
                <a:spcPts val="0"/>
              </a:spcBef>
              <a:buFont typeface="Arial"/>
              <a:buChar char="•"/>
            </a:pPr>
            <a:r>
              <a:rPr lang="es-ES" sz="2000" dirty="0">
                <a:latin typeface="Verdana"/>
                <a:ea typeface="Verdana"/>
                <a:cs typeface="Calibri"/>
              </a:rPr>
              <a:t>Sección del primer cartílago costal con gubia y exéresis completa de la primera costilla hasta la columna vertebral respetando vasos subclavios y plexo</a:t>
            </a:r>
            <a:r>
              <a:rPr lang="es-ES" sz="2000" dirty="0">
                <a:latin typeface="Verdana"/>
                <a:ea typeface="Verdana"/>
                <a:cs typeface="+mn-lt"/>
              </a:rPr>
              <a:t> braquial.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5927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5AB23-8BFD-B5AC-DAEB-62400E717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283799-199E-B267-FE2A-32A2CC1A5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>
                <a:latin typeface="Verdana"/>
                <a:ea typeface="Calibri"/>
                <a:cs typeface="Calibri"/>
              </a:rPr>
              <a:t>Material y métodos</a:t>
            </a:r>
            <a:endParaRPr lang="es-ES" dirty="0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20506653-5643-FBEF-A0DE-8F6F7DA04C0A}"/>
              </a:ext>
            </a:extLst>
          </p:cNvPr>
          <p:cNvSpPr/>
          <p:nvPr/>
        </p:nvSpPr>
        <p:spPr>
          <a:xfrm>
            <a:off x="555476" y="1285351"/>
            <a:ext cx="8290704" cy="160800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2000" dirty="0">
                <a:solidFill>
                  <a:schemeClr val="accent4">
                    <a:lumMod val="49000"/>
                  </a:schemeClr>
                </a:solidFill>
                <a:latin typeface="Verdana"/>
                <a:ea typeface="Calibri"/>
                <a:cs typeface="Calibri"/>
              </a:rPr>
              <a:t>Estudio descriptivo multicéntrico incluyendo a los pacientes intervenidos en los hospitales Virgen del Rocío, Virgen Macarena e Infanta Luisa de Sevilla por síndrome del estrecho torácico por cirugía torácica </a:t>
            </a:r>
            <a:r>
              <a:rPr lang="es-ES" sz="2000" err="1">
                <a:solidFill>
                  <a:schemeClr val="accent4">
                    <a:lumMod val="49000"/>
                  </a:schemeClr>
                </a:solidFill>
                <a:latin typeface="Verdana"/>
                <a:ea typeface="Calibri"/>
                <a:cs typeface="Calibri"/>
              </a:rPr>
              <a:t>videoasistida</a:t>
            </a:r>
            <a:r>
              <a:rPr lang="es-ES" sz="2000" dirty="0">
                <a:solidFill>
                  <a:schemeClr val="accent4">
                    <a:lumMod val="49000"/>
                  </a:schemeClr>
                </a:solidFill>
                <a:latin typeface="Verdana"/>
                <a:ea typeface="Calibri"/>
                <a:cs typeface="Calibri"/>
              </a:rPr>
              <a:t> desde enero de 2011 a enero de 2024</a:t>
            </a:r>
            <a:endParaRPr lang="es-ES">
              <a:solidFill>
                <a:schemeClr val="accent4">
                  <a:lumMod val="49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1EAF2AC-8650-668C-57A5-B94C9824041C}"/>
              </a:ext>
            </a:extLst>
          </p:cNvPr>
          <p:cNvSpPr/>
          <p:nvPr/>
        </p:nvSpPr>
        <p:spPr>
          <a:xfrm>
            <a:off x="555476" y="3049780"/>
            <a:ext cx="2408846" cy="50206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2000" dirty="0">
                <a:solidFill>
                  <a:schemeClr val="accent4">
                    <a:lumMod val="49000"/>
                  </a:schemeClr>
                </a:solidFill>
                <a:latin typeface="Verdana"/>
                <a:ea typeface="Calibri"/>
                <a:cs typeface="Calibri"/>
              </a:rPr>
              <a:t>Variables</a:t>
            </a:r>
            <a:endParaRPr lang="es-ES" dirty="0">
              <a:solidFill>
                <a:schemeClr val="accent4">
                  <a:lumMod val="49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AC8096A-512E-980C-960D-4A640F86BADC}"/>
              </a:ext>
            </a:extLst>
          </p:cNvPr>
          <p:cNvSpPr txBox="1"/>
          <p:nvPr/>
        </p:nvSpPr>
        <p:spPr>
          <a:xfrm>
            <a:off x="566160" y="3567870"/>
            <a:ext cx="3226036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Courier New"/>
              <a:buChar char="o"/>
            </a:pPr>
            <a:r>
              <a:rPr lang="es-ES" sz="2000" dirty="0">
                <a:latin typeface="Verdana"/>
                <a:ea typeface="Calibri"/>
                <a:cs typeface="Calibri"/>
              </a:rPr>
              <a:t>Edad</a:t>
            </a:r>
          </a:p>
          <a:p>
            <a:pPr marL="342900" indent="-342900">
              <a:buFont typeface="Courier New"/>
              <a:buChar char="o"/>
            </a:pPr>
            <a:r>
              <a:rPr lang="es-ES" sz="2000" dirty="0">
                <a:latin typeface="Verdana"/>
                <a:ea typeface="Calibri"/>
                <a:cs typeface="Calibri"/>
              </a:rPr>
              <a:t>Sexo</a:t>
            </a:r>
          </a:p>
          <a:p>
            <a:pPr marL="342900" indent="-342900">
              <a:buFont typeface="Courier New"/>
              <a:buChar char="o"/>
            </a:pPr>
            <a:r>
              <a:rPr lang="es-ES" sz="2000" dirty="0">
                <a:latin typeface="Verdana"/>
                <a:ea typeface="Calibri"/>
                <a:cs typeface="Calibri"/>
              </a:rPr>
              <a:t>Lateralidad</a:t>
            </a:r>
          </a:p>
          <a:p>
            <a:pPr marL="342900" indent="-342900">
              <a:buFont typeface="Courier New"/>
              <a:buChar char="o"/>
            </a:pPr>
            <a:r>
              <a:rPr lang="es-ES" sz="2000" dirty="0">
                <a:latin typeface="Verdana"/>
                <a:ea typeface="Calibri"/>
                <a:cs typeface="Calibri"/>
              </a:rPr>
              <a:t>Tipo de SET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FBA3E6E-B181-5220-63FE-944593132D95}"/>
              </a:ext>
            </a:extLst>
          </p:cNvPr>
          <p:cNvSpPr txBox="1"/>
          <p:nvPr/>
        </p:nvSpPr>
        <p:spPr>
          <a:xfrm>
            <a:off x="3498436" y="3567870"/>
            <a:ext cx="5207592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Courier New"/>
              <a:buChar char="o"/>
            </a:pPr>
            <a:r>
              <a:rPr lang="es-ES" sz="2000" dirty="0">
                <a:latin typeface="Verdana"/>
                <a:ea typeface="Calibri"/>
                <a:cs typeface="Calibri"/>
              </a:rPr>
              <a:t>Duración de la intervención</a:t>
            </a:r>
          </a:p>
          <a:p>
            <a:pPr marL="342900" indent="-342900">
              <a:buFont typeface="Courier New"/>
              <a:buChar char="o"/>
            </a:pPr>
            <a:r>
              <a:rPr lang="es-ES" sz="2000" dirty="0">
                <a:latin typeface="Verdana"/>
                <a:ea typeface="Calibri"/>
                <a:cs typeface="Calibri"/>
              </a:rPr>
              <a:t>Complicaciones </a:t>
            </a:r>
          </a:p>
          <a:p>
            <a:pPr marL="342900" indent="-342900">
              <a:buFont typeface="Courier New"/>
              <a:buChar char="o"/>
            </a:pPr>
            <a:r>
              <a:rPr lang="es-ES" sz="2000" dirty="0">
                <a:latin typeface="Verdana"/>
                <a:ea typeface="Calibri"/>
                <a:cs typeface="Calibri"/>
              </a:rPr>
              <a:t>Estancia postoperatoria</a:t>
            </a:r>
            <a:endParaRPr lang="es-ES" dirty="0"/>
          </a:p>
          <a:p>
            <a:pPr marL="342900" indent="-342900">
              <a:buFont typeface="Courier New"/>
              <a:buChar char="o"/>
            </a:pPr>
            <a:r>
              <a:rPr lang="es-ES" sz="2000" dirty="0">
                <a:latin typeface="Verdana"/>
                <a:ea typeface="Calibri"/>
                <a:cs typeface="Calibri"/>
              </a:rPr>
              <a:t>Reingreso en &lt;30 días</a:t>
            </a:r>
          </a:p>
        </p:txBody>
      </p:sp>
    </p:spTree>
    <p:extLst>
      <p:ext uri="{BB962C8B-B14F-4D97-AF65-F5344CB8AC3E}">
        <p14:creationId xmlns:p14="http://schemas.microsoft.com/office/powerpoint/2010/main" val="3891506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C507D-1C35-D865-6CC8-4595BC2AF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5BF3F6-338C-A0FC-EE51-5A1162A66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>
                <a:latin typeface="Verdana"/>
                <a:ea typeface="Calibri"/>
                <a:cs typeface="Calibri"/>
              </a:rPr>
              <a:t>Resultados</a:t>
            </a:r>
            <a:endParaRPr lang="es-ES" dirty="0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A554B57-ED32-4DE6-7227-6C43C11DFD3D}"/>
              </a:ext>
            </a:extLst>
          </p:cNvPr>
          <p:cNvSpPr/>
          <p:nvPr/>
        </p:nvSpPr>
        <p:spPr>
          <a:xfrm>
            <a:off x="457652" y="1478723"/>
            <a:ext cx="2443634" cy="5564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2400" dirty="0">
                <a:solidFill>
                  <a:schemeClr val="accent4">
                    <a:lumMod val="49000"/>
                  </a:schemeClr>
                </a:solidFill>
                <a:latin typeface="Verdana"/>
                <a:ea typeface="Calibri"/>
                <a:cs typeface="Calibri"/>
              </a:rPr>
              <a:t>45 pacientes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BACE897C-DB58-9BCE-E0CF-ACC5F167EC07}"/>
              </a:ext>
            </a:extLst>
          </p:cNvPr>
          <p:cNvSpPr/>
          <p:nvPr/>
        </p:nvSpPr>
        <p:spPr>
          <a:xfrm>
            <a:off x="457651" y="3245148"/>
            <a:ext cx="3483661" cy="5564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2000" dirty="0">
                <a:solidFill>
                  <a:schemeClr val="accent4">
                    <a:lumMod val="49000"/>
                  </a:schemeClr>
                </a:solidFill>
                <a:latin typeface="Verdana"/>
                <a:ea typeface="Calibri"/>
                <a:cs typeface="Calibri"/>
              </a:rPr>
              <a:t>Edad media: 38,48 años</a:t>
            </a:r>
            <a:endParaRPr lang="es-ES" sz="2000" dirty="0">
              <a:solidFill>
                <a:schemeClr val="accent4">
                  <a:lumMod val="49000"/>
                </a:schemeClr>
              </a:solidFill>
              <a:latin typeface="Verdana"/>
              <a:ea typeface="Verdana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F71C7B3-4D9A-2ABE-9F01-85199E4C9510}"/>
              </a:ext>
            </a:extLst>
          </p:cNvPr>
          <p:cNvSpPr txBox="1"/>
          <p:nvPr/>
        </p:nvSpPr>
        <p:spPr>
          <a:xfrm>
            <a:off x="597243" y="3798572"/>
            <a:ext cx="3346621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Courier New"/>
              <a:buChar char="o"/>
            </a:pPr>
            <a:r>
              <a:rPr lang="es-ES" sz="2000" dirty="0">
                <a:latin typeface="Verdana"/>
                <a:ea typeface="Calibri"/>
                <a:cs typeface="Calibri"/>
              </a:rPr>
              <a:t>Menor edad: 14 años</a:t>
            </a:r>
            <a:endParaRPr lang="es-ES"/>
          </a:p>
          <a:p>
            <a:pPr marL="342900" indent="-342900">
              <a:buFont typeface="Courier New"/>
              <a:buChar char="o"/>
            </a:pPr>
            <a:r>
              <a:rPr lang="es-ES" sz="2000" dirty="0">
                <a:latin typeface="Verdana"/>
                <a:ea typeface="Calibri"/>
                <a:cs typeface="Calibri"/>
              </a:rPr>
              <a:t>Mayor edad: 64 años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B15D04D-79CC-A497-7FE4-06122F67E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776934" y="2292490"/>
            <a:ext cx="302616" cy="69118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CA4F02A-235B-BA4A-76ED-CAB0D432AD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136" y="2291481"/>
            <a:ext cx="336445" cy="689882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D223B00-72C4-FA3D-2739-4270A87BD1B4}"/>
              </a:ext>
            </a:extLst>
          </p:cNvPr>
          <p:cNvSpPr txBox="1"/>
          <p:nvPr/>
        </p:nvSpPr>
        <p:spPr>
          <a:xfrm>
            <a:off x="931781" y="2424260"/>
            <a:ext cx="844378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2000" dirty="0">
                <a:latin typeface="Verdana"/>
                <a:ea typeface="Calibri"/>
                <a:cs typeface="Calibri"/>
              </a:rPr>
              <a:t>72%</a:t>
            </a:r>
            <a:endParaRPr lang="es-ES" sz="2000" dirty="0">
              <a:latin typeface="Verdana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0417928-F9BA-F306-BD81-283095937813}"/>
              </a:ext>
            </a:extLst>
          </p:cNvPr>
          <p:cNvSpPr txBox="1"/>
          <p:nvPr/>
        </p:nvSpPr>
        <p:spPr>
          <a:xfrm>
            <a:off x="2199917" y="2419111"/>
            <a:ext cx="844378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2000" dirty="0">
                <a:latin typeface="Verdana"/>
                <a:ea typeface="Calibri"/>
                <a:cs typeface="Calibri"/>
              </a:rPr>
              <a:t>28%</a:t>
            </a:r>
            <a:endParaRPr lang="es-ES" sz="2000" dirty="0">
              <a:latin typeface="Verdana"/>
            </a:endParaRPr>
          </a:p>
        </p:txBody>
      </p:sp>
      <p:pic>
        <p:nvPicPr>
          <p:cNvPr id="16" name="Imagen 15" descr="Gráfico, Gráfico circular&#10;&#10;El contenido generado por inteligencia artificial puede ser incorrecto.">
            <a:extLst>
              <a:ext uri="{FF2B5EF4-FFF2-40B4-BE49-F238E27FC236}">
                <a16:creationId xmlns:a16="http://schemas.microsoft.com/office/drawing/2014/main" id="{DFA5A9D6-3957-CB83-EF73-5BC9F64C97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331" y="1066335"/>
            <a:ext cx="3720087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26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B5EB0-9F5A-C34C-DE11-E1614A199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0F358-F457-D164-7D80-1CA0E58C0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>
                <a:latin typeface="Verdana"/>
                <a:ea typeface="Calibri"/>
                <a:cs typeface="Calibri"/>
              </a:rPr>
              <a:t>Resultados</a:t>
            </a:r>
            <a:endParaRPr lang="es-ES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8C06567B-A434-4A35-F3EA-93E603483AC7}"/>
              </a:ext>
            </a:extLst>
          </p:cNvPr>
          <p:cNvSpPr/>
          <p:nvPr/>
        </p:nvSpPr>
        <p:spPr>
          <a:xfrm>
            <a:off x="494655" y="1457794"/>
            <a:ext cx="1834946" cy="53181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2000" dirty="0">
                <a:solidFill>
                  <a:schemeClr val="accent4">
                    <a:lumMod val="49000"/>
                  </a:schemeClr>
                </a:solidFill>
                <a:latin typeface="Verdana"/>
                <a:ea typeface="Calibri"/>
                <a:cs typeface="Calibri"/>
              </a:rPr>
              <a:t>Lateralidad</a:t>
            </a:r>
            <a:endParaRPr lang="es-ES" sz="2000" dirty="0">
              <a:solidFill>
                <a:schemeClr val="accent4">
                  <a:lumMod val="49000"/>
                </a:schemeClr>
              </a:solidFill>
              <a:latin typeface="Verdana"/>
              <a:ea typeface="Verdana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E7D97B4-3CF2-01CD-A9B5-DF95A1DC9FA9}"/>
              </a:ext>
            </a:extLst>
          </p:cNvPr>
          <p:cNvSpPr/>
          <p:nvPr/>
        </p:nvSpPr>
        <p:spPr>
          <a:xfrm>
            <a:off x="457650" y="3201075"/>
            <a:ext cx="6801649" cy="56471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2000" dirty="0">
                <a:solidFill>
                  <a:schemeClr val="accent4">
                    <a:lumMod val="49000"/>
                  </a:schemeClr>
                </a:solidFill>
                <a:latin typeface="Verdana"/>
                <a:ea typeface="Calibri"/>
                <a:cs typeface="Calibri"/>
              </a:rPr>
              <a:t>Duración de la intervención: Media 112,24 minutos</a:t>
            </a:r>
            <a:endParaRPr lang="es-ES" sz="2000" dirty="0">
              <a:solidFill>
                <a:schemeClr val="accent4">
                  <a:lumMod val="49000"/>
                </a:schemeClr>
              </a:solidFill>
              <a:latin typeface="Verdana"/>
              <a:ea typeface="Verdana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AC93E81-A92C-9DEF-FECA-D7CA9C75B7DC}"/>
              </a:ext>
            </a:extLst>
          </p:cNvPr>
          <p:cNvSpPr txBox="1"/>
          <p:nvPr/>
        </p:nvSpPr>
        <p:spPr>
          <a:xfrm>
            <a:off x="759401" y="1993161"/>
            <a:ext cx="322603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Courier New"/>
              <a:buChar char="o"/>
            </a:pPr>
            <a:r>
              <a:rPr lang="es-ES" sz="2000">
                <a:latin typeface="Verdana"/>
                <a:ea typeface="Calibri"/>
                <a:cs typeface="Calibri"/>
              </a:rPr>
              <a:t>Derecho 64%</a:t>
            </a:r>
            <a:endParaRPr lang="es-ES" sz="2000" dirty="0">
              <a:latin typeface="Verdana"/>
              <a:ea typeface="Calibri"/>
              <a:cs typeface="Calibri"/>
            </a:endParaRPr>
          </a:p>
          <a:p>
            <a:pPr marL="342900" indent="-342900">
              <a:buFont typeface="Courier New"/>
              <a:buChar char="o"/>
            </a:pPr>
            <a:r>
              <a:rPr lang="es-ES" sz="2000" dirty="0">
                <a:latin typeface="Verdana"/>
                <a:ea typeface="Calibri"/>
                <a:cs typeface="Calibri"/>
              </a:rPr>
              <a:t>Izquierdo 24%</a:t>
            </a:r>
          </a:p>
          <a:p>
            <a:pPr marL="342900" indent="-342900">
              <a:buFont typeface="Courier New"/>
              <a:buChar char="o"/>
            </a:pPr>
            <a:r>
              <a:rPr lang="es-ES" sz="2000" dirty="0">
                <a:latin typeface="Verdana"/>
                <a:ea typeface="Calibri"/>
                <a:cs typeface="Calibri"/>
              </a:rPr>
              <a:t>Bilateral 12%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79D83C4-5A30-EECF-FC80-573C9A4532FC}"/>
              </a:ext>
            </a:extLst>
          </p:cNvPr>
          <p:cNvSpPr txBox="1"/>
          <p:nvPr/>
        </p:nvSpPr>
        <p:spPr>
          <a:xfrm>
            <a:off x="710062" y="3765222"/>
            <a:ext cx="322603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latin typeface="Verdana"/>
                <a:ea typeface="Calibri"/>
                <a:cs typeface="Calibri"/>
              </a:rPr>
              <a:t>Rango: 55-270 minutos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F2A20EE9-83D7-DE03-643B-8234115D1F43}"/>
              </a:ext>
            </a:extLst>
          </p:cNvPr>
          <p:cNvSpPr txBox="1"/>
          <p:nvPr/>
        </p:nvSpPr>
        <p:spPr>
          <a:xfrm>
            <a:off x="4735637" y="4252273"/>
            <a:ext cx="290459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latin typeface="Verdana"/>
                <a:ea typeface="Calibri"/>
                <a:cs typeface="Calibri"/>
              </a:rPr>
              <a:t>Curva de aprendizaje</a:t>
            </a:r>
            <a:endParaRPr lang="es-ES" sz="2000">
              <a:latin typeface="Verdana"/>
              <a:ea typeface="Verdana"/>
            </a:endParaRPr>
          </a:p>
        </p:txBody>
      </p:sp>
      <p:sp>
        <p:nvSpPr>
          <p:cNvPr id="25" name="Flecha: doblada 24">
            <a:extLst>
              <a:ext uri="{FF2B5EF4-FFF2-40B4-BE49-F238E27FC236}">
                <a16:creationId xmlns:a16="http://schemas.microsoft.com/office/drawing/2014/main" id="{02AABE55-190F-3392-EC17-6871A0555C5A}"/>
              </a:ext>
            </a:extLst>
          </p:cNvPr>
          <p:cNvSpPr/>
          <p:nvPr/>
        </p:nvSpPr>
        <p:spPr>
          <a:xfrm rot="10800000" flipH="1">
            <a:off x="2149945" y="4197405"/>
            <a:ext cx="2585093" cy="457648"/>
          </a:xfrm>
          <a:prstGeom prst="ben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850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A68ED-DE21-0AAC-8D41-B5B4F225D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6C7DBC-BC82-93E7-A658-F96BC009B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>
                <a:latin typeface="Verdana"/>
                <a:ea typeface="Calibri"/>
                <a:cs typeface="Calibri"/>
              </a:rPr>
              <a:t>Resultados</a:t>
            </a:r>
            <a:endParaRPr lang="es-ES" dirty="0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F02CF9F9-B8FB-FA70-5F62-D54120A6A29E}"/>
              </a:ext>
            </a:extLst>
          </p:cNvPr>
          <p:cNvSpPr/>
          <p:nvPr/>
        </p:nvSpPr>
        <p:spPr>
          <a:xfrm>
            <a:off x="463644" y="2667248"/>
            <a:ext cx="5361409" cy="53181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2000" dirty="0">
                <a:solidFill>
                  <a:schemeClr val="accent4">
                    <a:lumMod val="49000"/>
                  </a:schemeClr>
                </a:solidFill>
                <a:latin typeface="Verdana"/>
                <a:ea typeface="Calibri"/>
                <a:cs typeface="Calibri"/>
              </a:rPr>
              <a:t>Complicaciones postoperatorias: 13%</a:t>
            </a:r>
            <a:endParaRPr lang="es-ES" sz="2000" dirty="0">
              <a:solidFill>
                <a:schemeClr val="accent4">
                  <a:lumMod val="49000"/>
                </a:schemeClr>
              </a:solidFill>
              <a:latin typeface="Verdana"/>
              <a:ea typeface="Verdana"/>
            </a:endParaRP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5AAF4C80-0354-D97B-596E-631B9B97BB86}"/>
              </a:ext>
            </a:extLst>
          </p:cNvPr>
          <p:cNvSpPr/>
          <p:nvPr/>
        </p:nvSpPr>
        <p:spPr>
          <a:xfrm>
            <a:off x="468073" y="3903283"/>
            <a:ext cx="2215945" cy="53181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2000" dirty="0">
                <a:solidFill>
                  <a:schemeClr val="accent4">
                    <a:lumMod val="49000"/>
                  </a:schemeClr>
                </a:solidFill>
                <a:latin typeface="Verdana"/>
                <a:ea typeface="Calibri"/>
                <a:cs typeface="Calibri"/>
              </a:rPr>
              <a:t>Mortalidad: 0%</a:t>
            </a:r>
            <a:endParaRPr lang="es-ES" sz="2000" dirty="0">
              <a:solidFill>
                <a:schemeClr val="accent4">
                  <a:lumMod val="49000"/>
                </a:schemeClr>
              </a:solidFill>
              <a:latin typeface="Verdana"/>
              <a:ea typeface="Verdana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2FDE789-A95C-B0C5-22F6-9AC05D27BB29}"/>
              </a:ext>
            </a:extLst>
          </p:cNvPr>
          <p:cNvSpPr txBox="1"/>
          <p:nvPr/>
        </p:nvSpPr>
        <p:spPr>
          <a:xfrm>
            <a:off x="637672" y="3197878"/>
            <a:ext cx="290459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latin typeface="Verdana"/>
                <a:ea typeface="Calibri"/>
                <a:cs typeface="Calibri"/>
              </a:rPr>
              <a:t>6 pacientes (13%)</a:t>
            </a:r>
            <a:endParaRPr lang="es-ES" dirty="0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13C39675-97B5-5A90-1675-13B550E4DF16}"/>
              </a:ext>
            </a:extLst>
          </p:cNvPr>
          <p:cNvSpPr/>
          <p:nvPr/>
        </p:nvSpPr>
        <p:spPr>
          <a:xfrm>
            <a:off x="468075" y="1688165"/>
            <a:ext cx="5069013" cy="53181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2000" dirty="0">
                <a:solidFill>
                  <a:schemeClr val="accent4">
                    <a:lumMod val="49000"/>
                  </a:schemeClr>
                </a:solidFill>
                <a:latin typeface="Verdana"/>
                <a:ea typeface="Calibri"/>
                <a:cs typeface="Calibri"/>
              </a:rPr>
              <a:t>Complicaciones intraoperatorias: 0%</a:t>
            </a:r>
            <a:endParaRPr lang="es-ES" sz="2000" dirty="0">
              <a:solidFill>
                <a:schemeClr val="accent4">
                  <a:lumMod val="49000"/>
                </a:schemeClr>
              </a:solidFill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540376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2574A-70A2-59EF-AC3F-66CDAB609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A55EBA-030B-1D3A-48F1-AC68C95AD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>
                <a:latin typeface="Verdana"/>
                <a:ea typeface="Calibri"/>
                <a:cs typeface="Calibri"/>
              </a:rPr>
              <a:t>Resultados</a:t>
            </a:r>
            <a:endParaRPr lang="es-ES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4901CC20-C5F9-D6EC-DB8D-8BDB74252C2E}"/>
              </a:ext>
            </a:extLst>
          </p:cNvPr>
          <p:cNvGraphicFramePr>
            <a:graphicFrameLocks noGrp="1"/>
          </p:cNvGraphicFramePr>
          <p:nvPr/>
        </p:nvGraphicFramePr>
        <p:xfrm>
          <a:off x="318976" y="1386662"/>
          <a:ext cx="8504118" cy="3297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75929">
                  <a:extLst>
                    <a:ext uri="{9D8B030D-6E8A-4147-A177-3AD203B41FA5}">
                      <a16:colId xmlns:a16="http://schemas.microsoft.com/office/drawing/2014/main" val="323972667"/>
                    </a:ext>
                  </a:extLst>
                </a:gridCol>
                <a:gridCol w="1528189">
                  <a:extLst>
                    <a:ext uri="{9D8B030D-6E8A-4147-A177-3AD203B41FA5}">
                      <a16:colId xmlns:a16="http://schemas.microsoft.com/office/drawing/2014/main" val="2350174028"/>
                    </a:ext>
                  </a:extLst>
                </a:gridCol>
              </a:tblGrid>
              <a:tr h="644901">
                <a:tc>
                  <a:txBody>
                    <a:bodyPr/>
                    <a:lstStyle/>
                    <a:p>
                      <a:r>
                        <a:rPr lang="es-ES" sz="2000" b="0" dirty="0">
                          <a:latin typeface="Verdana"/>
                        </a:rPr>
                        <a:t>Complicación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latin typeface="Verdana"/>
                        </a:rPr>
                        <a:t>n</a:t>
                      </a:r>
                    </a:p>
                    <a:p>
                      <a:pPr lvl="0" algn="ctr">
                        <a:buNone/>
                      </a:pPr>
                      <a:endParaRPr lang="es-ES" sz="2000" b="0" dirty="0">
                        <a:latin typeface="Verdana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128274"/>
                  </a:ext>
                </a:extLst>
              </a:tr>
              <a:tr h="366708">
                <a:tc>
                  <a:txBody>
                    <a:bodyPr/>
                    <a:lstStyle/>
                    <a:p>
                      <a:r>
                        <a:rPr lang="es-ES" sz="2000" b="0" dirty="0">
                          <a:latin typeface="Verdana"/>
                        </a:rPr>
                        <a:t>Enfisema subcutáneo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latin typeface="Verdana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642445"/>
                  </a:ext>
                </a:extLst>
              </a:tr>
              <a:tr h="505805">
                <a:tc>
                  <a:txBody>
                    <a:bodyPr/>
                    <a:lstStyle/>
                    <a:p>
                      <a:r>
                        <a:rPr lang="es-ES" sz="2000" b="0" dirty="0">
                          <a:latin typeface="Verdana"/>
                        </a:rPr>
                        <a:t>Neumonía basal y derrame pleural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latin typeface="Verdana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410073"/>
                  </a:ext>
                </a:extLst>
              </a:tr>
              <a:tr h="505805">
                <a:tc>
                  <a:txBody>
                    <a:bodyPr/>
                    <a:lstStyle/>
                    <a:p>
                      <a:r>
                        <a:rPr lang="es-ES" sz="2000" b="0" dirty="0">
                          <a:latin typeface="Verdana"/>
                        </a:rPr>
                        <a:t>Dolor neuropático y </a:t>
                      </a:r>
                      <a:r>
                        <a:rPr lang="es-ES" sz="2000" b="0" err="1">
                          <a:latin typeface="Verdana"/>
                        </a:rPr>
                        <a:t>Sd</a:t>
                      </a:r>
                      <a:r>
                        <a:rPr lang="es-ES" sz="2000" b="0" dirty="0">
                          <a:latin typeface="Verdana"/>
                        </a:rPr>
                        <a:t> de Horner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latin typeface="Verdana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405299"/>
                  </a:ext>
                </a:extLst>
              </a:tr>
              <a:tr h="366708">
                <a:tc>
                  <a:txBody>
                    <a:bodyPr/>
                    <a:lstStyle/>
                    <a:p>
                      <a:r>
                        <a:rPr lang="es-ES" sz="2000" b="0" dirty="0">
                          <a:latin typeface="Verdana"/>
                        </a:rPr>
                        <a:t>Anhidrosis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latin typeface="Verdana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538908"/>
                  </a:ext>
                </a:extLst>
              </a:tr>
              <a:tr h="366708">
                <a:tc>
                  <a:txBody>
                    <a:bodyPr/>
                    <a:lstStyle/>
                    <a:p>
                      <a:r>
                        <a:rPr lang="es-ES" sz="2000" b="0" dirty="0">
                          <a:latin typeface="Verdana"/>
                        </a:rPr>
                        <a:t>Escápula </a:t>
                      </a:r>
                      <a:r>
                        <a:rPr lang="es-ES" sz="2000" b="0" err="1">
                          <a:latin typeface="Verdana"/>
                        </a:rPr>
                        <a:t>alata</a:t>
                      </a:r>
                      <a:endParaRPr lang="es-ES" sz="2000" b="0" dirty="0">
                        <a:latin typeface="Verdan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latin typeface="Verdana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79104"/>
                  </a:ext>
                </a:extLst>
              </a:tr>
              <a:tr h="366708">
                <a:tc>
                  <a:txBody>
                    <a:bodyPr/>
                    <a:lstStyle/>
                    <a:p>
                      <a:r>
                        <a:rPr lang="es-ES" sz="2000" b="0" dirty="0">
                          <a:latin typeface="Verdana"/>
                        </a:rPr>
                        <a:t>Seroma axilar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latin typeface="Verdana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063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6352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84902-5AD0-F510-3E6D-A92BB7F78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81AA7D-F42D-EE61-06A9-A6D03981D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>
                <a:latin typeface="Verdana"/>
                <a:ea typeface="Calibri"/>
                <a:cs typeface="Calibri"/>
              </a:rPr>
              <a:t>Resultados</a:t>
            </a:r>
            <a:endParaRPr lang="es-ES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F11BB6C3-5B08-AE19-B986-52494F19EFB8}"/>
              </a:ext>
            </a:extLst>
          </p:cNvPr>
          <p:cNvSpPr/>
          <p:nvPr/>
        </p:nvSpPr>
        <p:spPr>
          <a:xfrm>
            <a:off x="441206" y="1437236"/>
            <a:ext cx="3347980" cy="53181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2000" dirty="0">
                <a:solidFill>
                  <a:schemeClr val="accent4">
                    <a:lumMod val="49000"/>
                  </a:schemeClr>
                </a:solidFill>
                <a:latin typeface="Verdana"/>
                <a:ea typeface="Calibri"/>
                <a:cs typeface="Calibri"/>
              </a:rPr>
              <a:t>Estancia postoperatoria</a:t>
            </a:r>
            <a:endParaRPr lang="es-ES" sz="2000" dirty="0">
              <a:solidFill>
                <a:schemeClr val="accent4">
                  <a:lumMod val="49000"/>
                </a:schemeClr>
              </a:solidFill>
              <a:latin typeface="Verdana"/>
              <a:ea typeface="Verdana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5B52607-C78C-FC4D-F098-D8B651E5F2E5}"/>
              </a:ext>
            </a:extLst>
          </p:cNvPr>
          <p:cNvSpPr txBox="1"/>
          <p:nvPr/>
        </p:nvSpPr>
        <p:spPr>
          <a:xfrm>
            <a:off x="792293" y="1968492"/>
            <a:ext cx="322603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Courier New"/>
              <a:buChar char="o"/>
            </a:pPr>
            <a:r>
              <a:rPr lang="es-ES" sz="2000" dirty="0">
                <a:latin typeface="Verdana"/>
                <a:ea typeface="Calibri"/>
                <a:cs typeface="Calibri"/>
              </a:rPr>
              <a:t>Media 2,68 días</a:t>
            </a:r>
          </a:p>
          <a:p>
            <a:pPr marL="342900" indent="-342900">
              <a:buFont typeface="Courier New"/>
              <a:buChar char="o"/>
            </a:pPr>
            <a:r>
              <a:rPr lang="es-ES" sz="2000" dirty="0">
                <a:latin typeface="Verdana"/>
                <a:ea typeface="Calibri"/>
                <a:cs typeface="Calibri"/>
              </a:rPr>
              <a:t>Mediana 2 días</a:t>
            </a:r>
          </a:p>
          <a:p>
            <a:pPr marL="342900" indent="-342900">
              <a:buFont typeface="Courier New"/>
              <a:buChar char="o"/>
            </a:pPr>
            <a:r>
              <a:rPr lang="es-ES" sz="2000" dirty="0">
                <a:latin typeface="Verdana"/>
                <a:ea typeface="Calibri"/>
                <a:cs typeface="Calibri"/>
              </a:rPr>
              <a:t>Rango 1-9 días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E32638D6-F2F1-B9BA-0002-9A046D17EBEE}"/>
              </a:ext>
            </a:extLst>
          </p:cNvPr>
          <p:cNvSpPr/>
          <p:nvPr/>
        </p:nvSpPr>
        <p:spPr>
          <a:xfrm>
            <a:off x="441206" y="4113829"/>
            <a:ext cx="1543027" cy="53181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2000" dirty="0">
                <a:solidFill>
                  <a:schemeClr val="accent4">
                    <a:lumMod val="49000"/>
                  </a:schemeClr>
                </a:solidFill>
                <a:latin typeface="Verdana"/>
                <a:ea typeface="Calibri"/>
                <a:cs typeface="Calibri"/>
              </a:rPr>
              <a:t>Reingreso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6702EB0-28FD-6DF1-5A06-F6DDD0628ADD}"/>
              </a:ext>
            </a:extLst>
          </p:cNvPr>
          <p:cNvSpPr txBox="1"/>
          <p:nvPr/>
        </p:nvSpPr>
        <p:spPr>
          <a:xfrm>
            <a:off x="2822215" y="4158308"/>
            <a:ext cx="2718008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latin typeface="Verdana"/>
                <a:ea typeface="Calibri"/>
                <a:cs typeface="Calibri"/>
              </a:rPr>
              <a:t>1 paciente (2,2%)</a:t>
            </a:r>
            <a:endParaRPr lang="es-ES" sz="2000">
              <a:latin typeface="Verdana"/>
              <a:ea typeface="Verdana"/>
            </a:endParaRP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9B49DCA5-FB86-1C2A-33EB-89A0EFA0F37B}"/>
              </a:ext>
            </a:extLst>
          </p:cNvPr>
          <p:cNvCxnSpPr/>
          <p:nvPr/>
        </p:nvCxnSpPr>
        <p:spPr>
          <a:xfrm>
            <a:off x="1987056" y="4339886"/>
            <a:ext cx="832991" cy="2392"/>
          </a:xfrm>
          <a:prstGeom prst="straightConnector1">
            <a:avLst/>
          </a:prstGeom>
          <a:ln w="571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51BE2890-0817-6932-6E38-AF941EA0E658}"/>
              </a:ext>
            </a:extLst>
          </p:cNvPr>
          <p:cNvSpPr/>
          <p:nvPr/>
        </p:nvSpPr>
        <p:spPr>
          <a:xfrm>
            <a:off x="445316" y="3147624"/>
            <a:ext cx="4129167" cy="53181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s-ES" sz="2000" dirty="0">
                <a:solidFill>
                  <a:schemeClr val="accent4">
                    <a:lumMod val="49000"/>
                  </a:schemeClr>
                </a:solidFill>
                <a:latin typeface="Verdana"/>
                <a:ea typeface="Calibri"/>
                <a:cs typeface="Calibri"/>
              </a:rPr>
              <a:t>Rehabilitación postoperatoria</a:t>
            </a:r>
            <a:endParaRPr lang="es-ES" dirty="0">
              <a:solidFill>
                <a:schemeClr val="accent4">
                  <a:lumMod val="49000"/>
                </a:schemeClr>
              </a:solidFill>
            </a:endParaRPr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46E0A919-7F28-ED5D-A6B4-F0DE33D6BB65}"/>
              </a:ext>
            </a:extLst>
          </p:cNvPr>
          <p:cNvCxnSpPr>
            <a:cxnSpLocks/>
          </p:cNvCxnSpPr>
          <p:nvPr/>
        </p:nvCxnSpPr>
        <p:spPr>
          <a:xfrm>
            <a:off x="4577307" y="3394237"/>
            <a:ext cx="832991" cy="2392"/>
          </a:xfrm>
          <a:prstGeom prst="straightConnector1">
            <a:avLst/>
          </a:prstGeom>
          <a:ln w="571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n 17" descr="Forma&#10;&#10;El contenido generado por inteligencia artificial puede ser incorrecto.">
            <a:extLst>
              <a:ext uri="{FF2B5EF4-FFF2-40B4-BE49-F238E27FC236}">
                <a16:creationId xmlns:a16="http://schemas.microsoft.com/office/drawing/2014/main" id="{CEC0344F-16C6-17AD-E7CA-20FA08049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751" y="1438811"/>
            <a:ext cx="3618129" cy="2648249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CF2547C1-8209-939E-ED7F-4FE4B72D7C8F}"/>
              </a:ext>
            </a:extLst>
          </p:cNvPr>
          <p:cNvSpPr txBox="1"/>
          <p:nvPr/>
        </p:nvSpPr>
        <p:spPr>
          <a:xfrm>
            <a:off x="6275883" y="3755379"/>
            <a:ext cx="58413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latin typeface="Verdana"/>
                <a:ea typeface="Calibri"/>
                <a:cs typeface="Calibri"/>
              </a:rPr>
              <a:t>SI</a:t>
            </a:r>
            <a:endParaRPr lang="es-ES" sz="2000" dirty="0">
              <a:latin typeface="Verdana"/>
              <a:ea typeface="Verdana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27A7F4F-6E84-11F7-8E45-613BB4E7F1E8}"/>
              </a:ext>
            </a:extLst>
          </p:cNvPr>
          <p:cNvSpPr txBox="1"/>
          <p:nvPr/>
        </p:nvSpPr>
        <p:spPr>
          <a:xfrm>
            <a:off x="7793030" y="3755379"/>
            <a:ext cx="58413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latin typeface="Verdana"/>
                <a:ea typeface="Calibri"/>
                <a:cs typeface="Calibri"/>
              </a:rPr>
              <a:t>NO</a:t>
            </a:r>
            <a:endParaRPr lang="es-ES" sz="2000" dirty="0">
              <a:latin typeface="Verdana"/>
              <a:ea typeface="Verdana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2B2E491-191C-7E95-70B9-7F154063D1CF}"/>
              </a:ext>
            </a:extLst>
          </p:cNvPr>
          <p:cNvSpPr txBox="1"/>
          <p:nvPr/>
        </p:nvSpPr>
        <p:spPr>
          <a:xfrm>
            <a:off x="6156648" y="3352450"/>
            <a:ext cx="82260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  <a:latin typeface="Verdana"/>
                <a:ea typeface="Calibri"/>
                <a:cs typeface="Calibri"/>
              </a:rPr>
              <a:t>80%</a:t>
            </a:r>
            <a:endParaRPr lang="es-ES" sz="2000">
              <a:solidFill>
                <a:schemeClr val="bg1"/>
              </a:solidFill>
              <a:latin typeface="Verdana"/>
              <a:ea typeface="Verdana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90270D63-7B34-2988-5C1D-1CDDA1DB22BB}"/>
              </a:ext>
            </a:extLst>
          </p:cNvPr>
          <p:cNvSpPr txBox="1"/>
          <p:nvPr/>
        </p:nvSpPr>
        <p:spPr>
          <a:xfrm>
            <a:off x="7673795" y="3352449"/>
            <a:ext cx="82260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  <a:latin typeface="Verdana"/>
                <a:ea typeface="Calibri"/>
                <a:cs typeface="Calibri"/>
              </a:rPr>
              <a:t>20%</a:t>
            </a:r>
            <a:endParaRPr lang="es-ES" sz="2000" dirty="0">
              <a:solidFill>
                <a:schemeClr val="bg1"/>
              </a:solidFill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550051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A816E-9EFE-FDFF-F0DD-69B7DC2F7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EE719-0B28-2BD7-C1AB-C5BDC4373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>
                <a:latin typeface="Verdana"/>
                <a:ea typeface="Calibri"/>
                <a:cs typeface="Calibri"/>
              </a:rPr>
              <a:t>Conclusiones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202D6F-DBF4-6202-4BA3-497311F0B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5609"/>
            <a:ext cx="8229600" cy="33944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z="2000" dirty="0">
                <a:latin typeface="Verdana"/>
                <a:ea typeface="+mn-lt"/>
                <a:cs typeface="+mn-lt"/>
              </a:rPr>
              <a:t>El SET se define como la compresión de la arteria subclavia, vena subclavia y/o plexo braquial a nivel de la salida torácica y su principal tratamiento es la cirugía. </a:t>
            </a:r>
            <a:endParaRPr lang="es-ES" sz="2000" dirty="0">
              <a:latin typeface="Verdana"/>
              <a:ea typeface="Calibri"/>
              <a:cs typeface="Calibri"/>
            </a:endParaRPr>
          </a:p>
          <a:p>
            <a:r>
              <a:rPr lang="es-ES" sz="2000" dirty="0">
                <a:latin typeface="Verdana"/>
                <a:ea typeface="+mn-lt"/>
                <a:cs typeface="+mn-lt"/>
              </a:rPr>
              <a:t>No existe evidencia científica de cuál es el mejor abordaje quirúrgico para esta patología. </a:t>
            </a:r>
            <a:endParaRPr lang="es-ES" sz="2000">
              <a:latin typeface="Verdana"/>
              <a:ea typeface="Verdana"/>
            </a:endParaRPr>
          </a:p>
          <a:p>
            <a:r>
              <a:rPr lang="es-ES" sz="2000" dirty="0">
                <a:latin typeface="Verdana"/>
                <a:ea typeface="+mn-lt"/>
                <a:cs typeface="+mn-lt"/>
              </a:rPr>
              <a:t>Con este estudio se pretende mostrar los buenos resultados de la técnica </a:t>
            </a:r>
            <a:r>
              <a:rPr lang="es-ES" sz="2000" err="1">
                <a:latin typeface="Verdana"/>
                <a:ea typeface="+mn-lt"/>
                <a:cs typeface="+mn-lt"/>
              </a:rPr>
              <a:t>videoasistida</a:t>
            </a:r>
            <a:r>
              <a:rPr lang="es-ES" sz="2000" dirty="0">
                <a:latin typeface="Verdana"/>
                <a:ea typeface="+mn-lt"/>
                <a:cs typeface="+mn-lt"/>
              </a:rPr>
              <a:t> respecto a técnicas convencionales o clásicas, siendo una técnica sin inferioridad y con mejores resultados estéticos y de aceptación por parte de los pacientes. </a:t>
            </a:r>
            <a:endParaRPr lang="es-ES" sz="2000" dirty="0">
              <a:latin typeface="Verdana"/>
            </a:endParaRPr>
          </a:p>
          <a:p>
            <a:endParaRPr lang="es-E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30567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Presentación en pantalla (16:9)</PresentationFormat>
  <Paragraphs>0</Paragraphs>
  <Slides>11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TRATAMIENTO QUIRÚRGICO DEL SÍNDROME DEL ESTRECHO TORÁCICO POR VIDEOTORACOSCOPIA: UN ESTUDIO DESCRIPTIVO</vt:lpstr>
      <vt:lpstr>Síndrome del estrecho torácico</vt:lpstr>
      <vt:lpstr>Tratamiento</vt:lpstr>
      <vt:lpstr>Tratamiento quirúrgico: VATS (2 puertas)</vt:lpstr>
      <vt:lpstr>Material y métodos</vt:lpstr>
      <vt:lpstr>Resultados</vt:lpstr>
      <vt:lpstr>Resultados</vt:lpstr>
      <vt:lpstr>Resultados</vt:lpstr>
      <vt:lpstr>Resultados</vt:lpstr>
      <vt:lpstr>Resultados</vt:lpstr>
      <vt:lpstr>Conclusiones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LUNA</cp:lastModifiedBy>
  <cp:revision>863</cp:revision>
  <dcterms:created xsi:type="dcterms:W3CDTF">2024-02-05T13:08:18Z</dcterms:created>
  <dcterms:modified xsi:type="dcterms:W3CDTF">2025-03-03T13:07:15Z</dcterms:modified>
</cp:coreProperties>
</file>