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1" r:id="rId4"/>
    <p:sldId id="263" r:id="rId5"/>
    <p:sldId id="262" r:id="rId6"/>
    <p:sldId id="264" r:id="rId7"/>
    <p:sldId id="260" r:id="rId8"/>
    <p:sldId id="265" r:id="rId9"/>
    <p:sldId id="259" r:id="rId1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3785"/>
  </p:normalViewPr>
  <p:slideViewPr>
    <p:cSldViewPr>
      <p:cViewPr varScale="1">
        <p:scale>
          <a:sx n="117" d="100"/>
          <a:sy n="117" d="100"/>
        </p:scale>
        <p:origin x="184" y="72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B888A1-9BE7-474A-85C5-8E2588CC18C6}" type="datetimeFigureOut">
              <a:rPr lang="es-ES" smtClean="0"/>
              <a:t>28/2/25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3EAEF-0D68-7246-BC32-2E349E362D6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3017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33EAEF-0D68-7246-BC32-2E349E362D6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209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1330747"/>
            <a:ext cx="8208912" cy="1617909"/>
          </a:xfrm>
        </p:spPr>
        <p:txBody>
          <a:bodyPr>
            <a:normAutofit/>
          </a:bodyPr>
          <a:lstStyle/>
          <a:p>
            <a:r>
              <a:rPr lang="es-ES" sz="2000" b="1" kern="10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ESTUDIO DE LA PROBABILIDAD DE MALIGNIDAD DE LOS NÓDULOS PULMONARES INCIDENTALES SEGÚN LA “MAYO LUNG CALCULATOR” Y DIVERSOS BIOMARCADORES DE CÁNCER DE PULMÓN. </a:t>
            </a:r>
            <a:endParaRPr lang="es-ES" sz="4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87624" y="3147814"/>
            <a:ext cx="6584776" cy="1224136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ES" sz="12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J. Romero López</a:t>
            </a:r>
            <a:r>
              <a:rPr lang="es-ES" sz="1200" kern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" sz="12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A. González Hernández</a:t>
            </a:r>
            <a:r>
              <a:rPr lang="es-ES" sz="1200" kern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" sz="12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E. Vélez Menis</a:t>
            </a:r>
            <a:r>
              <a:rPr lang="es-ES" sz="1200" kern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s-ES" sz="12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J. Lancha Domínguez</a:t>
            </a:r>
            <a:r>
              <a:rPr lang="es-ES" sz="1200" kern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" sz="12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L. Padrón Fraysse</a:t>
            </a:r>
            <a:r>
              <a:rPr lang="es-ES" sz="1200" kern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" sz="12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A. Pereira Vega</a:t>
            </a:r>
            <a:r>
              <a:rPr lang="es-ES" sz="1200" kern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s-ES" sz="12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sz="1200" kern="0" dirty="0">
              <a:solidFill>
                <a:srgbClr val="22222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ES" sz="12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sz="1200" kern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" sz="12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Servicio de Neumología. Hospital Juan Ramón Jiménez. Huelva                                             </a:t>
            </a:r>
            <a:r>
              <a:rPr lang="es-ES" sz="1200" kern="0" baseline="300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s-ES" sz="12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Servicio de Neumología. Hospital Juan Ramón Jiménez. Fundación Andaluza </a:t>
            </a:r>
            <a:r>
              <a:rPr lang="es-ES" sz="1200" kern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Beturia</a:t>
            </a:r>
            <a:r>
              <a:rPr lang="es-ES" sz="12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para la Investigación. Huelva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2 Subtítulo">
            <a:extLst>
              <a:ext uri="{FF2B5EF4-FFF2-40B4-BE49-F238E27FC236}">
                <a16:creationId xmlns:a16="http://schemas.microsoft.com/office/drawing/2014/main" id="{C9718095-8713-F739-4278-7DB1A055B760}"/>
              </a:ext>
            </a:extLst>
          </p:cNvPr>
          <p:cNvSpPr txBox="1">
            <a:spLocks/>
          </p:cNvSpPr>
          <p:nvPr/>
        </p:nvSpPr>
        <p:spPr>
          <a:xfrm>
            <a:off x="971600" y="3147814"/>
            <a:ext cx="7272808" cy="1224136"/>
          </a:xfrm>
          <a:prstGeom prst="rect">
            <a:avLst/>
          </a:prstGeom>
          <a:ln w="28575">
            <a:solidFill>
              <a:srgbClr val="7030A0"/>
            </a:solidFill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es-ES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9F6FBF4-6460-FBFF-F25E-FFE697640B04}"/>
              </a:ext>
            </a:extLst>
          </p:cNvPr>
          <p:cNvSpPr txBox="1"/>
          <p:nvPr/>
        </p:nvSpPr>
        <p:spPr>
          <a:xfrm>
            <a:off x="1259632" y="1347614"/>
            <a:ext cx="682250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u="sng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Agradecimientos</a:t>
            </a:r>
            <a:r>
              <a:rPr lang="es-ES" sz="16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endParaRPr lang="es-ES" sz="1600" b="0" i="1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es-ES" sz="1600" b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Beca NEUMOSUR Nº 5.2022</a:t>
            </a:r>
            <a:r>
              <a:rPr lang="es-ES" sz="16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: Validación de biomarcadores metabolómicos en el seguimiento de nódulos pulmonares 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≥ 6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mm.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 Estudio longitudinal prospectivo de 3 años. MODIFY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pulmonary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nodules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.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Metabolomic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 diagnosis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for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solitary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pulmonary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nodules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</a:p>
          <a:p>
            <a:endParaRPr lang="es-ES" sz="1600" i="1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s-ES" sz="1600" b="1" dirty="0">
                <a:solidFill>
                  <a:srgbClr val="222222"/>
                </a:solidFill>
                <a:latin typeface="Arial" panose="020B0604020202020204" pitchFamily="34" charset="0"/>
              </a:rPr>
              <a:t>Beca SEPAR 1577/2024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: Uso de biomarcadores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sanguíneos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metabolómicos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 en el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diagnóstico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 precoz de los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nódulos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 pulmonares incidentales. (Estudio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modify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: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modify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pulmonary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nodules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.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Metabol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omic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 diagnosis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for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solitary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pulmonary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ES" sz="1600" i="1" dirty="0" err="1">
                <a:solidFill>
                  <a:srgbClr val="222222"/>
                </a:solidFill>
                <a:latin typeface="Arial" panose="020B0604020202020204" pitchFamily="34" charset="0"/>
              </a:rPr>
              <a:t>nodules</a:t>
            </a:r>
            <a:r>
              <a:rPr lang="es-ES" sz="1600" i="1" dirty="0">
                <a:solidFill>
                  <a:srgbClr val="222222"/>
                </a:solidFill>
                <a:latin typeface="Arial" panose="020B0604020202020204" pitchFamily="34" charset="0"/>
              </a:rPr>
              <a:t>). </a:t>
            </a:r>
          </a:p>
          <a:p>
            <a:endParaRPr lang="es-ES" sz="1600" i="1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9273C-F323-6FBF-E307-2B4345403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>
            <a:extLst>
              <a:ext uri="{FF2B5EF4-FFF2-40B4-BE49-F238E27FC236}">
                <a16:creationId xmlns:a16="http://schemas.microsoft.com/office/drawing/2014/main" id="{18561148-FCE2-F7F7-6B90-FD168A489C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3608" y="1563638"/>
            <a:ext cx="7560840" cy="3024336"/>
          </a:xfrm>
        </p:spPr>
        <p:txBody>
          <a:bodyPr>
            <a:normAutofit fontScale="85000" lnSpcReduction="10000"/>
          </a:bodyPr>
          <a:lstStyle/>
          <a:p>
            <a:pPr marL="285750" indent="-285750" algn="l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q"/>
            </a:pP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 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cáncer de pulmón 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(CP) se puede manifestar como un 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nódulo pulmonar 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(NP).</a:t>
            </a:r>
          </a:p>
          <a:p>
            <a:pPr marL="285750" indent="-285750" algn="l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q"/>
            </a:pP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Estudiar la 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probabilidad de malignidad de los NP 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 importante porque la actitud clínica es diferente. </a:t>
            </a:r>
          </a:p>
          <a:p>
            <a:pPr marL="285750" indent="-285750" algn="l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q"/>
            </a:pP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Distintas estrategias intentan definir la probabilidad de malignidad de un NP. </a:t>
            </a:r>
          </a:p>
          <a:p>
            <a:pPr marL="285750" indent="-285750" algn="l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q"/>
            </a:pP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“Mayo </a:t>
            </a:r>
            <a:r>
              <a:rPr lang="es-ES" sz="1800" b="1" kern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Lung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ES" sz="1800" b="1" kern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Calculator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” 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(MLC) es una simple herramienta que determina dicha probabilidad, en base a la edad, tabaquismo y características del NP.</a:t>
            </a:r>
          </a:p>
          <a:p>
            <a:pPr marL="285750" indent="-285750" algn="l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q"/>
            </a:pP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 está establecido el papel de los 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biomarcadores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(BM) sanguíneos para estudiar la probabilidad de malignidad de los NP.</a:t>
            </a: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dirty="0"/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C285B142-F123-9ECC-6C72-AE9D952F9A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9792" y="566766"/>
            <a:ext cx="4426260" cy="432048"/>
          </a:xfrm>
          <a:gradFill flip="none" rotWithShape="1">
            <a:gsLst>
              <a:gs pos="100000">
                <a:schemeClr val="accent4"/>
              </a:gs>
              <a:gs pos="100000">
                <a:srgbClr val="009051">
                  <a:tint val="44500"/>
                  <a:satMod val="160000"/>
                </a:srgbClr>
              </a:gs>
              <a:gs pos="100000">
                <a:srgbClr val="009051">
                  <a:tint val="23500"/>
                  <a:satMod val="160000"/>
                </a:srgbClr>
              </a:gs>
            </a:gsLst>
            <a:lin ang="2700000" scaled="1"/>
            <a:tileRect/>
          </a:gradFill>
          <a:ln w="19050">
            <a:solidFill>
              <a:srgbClr val="7030A0"/>
            </a:solidFill>
          </a:ln>
        </p:spPr>
        <p:txBody>
          <a:bodyPr>
            <a:noAutofit/>
          </a:bodyPr>
          <a:lstStyle/>
          <a:p>
            <a:r>
              <a:rPr lang="es-ES" sz="2800" b="1" i="0" dirty="0">
                <a:effectLst/>
                <a:latin typeface="Arial" panose="020B0604020202020204" pitchFamily="34" charset="0"/>
              </a:rPr>
              <a:t>Introducción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092314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D99A7-AAF2-D79B-AF77-327A8DB66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66DEBD88-8E31-743E-AE55-F40B986DF399}"/>
              </a:ext>
            </a:extLst>
          </p:cNvPr>
          <p:cNvSpPr txBox="1"/>
          <p:nvPr/>
        </p:nvSpPr>
        <p:spPr>
          <a:xfrm>
            <a:off x="1171634" y="2137015"/>
            <a:ext cx="6984776" cy="869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Objetivo</a:t>
            </a:r>
            <a:r>
              <a:rPr lang="es-ES" sz="16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Analizar el poder predictor de malignidad de la MLC y compararlos con el kit de 6 BM proteicos de Molina et al (6 BM) y la prueba CDT </a:t>
            </a:r>
            <a:r>
              <a:rPr lang="es-ES" sz="1600" kern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Early</a:t>
            </a:r>
            <a:r>
              <a:rPr lang="es-ES" sz="16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ES" sz="1600" kern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Lung</a:t>
            </a:r>
            <a:r>
              <a:rPr lang="es-ES" sz="16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7 anticuerpos contra antígenos tumorales (7 Ac).</a:t>
            </a:r>
            <a:endParaRPr lang="es-E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16F58BB3-E705-DE45-D042-AB2B362111D1}"/>
              </a:ext>
            </a:extLst>
          </p:cNvPr>
          <p:cNvSpPr/>
          <p:nvPr/>
        </p:nvSpPr>
        <p:spPr>
          <a:xfrm>
            <a:off x="323528" y="1707654"/>
            <a:ext cx="8424936" cy="185420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95286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CF50D-BBEC-6AF6-FE19-E7B63C1E5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>
            <a:extLst>
              <a:ext uri="{FF2B5EF4-FFF2-40B4-BE49-F238E27FC236}">
                <a16:creationId xmlns:a16="http://schemas.microsoft.com/office/drawing/2014/main" id="{8AF6252B-392B-ED86-A202-A23D10E16B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568" y="1779662"/>
            <a:ext cx="7848872" cy="2952328"/>
          </a:xfrm>
        </p:spPr>
        <p:txBody>
          <a:bodyPr>
            <a:normAutofit fontScale="62500" lnSpcReduction="20000"/>
          </a:bodyPr>
          <a:lstStyle/>
          <a:p>
            <a:pPr marL="285750" indent="-285750" algn="l">
              <a:buFont typeface="Wingdings" pitchFamily="2" charset="2"/>
              <a:buChar char="q"/>
            </a:pPr>
            <a:r>
              <a:rPr lang="es-ES" sz="24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Hemos seleccionado </a:t>
            </a:r>
            <a:r>
              <a:rPr lang="es-ES" sz="24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123 NP </a:t>
            </a:r>
            <a:r>
              <a:rPr lang="es-ES" sz="24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incidentales de pacientes del Hospital Juan Ramón Jiménez de Huelva con diámetro </a:t>
            </a:r>
            <a:r>
              <a:rPr lang="es-ES" sz="24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≥ 6 mm </a:t>
            </a:r>
            <a:r>
              <a:rPr lang="es-ES" sz="24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 los que obtuvimos el valor de la </a:t>
            </a:r>
            <a:r>
              <a:rPr lang="es-ES" sz="2400" u="sng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MLC</a:t>
            </a:r>
            <a:r>
              <a:rPr lang="es-ES" sz="24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y tenían realizado los</a:t>
            </a:r>
            <a:r>
              <a:rPr lang="es-ES" sz="2400" u="sng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6 BM</a:t>
            </a:r>
            <a:r>
              <a:rPr lang="es-ES" sz="24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r>
              <a:rPr lang="es-ES" sz="2400" u="sng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 20</a:t>
            </a:r>
            <a:r>
              <a:rPr lang="es-ES" sz="24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ellos, también se realizó la prueba de </a:t>
            </a:r>
            <a:r>
              <a:rPr lang="es-ES" sz="2400" u="sng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CDT </a:t>
            </a:r>
            <a:r>
              <a:rPr lang="es-ES" sz="2400" u="sng" kern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Early</a:t>
            </a:r>
            <a:r>
              <a:rPr lang="es-ES" sz="2400" u="sng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ES" sz="2400" u="sng" kern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Lung</a:t>
            </a:r>
            <a:r>
              <a:rPr lang="es-ES" sz="24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  <a:p>
            <a:pPr marL="285750" indent="-285750" algn="l">
              <a:buFont typeface="Wingdings" pitchFamily="2" charset="2"/>
              <a:buChar char="q"/>
            </a:pPr>
            <a:endParaRPr lang="es-ES" sz="2400" kern="0" dirty="0"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l">
              <a:buFont typeface="Wingdings" pitchFamily="2" charset="2"/>
              <a:buChar char="q"/>
            </a:pPr>
            <a:r>
              <a:rPr lang="es-ES" sz="24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mediana de </a:t>
            </a:r>
            <a:r>
              <a:rPr lang="es-ES" sz="24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seguimiento</a:t>
            </a:r>
            <a:r>
              <a:rPr lang="es-ES" sz="24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fue de </a:t>
            </a:r>
            <a:r>
              <a:rPr lang="es-ES" sz="24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2,82 años</a:t>
            </a:r>
            <a:r>
              <a:rPr lang="es-ES" sz="24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  <a:p>
            <a:pPr marL="285750" indent="-285750" algn="l">
              <a:buFont typeface="Wingdings" pitchFamily="2" charset="2"/>
              <a:buChar char="q"/>
            </a:pPr>
            <a:endParaRPr lang="es-ES" sz="2400" kern="0" dirty="0"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l">
              <a:buFont typeface="Wingdings" pitchFamily="2" charset="2"/>
              <a:buChar char="q"/>
            </a:pPr>
            <a:r>
              <a:rPr lang="es-ES" sz="24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 determinó la </a:t>
            </a:r>
            <a:r>
              <a:rPr lang="es-ES" sz="24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probabilidad de malignidad según la MLC</a:t>
            </a:r>
            <a:r>
              <a:rPr lang="es-ES" sz="24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</a:p>
          <a:p>
            <a:pPr marL="285750" indent="-285750" algn="l">
              <a:buFont typeface="Wingdings" pitchFamily="2" charset="2"/>
              <a:buChar char="§"/>
            </a:pPr>
            <a:endParaRPr lang="es-ES" sz="1800" kern="0" dirty="0"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&lt; 20% escasa.</a:t>
            </a:r>
          </a:p>
          <a:p>
            <a:pPr marL="742950" lvl="1" indent="-285750" algn="l">
              <a:buFont typeface="Wingdings" pitchFamily="2" charset="2"/>
              <a:buChar char="§"/>
            </a:pPr>
            <a:endParaRPr lang="es-ES" sz="1800" kern="0" dirty="0"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20-70% intermedia.</a:t>
            </a:r>
          </a:p>
          <a:p>
            <a:pPr marL="742950" lvl="1" indent="-285750" algn="l">
              <a:buFont typeface="Wingdings" pitchFamily="2" charset="2"/>
              <a:buChar char="§"/>
            </a:pPr>
            <a:endParaRPr lang="es-ES" sz="1800" kern="0" dirty="0"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&gt; 70%, alta probabilidad. </a:t>
            </a:r>
          </a:p>
          <a:p>
            <a:endParaRPr lang="es-ES" dirty="0"/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A2010C15-4D64-D8B2-BE8D-7E3AFADFB1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9792" y="566766"/>
            <a:ext cx="4426260" cy="432048"/>
          </a:xfrm>
          <a:gradFill flip="none" rotWithShape="1">
            <a:gsLst>
              <a:gs pos="100000">
                <a:schemeClr val="accent4"/>
              </a:gs>
              <a:gs pos="100000">
                <a:srgbClr val="009051">
                  <a:tint val="44500"/>
                  <a:satMod val="160000"/>
                </a:srgbClr>
              </a:gs>
              <a:gs pos="100000">
                <a:srgbClr val="009051">
                  <a:tint val="23500"/>
                  <a:satMod val="160000"/>
                </a:srgbClr>
              </a:gs>
            </a:gsLst>
            <a:lin ang="2700000" scaled="1"/>
            <a:tileRect/>
          </a:gradFill>
          <a:ln w="19050">
            <a:solidFill>
              <a:srgbClr val="7030A0"/>
            </a:solidFill>
          </a:ln>
        </p:spPr>
        <p:txBody>
          <a:bodyPr>
            <a:noAutofit/>
          </a:bodyPr>
          <a:lstStyle/>
          <a:p>
            <a:r>
              <a:rPr lang="es-ES" sz="2800" b="1" i="0" dirty="0">
                <a:effectLst/>
                <a:latin typeface="Arial" panose="020B0604020202020204" pitchFamily="34" charset="0"/>
              </a:rPr>
              <a:t>Metodología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131988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A3D7B-F45B-FE16-20FB-0E3064F28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>
            <a:extLst>
              <a:ext uri="{FF2B5EF4-FFF2-40B4-BE49-F238E27FC236}">
                <a16:creationId xmlns:a16="http://schemas.microsoft.com/office/drawing/2014/main" id="{26108845-708F-ED52-EE9B-D13FEFB3F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568" y="1779662"/>
            <a:ext cx="7088832" cy="2449438"/>
          </a:xfrm>
        </p:spPr>
        <p:txBody>
          <a:bodyPr>
            <a:normAutofit fontScale="85000" lnSpcReduction="20000"/>
          </a:bodyPr>
          <a:lstStyle/>
          <a:p>
            <a:pPr marL="285750" indent="-285750" algn="l">
              <a:buFont typeface="Wingdings" pitchFamily="2" charset="2"/>
              <a:buChar char="q"/>
            </a:pP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positividad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alguno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los 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 BM o de alguno de los 7 Ac 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 la prueba CDT </a:t>
            </a:r>
            <a:r>
              <a:rPr lang="es-ES" sz="1800" kern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Early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ES" sz="1800" kern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Lung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se consideró un </a:t>
            </a:r>
            <a:r>
              <a:rPr lang="es-ES" sz="1800" u="sng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resultado positivo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Se registró el hecho de tener al menos 2 BM alterados, en cada una de las pruebas. </a:t>
            </a:r>
          </a:p>
          <a:p>
            <a:pPr algn="l"/>
            <a:endParaRPr lang="es-ES" sz="1800" kern="0" dirty="0"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l">
              <a:buFont typeface="Wingdings" pitchFamily="2" charset="2"/>
              <a:buChar char="q"/>
            </a:pP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 registró el 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diagnostico final 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 </a:t>
            </a:r>
            <a:r>
              <a:rPr lang="es-ES" sz="1800" u="sng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malignidad o no malignidad 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(benignidad o estabilidad durante el periodo de seguimiento). </a:t>
            </a:r>
          </a:p>
          <a:p>
            <a:pPr algn="l"/>
            <a:endParaRPr lang="es-ES" sz="1800" kern="0" dirty="0"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l">
              <a:buFont typeface="Wingdings" pitchFamily="2" charset="2"/>
              <a:buChar char="q"/>
            </a:pP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 analizaron las curvas ROC 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 las herramientas analizadas. </a:t>
            </a:r>
          </a:p>
          <a:p>
            <a:pPr algn="l"/>
            <a:endParaRPr lang="es-ES" sz="1800" kern="0" dirty="0"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l">
              <a:buFont typeface="Wingdings" pitchFamily="2" charset="2"/>
              <a:buChar char="q"/>
            </a:pP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 han realizado comparaciones </a:t>
            </a:r>
            <a:r>
              <a:rPr lang="es-ES" sz="1800" kern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bivariadas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χ</a:t>
            </a:r>
            <a:r>
              <a:rPr lang="es-ES" sz="1800" b="1" kern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T-</a:t>
            </a:r>
            <a:r>
              <a:rPr lang="es-ES" sz="1800" b="1" kern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Student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y ANOVA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(IC 95%).</a:t>
            </a:r>
          </a:p>
          <a:p>
            <a:endParaRPr lang="es-ES" dirty="0"/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7E4DA4F5-F41B-CD34-FF6B-2C6F414B7F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9792" y="566766"/>
            <a:ext cx="4426260" cy="432048"/>
          </a:xfrm>
          <a:gradFill flip="none" rotWithShape="1">
            <a:gsLst>
              <a:gs pos="100000">
                <a:schemeClr val="accent4"/>
              </a:gs>
              <a:gs pos="100000">
                <a:srgbClr val="009051">
                  <a:tint val="44500"/>
                  <a:satMod val="160000"/>
                </a:srgbClr>
              </a:gs>
              <a:gs pos="100000">
                <a:srgbClr val="009051">
                  <a:tint val="23500"/>
                  <a:satMod val="160000"/>
                </a:srgbClr>
              </a:gs>
            </a:gsLst>
            <a:lin ang="2700000" scaled="1"/>
            <a:tileRect/>
          </a:gradFill>
          <a:ln w="19050">
            <a:solidFill>
              <a:srgbClr val="7030A0"/>
            </a:solidFill>
          </a:ln>
        </p:spPr>
        <p:txBody>
          <a:bodyPr>
            <a:noAutofit/>
          </a:bodyPr>
          <a:lstStyle/>
          <a:p>
            <a:r>
              <a:rPr lang="es-ES" sz="2800" b="1" i="0" dirty="0">
                <a:effectLst/>
                <a:latin typeface="Arial" panose="020B0604020202020204" pitchFamily="34" charset="0"/>
              </a:rPr>
              <a:t>Metodología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976451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7EE5F-BB5B-C3FE-4B70-63113BEF4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8DA21E22-C997-C6CE-0500-472AE65DE886}"/>
              </a:ext>
            </a:extLst>
          </p:cNvPr>
          <p:cNvSpPr txBox="1">
            <a:spLocks/>
          </p:cNvSpPr>
          <p:nvPr/>
        </p:nvSpPr>
        <p:spPr>
          <a:xfrm>
            <a:off x="2555776" y="148236"/>
            <a:ext cx="4426260" cy="432048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100000">
                <a:srgbClr val="009051">
                  <a:tint val="44500"/>
                  <a:satMod val="160000"/>
                </a:srgbClr>
              </a:gs>
              <a:gs pos="100000">
                <a:srgbClr val="009051">
                  <a:tint val="23500"/>
                  <a:satMod val="160000"/>
                </a:srgbClr>
              </a:gs>
            </a:gsLst>
            <a:lin ang="2700000" scaled="1"/>
            <a:tileRect/>
          </a:gradFill>
          <a:ln w="19050">
            <a:solidFill>
              <a:srgbClr val="7030A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>
                <a:latin typeface="Arial" panose="020B0604020202020204" pitchFamily="34" charset="0"/>
              </a:rPr>
              <a:t>Resultados</a:t>
            </a:r>
            <a:endParaRPr lang="es-ES" sz="2800" dirty="0"/>
          </a:p>
        </p:txBody>
      </p:sp>
      <p:pic>
        <p:nvPicPr>
          <p:cNvPr id="6" name="Imagen 5" descr="Tabla&#10;&#10;El contenido generado por IA puede ser incorrecto.">
            <a:extLst>
              <a:ext uri="{FF2B5EF4-FFF2-40B4-BE49-F238E27FC236}">
                <a16:creationId xmlns:a16="http://schemas.microsoft.com/office/drawing/2014/main" id="{287585D4-161F-1233-1FAF-62887E9E5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5" t="5691" r="29123" b="3253"/>
          <a:stretch/>
        </p:blipFill>
        <p:spPr>
          <a:xfrm>
            <a:off x="2411760" y="674784"/>
            <a:ext cx="4968552" cy="4320480"/>
          </a:xfrm>
          <a:prstGeom prst="rect">
            <a:avLst/>
          </a:prstGeom>
        </p:spPr>
      </p:pic>
      <p:sp>
        <p:nvSpPr>
          <p:cNvPr id="7" name="2 Subtítulo">
            <a:extLst>
              <a:ext uri="{FF2B5EF4-FFF2-40B4-BE49-F238E27FC236}">
                <a16:creationId xmlns:a16="http://schemas.microsoft.com/office/drawing/2014/main" id="{00584958-F705-49B2-5637-CF4C995EEB46}"/>
              </a:ext>
            </a:extLst>
          </p:cNvPr>
          <p:cNvSpPr txBox="1">
            <a:spLocks/>
          </p:cNvSpPr>
          <p:nvPr/>
        </p:nvSpPr>
        <p:spPr>
          <a:xfrm>
            <a:off x="575556" y="2355726"/>
            <a:ext cx="1656184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800" kern="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Tabla 1. Descripción general de la muestra. </a:t>
            </a:r>
            <a:endParaRPr lang="es-ES" sz="18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2318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8A5D9-062D-2F4F-B075-4A1CF7278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BB609150-F30A-6DB8-1815-FA9ADB75A4EE}"/>
              </a:ext>
            </a:extLst>
          </p:cNvPr>
          <p:cNvSpPr txBox="1">
            <a:spLocks/>
          </p:cNvSpPr>
          <p:nvPr/>
        </p:nvSpPr>
        <p:spPr>
          <a:xfrm>
            <a:off x="2699792" y="566766"/>
            <a:ext cx="4426260" cy="432048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100000">
                <a:srgbClr val="009051">
                  <a:tint val="44500"/>
                  <a:satMod val="160000"/>
                </a:srgbClr>
              </a:gs>
              <a:gs pos="100000">
                <a:srgbClr val="009051">
                  <a:tint val="23500"/>
                  <a:satMod val="160000"/>
                </a:srgbClr>
              </a:gs>
            </a:gsLst>
            <a:lin ang="2700000" scaled="1"/>
            <a:tileRect/>
          </a:gradFill>
          <a:ln w="19050">
            <a:solidFill>
              <a:srgbClr val="7030A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>
                <a:latin typeface="Arial" panose="020B0604020202020204" pitchFamily="34" charset="0"/>
              </a:rPr>
              <a:t>Resultados</a:t>
            </a:r>
            <a:endParaRPr lang="es-ES" sz="2800" dirty="0"/>
          </a:p>
        </p:txBody>
      </p:sp>
      <p:pic>
        <p:nvPicPr>
          <p:cNvPr id="5" name="Imagen 4" descr="Tabla&#10;&#10;El contenido generado por IA puede ser incorrecto.">
            <a:extLst>
              <a:ext uri="{FF2B5EF4-FFF2-40B4-BE49-F238E27FC236}">
                <a16:creationId xmlns:a16="http://schemas.microsoft.com/office/drawing/2014/main" id="{276074FE-3D78-107F-0987-0C6C88417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" t="13758" r="7354" b="54948"/>
          <a:stretch/>
        </p:blipFill>
        <p:spPr>
          <a:xfrm>
            <a:off x="251520" y="2571750"/>
            <a:ext cx="8442499" cy="1653685"/>
          </a:xfrm>
          <a:prstGeom prst="rect">
            <a:avLst/>
          </a:prstGeom>
        </p:spPr>
      </p:pic>
      <p:sp>
        <p:nvSpPr>
          <p:cNvPr id="6" name="2 Subtítulo">
            <a:extLst>
              <a:ext uri="{FF2B5EF4-FFF2-40B4-BE49-F238E27FC236}">
                <a16:creationId xmlns:a16="http://schemas.microsoft.com/office/drawing/2014/main" id="{884F6958-DEA9-6FBA-A139-341B7CAC3869}"/>
              </a:ext>
            </a:extLst>
          </p:cNvPr>
          <p:cNvSpPr txBox="1">
            <a:spLocks/>
          </p:cNvSpPr>
          <p:nvPr/>
        </p:nvSpPr>
        <p:spPr>
          <a:xfrm>
            <a:off x="827583" y="1707654"/>
            <a:ext cx="7866435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800" kern="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Tabla 2. Área bajo la curva (AUC) de la Calculadora Mayo y los 6 Biomarcadores para el diagnóstico real de cáncer de pulmón.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2680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48CBF-6857-D5D3-A5F0-BB9011D1F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>
            <a:extLst>
              <a:ext uri="{FF2B5EF4-FFF2-40B4-BE49-F238E27FC236}">
                <a16:creationId xmlns:a16="http://schemas.microsoft.com/office/drawing/2014/main" id="{0FB47DC6-42D9-4812-5081-F61920F251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560" y="1635646"/>
            <a:ext cx="7704856" cy="2808312"/>
          </a:xfrm>
        </p:spPr>
        <p:txBody>
          <a:bodyPr>
            <a:normAutofit fontScale="92500"/>
          </a:bodyPr>
          <a:lstStyle/>
          <a:p>
            <a:pPr marL="342900" indent="-342900" algn="l">
              <a:buFont typeface="Wingdings" pitchFamily="2" charset="2"/>
              <a:buChar char="q"/>
            </a:pP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Los 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resultados de la MLC concuerdan con el diagnóstico real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 aunque el </a:t>
            </a:r>
            <a:r>
              <a:rPr lang="es-ES" sz="1800" u="sng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10,5%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los casos de </a:t>
            </a:r>
            <a:r>
              <a:rPr lang="es-ES" sz="1800" u="sng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baja probabilidad 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fueron finalmente </a:t>
            </a:r>
            <a:r>
              <a:rPr lang="es-ES" sz="1800" u="sng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malignos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marL="342900" indent="-342900" algn="l">
              <a:buFont typeface="Wingdings" pitchFamily="2" charset="2"/>
              <a:buChar char="q"/>
            </a:pPr>
            <a:endParaRPr lang="es-ES" sz="1800" kern="0" dirty="0"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indent="-342900" algn="l">
              <a:buFont typeface="Wingdings" pitchFamily="2" charset="2"/>
              <a:buChar char="q"/>
            </a:pP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 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25%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casos de diagnóstico final de 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CP no tenía 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ninguno de los 6 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BM alterados. </a:t>
            </a:r>
          </a:p>
          <a:p>
            <a:pPr marL="342900" indent="-342900" algn="l">
              <a:buFont typeface="Wingdings" pitchFamily="2" charset="2"/>
              <a:buChar char="q"/>
            </a:pPr>
            <a:endParaRPr lang="es-ES" sz="1800" kern="0" dirty="0"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indent="-342900" algn="l">
              <a:buFont typeface="Wingdings" pitchFamily="2" charset="2"/>
              <a:buChar char="q"/>
            </a:pP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 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10%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participantes con 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CDT </a:t>
            </a:r>
            <a:r>
              <a:rPr lang="es-ES" sz="1800" b="1" kern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Early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tuvieron 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valores alterados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  <a:p>
            <a:pPr marL="342900" indent="-342900" algn="l">
              <a:buFont typeface="Wingdings" pitchFamily="2" charset="2"/>
              <a:buChar char="q"/>
            </a:pPr>
            <a:endParaRPr lang="es-ES" sz="1800" kern="0" dirty="0"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indent="-342900" algn="l">
              <a:buFont typeface="Wingdings" pitchFamily="2" charset="2"/>
              <a:buChar char="q"/>
            </a:pP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 requiere un mayor número de CDT </a:t>
            </a:r>
            <a:r>
              <a:rPr lang="es-ES" sz="1800" b="1" kern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Early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ES" sz="1800" b="1" kern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Lung</a:t>
            </a:r>
            <a:r>
              <a:rPr lang="es-ES" sz="1800" b="1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ES" sz="1800" kern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realizados.</a:t>
            </a: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dirty="0"/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0938267F-2769-004F-2D73-F2A8467B3CA1}"/>
              </a:ext>
            </a:extLst>
          </p:cNvPr>
          <p:cNvSpPr txBox="1">
            <a:spLocks/>
          </p:cNvSpPr>
          <p:nvPr/>
        </p:nvSpPr>
        <p:spPr>
          <a:xfrm>
            <a:off x="2699792" y="566766"/>
            <a:ext cx="4426260" cy="432048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100000">
                <a:srgbClr val="009051">
                  <a:tint val="44500"/>
                  <a:satMod val="160000"/>
                </a:srgbClr>
              </a:gs>
              <a:gs pos="100000">
                <a:srgbClr val="009051">
                  <a:tint val="23500"/>
                  <a:satMod val="160000"/>
                </a:srgbClr>
              </a:gs>
            </a:gsLst>
            <a:lin ang="2700000" scaled="1"/>
            <a:tileRect/>
          </a:gradFill>
          <a:ln w="19050">
            <a:solidFill>
              <a:srgbClr val="7030A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>
                <a:latin typeface="Arial" panose="020B0604020202020204" pitchFamily="34" charset="0"/>
              </a:rPr>
              <a:t>Conclusiones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0723683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586</Words>
  <Application>Microsoft Macintosh PowerPoint</Application>
  <PresentationFormat>Presentación en pantalla (16:9)</PresentationFormat>
  <Paragraphs>48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Wingdings</vt:lpstr>
      <vt:lpstr>Tema de Office</vt:lpstr>
      <vt:lpstr>ESTUDIO DE LA PROBABILIDAD DE MALIGNIDAD DE LOS NÓDULOS PULMONARES INCIDENTALES SEGÚN LA “MAYO LUNG CALCULATOR” Y DIVERSOS BIOMARCADORES DE CÁNCER DE PULMÓN. </vt:lpstr>
      <vt:lpstr>Presentación de PowerPoint</vt:lpstr>
      <vt:lpstr>Introducción</vt:lpstr>
      <vt:lpstr>Presentación de PowerPoint</vt:lpstr>
      <vt:lpstr>Metodología</vt:lpstr>
      <vt:lpstr>Metodología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javiromlop7@gmail.com</cp:lastModifiedBy>
  <cp:revision>16</cp:revision>
  <dcterms:created xsi:type="dcterms:W3CDTF">2024-02-05T13:08:18Z</dcterms:created>
  <dcterms:modified xsi:type="dcterms:W3CDTF">2025-02-28T12:26:51Z</dcterms:modified>
</cp:coreProperties>
</file>