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
  </p:notesMasterIdLst>
  <p:sldIdLst>
    <p:sldId id="256" r:id="rId2"/>
    <p:sldId id="257" r:id="rId3"/>
  </p:sldIdLst>
  <p:sldSz cx="9144000" cy="5143500" type="screen16x9"/>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Estilo medio 2 - Énfasis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5056"/>
    <p:restoredTop sz="69640"/>
  </p:normalViewPr>
  <p:slideViewPr>
    <p:cSldViewPr>
      <p:cViewPr varScale="1">
        <p:scale>
          <a:sx n="66" d="100"/>
          <a:sy n="66" d="100"/>
        </p:scale>
        <p:origin x="1116" y="66"/>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60A163D-A183-D34B-B321-DA848075D980}" type="datetimeFigureOut">
              <a:rPr lang="es-ES" smtClean="0"/>
              <a:t>01/03/2025</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2039D1F-8554-664B-BC3C-68285CB23009}" type="slidenum">
              <a:rPr lang="es-ES" smtClean="0"/>
              <a:t>‹Nº›</a:t>
            </a:fld>
            <a:endParaRPr lang="es-ES"/>
          </a:p>
        </p:txBody>
      </p:sp>
    </p:spTree>
    <p:extLst>
      <p:ext uri="{BB962C8B-B14F-4D97-AF65-F5344CB8AC3E}">
        <p14:creationId xmlns:p14="http://schemas.microsoft.com/office/powerpoint/2010/main" val="27751282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A2039D1F-8554-664B-BC3C-68285CB23009}" type="slidenum">
              <a:rPr lang="es-ES" smtClean="0"/>
              <a:t>1</a:t>
            </a:fld>
            <a:endParaRPr lang="es-ES"/>
          </a:p>
        </p:txBody>
      </p:sp>
    </p:spTree>
    <p:extLst>
      <p:ext uri="{BB962C8B-B14F-4D97-AF65-F5344CB8AC3E}">
        <p14:creationId xmlns:p14="http://schemas.microsoft.com/office/powerpoint/2010/main" val="40520870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A2039D1F-8554-664B-BC3C-68285CB23009}" type="slidenum">
              <a:rPr lang="es-ES" smtClean="0"/>
              <a:t>2</a:t>
            </a:fld>
            <a:endParaRPr lang="es-ES"/>
          </a:p>
        </p:txBody>
      </p:sp>
    </p:spTree>
    <p:extLst>
      <p:ext uri="{BB962C8B-B14F-4D97-AF65-F5344CB8AC3E}">
        <p14:creationId xmlns:p14="http://schemas.microsoft.com/office/powerpoint/2010/main" val="29583042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597819"/>
            <a:ext cx="7772400" cy="1102519"/>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p>
            <a:fld id="{B3797998-9048-4197-8B94-06E5B01BB0B8}" type="datetimeFigureOut">
              <a:rPr lang="es-ES" smtClean="0"/>
              <a:pPr/>
              <a:t>01/03/2025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B3797998-9048-4197-8B94-06E5B01BB0B8}" type="datetimeFigureOut">
              <a:rPr lang="es-ES" smtClean="0"/>
              <a:pPr/>
              <a:t>01/03/2025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3305176"/>
            <a:ext cx="7772400" cy="1021556"/>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B3797998-9048-4197-8B94-06E5B01BB0B8}" type="datetimeFigureOut">
              <a:rPr lang="es-ES" smtClean="0"/>
              <a:pPr/>
              <a:t>01/03/2025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fld id="{B3797998-9048-4197-8B94-06E5B01BB0B8}" type="datetimeFigureOut">
              <a:rPr lang="es-ES" smtClean="0"/>
              <a:pPr/>
              <a:t>01/03/2025</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05979"/>
            <a:ext cx="8229600" cy="857250"/>
          </a:xfrm>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fld id="{B3797998-9048-4197-8B94-06E5B01BB0B8}" type="datetimeFigureOut">
              <a:rPr lang="es-ES" smtClean="0"/>
              <a:pPr/>
              <a:t>01/03/2025</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fld id="{B3797998-9048-4197-8B94-06E5B01BB0B8}" type="datetimeFigureOut">
              <a:rPr lang="es-ES" smtClean="0"/>
              <a:pPr/>
              <a:t>01/03/2025</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B3797998-9048-4197-8B94-06E5B01BB0B8}" type="datetimeFigureOut">
              <a:rPr lang="es-ES" smtClean="0"/>
              <a:pPr/>
              <a:t>01/03/2025</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1" y="204787"/>
            <a:ext cx="3008313" cy="871538"/>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B3797998-9048-4197-8B94-06E5B01BB0B8}" type="datetimeFigureOut">
              <a:rPr lang="es-ES" smtClean="0"/>
              <a:pPr/>
              <a:t>01/03/2025</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3600450"/>
            <a:ext cx="5486400" cy="425054"/>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B3797998-9048-4197-8B94-06E5B01BB0B8}" type="datetimeFigureOut">
              <a:rPr lang="es-ES" smtClean="0"/>
              <a:pPr/>
              <a:t>01/03/2025</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B3797998-9048-4197-8B94-06E5B01BB0B8}" type="datetimeFigureOut">
              <a:rPr lang="es-ES" smtClean="0"/>
              <a:pPr/>
              <a:t>01/03/2025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154781"/>
            <a:ext cx="2057400" cy="3290888"/>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154781"/>
            <a:ext cx="6019800" cy="329088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B3797998-9048-4197-8B94-06E5B01BB0B8}" type="datetimeFigureOut">
              <a:rPr lang="es-ES" smtClean="0"/>
              <a:pPr/>
              <a:t>01/03/2025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B3797998-9048-4197-8B94-06E5B01BB0B8}" type="datetimeFigureOut">
              <a:rPr lang="es-ES" smtClean="0"/>
              <a:pPr/>
              <a:t>01/03/2025</a:t>
            </a:fld>
            <a:endParaRPr lang="es-ES"/>
          </a:p>
        </p:txBody>
      </p:sp>
      <p:sp>
        <p:nvSpPr>
          <p:cNvPr id="5" name="4 Marcador de pie de página"/>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094B0F5F-5024-49B7-9CAD-3470FD1D7550}"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076001" y="147800"/>
            <a:ext cx="6335693" cy="1394913"/>
          </a:xfrm>
        </p:spPr>
        <p:style>
          <a:lnRef idx="2">
            <a:schemeClr val="accent4"/>
          </a:lnRef>
          <a:fillRef idx="1">
            <a:schemeClr val="lt1"/>
          </a:fillRef>
          <a:effectRef idx="0">
            <a:schemeClr val="accent4"/>
          </a:effectRef>
          <a:fontRef idx="minor">
            <a:schemeClr val="dk1"/>
          </a:fontRef>
        </p:style>
        <p:txBody>
          <a:bodyPr>
            <a:noAutofit/>
          </a:bodyPr>
          <a:lstStyle/>
          <a:p>
            <a:br>
              <a:rPr lang="es-ES" sz="1600" kern="150" dirty="0">
                <a:effectLst/>
                <a:latin typeface="Arial" panose="020B0604020202020204" pitchFamily="34" charset="0"/>
                <a:ea typeface="NSimSun" panose="02010609030101010101" pitchFamily="49" charset="-122"/>
                <a:cs typeface="Arial" panose="020B0604020202020204" pitchFamily="34" charset="0"/>
              </a:rPr>
            </a:br>
            <a:r>
              <a:rPr lang="es-ES" sz="1600" kern="150" dirty="0">
                <a:effectLst/>
                <a:latin typeface="Arial" panose="020B0604020202020204" pitchFamily="34" charset="0"/>
                <a:ea typeface="NSimSun" panose="02010609030101010101" pitchFamily="49" charset="-122"/>
                <a:cs typeface="Arial" panose="020B0604020202020204" pitchFamily="34" charset="0"/>
              </a:rPr>
              <a:t>Descripción de la población con cáncer de pulmón en el Hospital Juan Ramón Jiménez de Huelva. ¿Estarían incluidos en un potencial screening? </a:t>
            </a:r>
            <a:br>
              <a:rPr lang="es-ES" sz="1600" kern="150" dirty="0">
                <a:effectLst/>
                <a:latin typeface="Arial" panose="020B0604020202020204" pitchFamily="34" charset="0"/>
                <a:ea typeface="NSimSun" panose="02010609030101010101" pitchFamily="49" charset="-122"/>
                <a:cs typeface="Arial" panose="020B0604020202020204" pitchFamily="34" charset="0"/>
              </a:rPr>
            </a:br>
            <a:r>
              <a:rPr lang="es-ES" sz="1100" dirty="0">
                <a:effectLst/>
                <a:latin typeface="Arial" panose="020B0604020202020204" pitchFamily="34" charset="0"/>
                <a:ea typeface="Calibri" panose="020F0502020204030204" pitchFamily="34" charset="0"/>
                <a:cs typeface="Times New Roman" panose="02020603050405020304" pitchFamily="18" charset="0"/>
              </a:rPr>
              <a:t>Rodríguez Cabrera</a:t>
            </a:r>
            <a:r>
              <a:rPr lang="es-ES" sz="1100" baseline="30000" dirty="0">
                <a:effectLst/>
                <a:latin typeface="Arial" panose="020B0604020202020204" pitchFamily="34" charset="0"/>
                <a:ea typeface="Calibri" panose="020F0502020204030204" pitchFamily="34" charset="0"/>
                <a:cs typeface="Times New Roman" panose="02020603050405020304" pitchFamily="18" charset="0"/>
              </a:rPr>
              <a:t>1</a:t>
            </a:r>
            <a:r>
              <a:rPr lang="es-ES" sz="1100" dirty="0">
                <a:effectLst/>
                <a:latin typeface="Arial" panose="020B0604020202020204" pitchFamily="34" charset="0"/>
                <a:ea typeface="Calibri" panose="020F0502020204030204" pitchFamily="34" charset="0"/>
                <a:cs typeface="Times New Roman" panose="02020603050405020304" pitchFamily="18" charset="0"/>
              </a:rPr>
              <a:t>, J. Romero López</a:t>
            </a:r>
            <a:r>
              <a:rPr lang="es-ES" sz="1100" baseline="30000" dirty="0">
                <a:effectLst/>
                <a:latin typeface="Arial" panose="020B0604020202020204" pitchFamily="34" charset="0"/>
                <a:ea typeface="Calibri" panose="020F0502020204030204" pitchFamily="34" charset="0"/>
                <a:cs typeface="Times New Roman" panose="02020603050405020304" pitchFamily="18" charset="0"/>
              </a:rPr>
              <a:t>1</a:t>
            </a:r>
            <a:r>
              <a:rPr lang="es-ES" sz="1100" dirty="0">
                <a:effectLst/>
                <a:latin typeface="Arial" panose="020B0604020202020204" pitchFamily="34" charset="0"/>
                <a:ea typeface="Calibri" panose="020F0502020204030204" pitchFamily="34" charset="0"/>
                <a:cs typeface="Times New Roman" panose="02020603050405020304" pitchFamily="18" charset="0"/>
              </a:rPr>
              <a:t>, J. Domínguez Caro</a:t>
            </a:r>
            <a:r>
              <a:rPr lang="es-ES" sz="1100" baseline="30000" dirty="0">
                <a:effectLst/>
                <a:latin typeface="Arial" panose="020B0604020202020204" pitchFamily="34" charset="0"/>
                <a:ea typeface="Calibri" panose="020F0502020204030204" pitchFamily="34" charset="0"/>
                <a:cs typeface="Times New Roman" panose="02020603050405020304" pitchFamily="18" charset="0"/>
              </a:rPr>
              <a:t>1</a:t>
            </a:r>
            <a:r>
              <a:rPr lang="es-ES" sz="1100" dirty="0">
                <a:effectLst/>
                <a:latin typeface="Arial" panose="020B0604020202020204" pitchFamily="34" charset="0"/>
                <a:ea typeface="Calibri" panose="020F0502020204030204" pitchFamily="34" charset="0"/>
                <a:cs typeface="Times New Roman" panose="02020603050405020304" pitchFamily="18" charset="0"/>
              </a:rPr>
              <a:t>, R. Reinosa Arija</a:t>
            </a:r>
            <a:r>
              <a:rPr lang="es-ES" sz="1100" baseline="30000" dirty="0">
                <a:effectLst/>
                <a:latin typeface="Arial" panose="020B0604020202020204" pitchFamily="34" charset="0"/>
                <a:ea typeface="Calibri" panose="020F0502020204030204" pitchFamily="34" charset="0"/>
                <a:cs typeface="Times New Roman" panose="02020603050405020304" pitchFamily="18" charset="0"/>
              </a:rPr>
              <a:t>1</a:t>
            </a:r>
            <a:r>
              <a:rPr lang="es-ES" sz="1100" dirty="0">
                <a:effectLst/>
                <a:latin typeface="Arial" panose="020B0604020202020204" pitchFamily="34" charset="0"/>
                <a:ea typeface="Calibri" panose="020F0502020204030204" pitchFamily="34" charset="0"/>
                <a:cs typeface="Times New Roman" panose="02020603050405020304" pitchFamily="18" charset="0"/>
              </a:rPr>
              <a:t>, E. Vélez Menis</a:t>
            </a:r>
            <a:r>
              <a:rPr lang="es-ES" sz="1100" baseline="30000" dirty="0">
                <a:effectLst/>
                <a:latin typeface="Arial" panose="020B0604020202020204" pitchFamily="34" charset="0"/>
                <a:ea typeface="Calibri" panose="020F0502020204030204" pitchFamily="34" charset="0"/>
                <a:cs typeface="Times New Roman" panose="02020603050405020304" pitchFamily="18" charset="0"/>
              </a:rPr>
              <a:t>2</a:t>
            </a:r>
            <a:r>
              <a:rPr lang="es-ES" sz="1100" dirty="0">
                <a:effectLst/>
                <a:latin typeface="Arial" panose="020B0604020202020204" pitchFamily="34" charset="0"/>
                <a:ea typeface="Calibri" panose="020F0502020204030204" pitchFamily="34" charset="0"/>
                <a:cs typeface="Times New Roman" panose="02020603050405020304" pitchFamily="18" charset="0"/>
              </a:rPr>
              <a:t>, C. Romero Sayago</a:t>
            </a:r>
            <a:r>
              <a:rPr lang="es-ES" sz="1100" baseline="30000" dirty="0">
                <a:effectLst/>
                <a:latin typeface="Arial" panose="020B0604020202020204" pitchFamily="34" charset="0"/>
                <a:ea typeface="Calibri" panose="020F0502020204030204" pitchFamily="34" charset="0"/>
                <a:cs typeface="Times New Roman" panose="02020603050405020304" pitchFamily="18" charset="0"/>
              </a:rPr>
              <a:t>1</a:t>
            </a:r>
            <a:r>
              <a:rPr lang="es-ES" sz="1100" dirty="0">
                <a:effectLst/>
                <a:latin typeface="Arial" panose="020B0604020202020204" pitchFamily="34" charset="0"/>
                <a:ea typeface="Calibri" panose="020F0502020204030204" pitchFamily="34" charset="0"/>
                <a:cs typeface="Times New Roman" panose="02020603050405020304" pitchFamily="18" charset="0"/>
              </a:rPr>
              <a:t>, A. Pereira Vega</a:t>
            </a:r>
            <a:r>
              <a:rPr lang="es-ES" sz="1100" baseline="30000" dirty="0">
                <a:effectLst/>
                <a:latin typeface="Arial" panose="020B0604020202020204" pitchFamily="34" charset="0"/>
                <a:ea typeface="Calibri" panose="020F0502020204030204" pitchFamily="34" charset="0"/>
                <a:cs typeface="Times New Roman" panose="02020603050405020304" pitchFamily="18" charset="0"/>
              </a:rPr>
              <a:t>2</a:t>
            </a:r>
            <a:br>
              <a:rPr lang="es-ES" sz="1800" dirty="0">
                <a:effectLst/>
                <a:latin typeface="Calibri" panose="020F0502020204030204" pitchFamily="34" charset="0"/>
                <a:ea typeface="Calibri" panose="020F0502020204030204" pitchFamily="34" charset="0"/>
                <a:cs typeface="Times New Roman" panose="02020603050405020304" pitchFamily="18" charset="0"/>
              </a:rPr>
            </a:br>
            <a:r>
              <a:rPr lang="es-ES" sz="1000" kern="150" dirty="0">
                <a:effectLst/>
                <a:latin typeface="Arial" panose="020B0604020202020204" pitchFamily="34" charset="0"/>
                <a:ea typeface="NSimSun" panose="02010609030101010101" pitchFamily="49" charset="-122"/>
                <a:cs typeface="Arial" panose="020B0604020202020204" pitchFamily="34" charset="0"/>
              </a:rPr>
              <a:t>1.Hospital Universitario Juan Ramón Jiménez</a:t>
            </a:r>
            <a:br>
              <a:rPr lang="es-ES" sz="1000" kern="150" dirty="0">
                <a:effectLst/>
                <a:latin typeface="Arial" panose="020B0604020202020204" pitchFamily="34" charset="0"/>
                <a:ea typeface="NSimSun" panose="02010609030101010101" pitchFamily="49" charset="-122"/>
                <a:cs typeface="Arial" panose="020B0604020202020204" pitchFamily="34" charset="0"/>
              </a:rPr>
            </a:br>
            <a:r>
              <a:rPr lang="es-ES" sz="1000" kern="150" dirty="0">
                <a:effectLst/>
                <a:latin typeface="Arial" panose="020B0604020202020204" pitchFamily="34" charset="0"/>
                <a:ea typeface="NSimSun" panose="02010609030101010101" pitchFamily="49" charset="-122"/>
                <a:cs typeface="Arial" panose="020B0604020202020204" pitchFamily="34" charset="0"/>
              </a:rPr>
              <a:t>2.Fundación Andaluza </a:t>
            </a:r>
            <a:r>
              <a:rPr lang="es-ES" sz="1000" kern="150" dirty="0" err="1">
                <a:effectLst/>
                <a:latin typeface="Arial" panose="020B0604020202020204" pitchFamily="34" charset="0"/>
                <a:ea typeface="NSimSun" panose="02010609030101010101" pitchFamily="49" charset="-122"/>
                <a:cs typeface="Arial" panose="020B0604020202020204" pitchFamily="34" charset="0"/>
              </a:rPr>
              <a:t>Beturia</a:t>
            </a:r>
            <a:r>
              <a:rPr lang="es-ES" sz="1000" kern="150" dirty="0">
                <a:effectLst/>
                <a:latin typeface="Arial" panose="020B0604020202020204" pitchFamily="34" charset="0"/>
                <a:ea typeface="NSimSun" panose="02010609030101010101" pitchFamily="49" charset="-122"/>
                <a:cs typeface="Arial" panose="020B0604020202020204" pitchFamily="34" charset="0"/>
              </a:rPr>
              <a:t> para la Investigación. Huelva</a:t>
            </a:r>
            <a:br>
              <a:rPr lang="es-ES" sz="1600" kern="150" dirty="0">
                <a:effectLst/>
                <a:latin typeface="Arial" panose="020B0604020202020204" pitchFamily="34" charset="0"/>
                <a:ea typeface="NSimSun" panose="02010609030101010101" pitchFamily="49" charset="-122"/>
                <a:cs typeface="Arial" panose="020B0604020202020204" pitchFamily="34" charset="0"/>
              </a:rPr>
            </a:br>
            <a:endParaRPr lang="es-ES" sz="1600" dirty="0">
              <a:latin typeface="Arial" panose="020B0604020202020204" pitchFamily="34" charset="0"/>
              <a:cs typeface="Arial" panose="020B0604020202020204" pitchFamily="34" charset="0"/>
            </a:endParaRPr>
          </a:p>
        </p:txBody>
      </p:sp>
      <p:sp>
        <p:nvSpPr>
          <p:cNvPr id="8" name="CuadroTexto 7">
            <a:extLst>
              <a:ext uri="{FF2B5EF4-FFF2-40B4-BE49-F238E27FC236}">
                <a16:creationId xmlns:a16="http://schemas.microsoft.com/office/drawing/2014/main" id="{880E5D66-F525-4F0B-B9C1-1442A2D5FC72}"/>
              </a:ext>
            </a:extLst>
          </p:cNvPr>
          <p:cNvSpPr txBox="1"/>
          <p:nvPr/>
        </p:nvSpPr>
        <p:spPr>
          <a:xfrm>
            <a:off x="385853" y="1748319"/>
            <a:ext cx="6202371" cy="523220"/>
          </a:xfrm>
          <a:prstGeom prst="rect">
            <a:avLst/>
          </a:prstGeom>
          <a:noFill/>
        </p:spPr>
        <p:txBody>
          <a:bodyPr wrap="square">
            <a:spAutoFit/>
          </a:bodyPr>
          <a:lstStyle/>
          <a:p>
            <a:pPr algn="just"/>
            <a:r>
              <a:rPr lang="es-ES" sz="1400" dirty="0">
                <a:latin typeface="Arial" panose="020B0604020202020204" pitchFamily="34" charset="0"/>
                <a:cs typeface="Arial" panose="020B0604020202020204" pitchFamily="34" charset="0"/>
              </a:rPr>
              <a:t>Una parte de la población de sujetos con CP no recogen las características referidas  y no se habrían incluido en estudios de screening.</a:t>
            </a:r>
          </a:p>
        </p:txBody>
      </p:sp>
      <p:sp>
        <p:nvSpPr>
          <p:cNvPr id="9" name="CuadroTexto 8">
            <a:extLst>
              <a:ext uri="{FF2B5EF4-FFF2-40B4-BE49-F238E27FC236}">
                <a16:creationId xmlns:a16="http://schemas.microsoft.com/office/drawing/2014/main" id="{87793A7B-7506-4344-A9EB-9432AE3AF852}"/>
              </a:ext>
            </a:extLst>
          </p:cNvPr>
          <p:cNvSpPr txBox="1"/>
          <p:nvPr/>
        </p:nvSpPr>
        <p:spPr>
          <a:xfrm>
            <a:off x="405815" y="3262977"/>
            <a:ext cx="2117720" cy="338554"/>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pPr algn="l"/>
            <a:r>
              <a:rPr lang="es-ES" sz="1600" dirty="0">
                <a:latin typeface="Arial" panose="020B0604020202020204" pitchFamily="34" charset="0"/>
                <a:cs typeface="Arial" panose="020B0604020202020204" pitchFamily="34" charset="0"/>
              </a:rPr>
              <a:t>Material y métodos </a:t>
            </a:r>
          </a:p>
        </p:txBody>
      </p:sp>
      <p:pic>
        <p:nvPicPr>
          <p:cNvPr id="10" name="Imagen 9">
            <a:extLst>
              <a:ext uri="{FF2B5EF4-FFF2-40B4-BE49-F238E27FC236}">
                <a16:creationId xmlns:a16="http://schemas.microsoft.com/office/drawing/2014/main" id="{6B6419DB-DA8F-4892-9F7B-CF249C5892DB}"/>
              </a:ext>
            </a:extLst>
          </p:cNvPr>
          <p:cNvPicPr>
            <a:picLocks noChangeAspect="1"/>
          </p:cNvPicPr>
          <p:nvPr/>
        </p:nvPicPr>
        <p:blipFill>
          <a:blip r:embed="rId3"/>
          <a:stretch>
            <a:fillRect/>
          </a:stretch>
        </p:blipFill>
        <p:spPr>
          <a:xfrm>
            <a:off x="5801986" y="3423785"/>
            <a:ext cx="993226" cy="993226"/>
          </a:xfrm>
          <a:prstGeom prst="rect">
            <a:avLst/>
          </a:prstGeom>
        </p:spPr>
      </p:pic>
      <p:sp>
        <p:nvSpPr>
          <p:cNvPr id="16" name="CuadroTexto 15">
            <a:extLst>
              <a:ext uri="{FF2B5EF4-FFF2-40B4-BE49-F238E27FC236}">
                <a16:creationId xmlns:a16="http://schemas.microsoft.com/office/drawing/2014/main" id="{CEDCD7A7-9020-46CB-AFB8-81338D5CB899}"/>
              </a:ext>
            </a:extLst>
          </p:cNvPr>
          <p:cNvSpPr txBox="1"/>
          <p:nvPr/>
        </p:nvSpPr>
        <p:spPr>
          <a:xfrm>
            <a:off x="340075" y="4633290"/>
            <a:ext cx="1835116" cy="307777"/>
          </a:xfrm>
          <a:prstGeom prst="rect">
            <a:avLst/>
          </a:prstGeom>
          <a:noFill/>
        </p:spPr>
        <p:txBody>
          <a:bodyPr wrap="square">
            <a:spAutoFit/>
          </a:bodyPr>
          <a:lstStyle/>
          <a:p>
            <a:r>
              <a:rPr lang="es-ES" sz="1400" dirty="0">
                <a:latin typeface="Arial" panose="020B0604020202020204" pitchFamily="34" charset="0"/>
                <a:cs typeface="Arial" panose="020B0604020202020204" pitchFamily="34" charset="0"/>
              </a:rPr>
              <a:t>Características</a:t>
            </a:r>
          </a:p>
        </p:txBody>
      </p:sp>
      <p:sp>
        <p:nvSpPr>
          <p:cNvPr id="18" name="CuadroTexto 17">
            <a:extLst>
              <a:ext uri="{FF2B5EF4-FFF2-40B4-BE49-F238E27FC236}">
                <a16:creationId xmlns:a16="http://schemas.microsoft.com/office/drawing/2014/main" id="{44320402-EA62-4010-9CB7-B15B1878F412}"/>
              </a:ext>
            </a:extLst>
          </p:cNvPr>
          <p:cNvSpPr txBox="1"/>
          <p:nvPr/>
        </p:nvSpPr>
        <p:spPr>
          <a:xfrm>
            <a:off x="3655988" y="4332235"/>
            <a:ext cx="1437070" cy="523220"/>
          </a:xfrm>
          <a:prstGeom prst="rect">
            <a:avLst/>
          </a:prstGeom>
          <a:noFill/>
        </p:spPr>
        <p:txBody>
          <a:bodyPr wrap="square">
            <a:spAutoFit/>
          </a:bodyPr>
          <a:lstStyle/>
          <a:p>
            <a:pPr algn="ctr"/>
            <a:r>
              <a:rPr lang="es-ES" sz="1400" dirty="0">
                <a:latin typeface="Arial" panose="020B0604020202020204" pitchFamily="34" charset="0"/>
                <a:cs typeface="Arial" panose="020B0604020202020204" pitchFamily="34" charset="0"/>
              </a:rPr>
              <a:t>Enero 2023-Diciembre 2024</a:t>
            </a:r>
            <a:endParaRPr lang="es-ES" sz="1400" dirty="0"/>
          </a:p>
        </p:txBody>
      </p:sp>
      <p:graphicFrame>
        <p:nvGraphicFramePr>
          <p:cNvPr id="19" name="Tabla 19">
            <a:extLst>
              <a:ext uri="{FF2B5EF4-FFF2-40B4-BE49-F238E27FC236}">
                <a16:creationId xmlns:a16="http://schemas.microsoft.com/office/drawing/2014/main" id="{08BE6CFC-3789-4790-B879-D5A86E170E00}"/>
              </a:ext>
            </a:extLst>
          </p:cNvPr>
          <p:cNvGraphicFramePr>
            <a:graphicFrameLocks noGrp="1"/>
          </p:cNvGraphicFramePr>
          <p:nvPr>
            <p:extLst>
              <p:ext uri="{D42A27DB-BD31-4B8C-83A1-F6EECF244321}">
                <p14:modId xmlns:p14="http://schemas.microsoft.com/office/powerpoint/2010/main" val="1492410212"/>
              </p:ext>
            </p:extLst>
          </p:nvPr>
        </p:nvGraphicFramePr>
        <p:xfrm>
          <a:off x="6999973" y="1580077"/>
          <a:ext cx="1931084" cy="1036320"/>
        </p:xfrm>
        <a:graphic>
          <a:graphicData uri="http://schemas.openxmlformats.org/drawingml/2006/table">
            <a:tbl>
              <a:tblPr firstRow="1" bandRow="1">
                <a:tableStyleId>{5C22544A-7EE6-4342-B048-85BDC9FD1C3A}</a:tableStyleId>
              </a:tblPr>
              <a:tblGrid>
                <a:gridCol w="965542">
                  <a:extLst>
                    <a:ext uri="{9D8B030D-6E8A-4147-A177-3AD203B41FA5}">
                      <a16:colId xmlns:a16="http://schemas.microsoft.com/office/drawing/2014/main" val="3411844680"/>
                    </a:ext>
                  </a:extLst>
                </a:gridCol>
                <a:gridCol w="965542">
                  <a:extLst>
                    <a:ext uri="{9D8B030D-6E8A-4147-A177-3AD203B41FA5}">
                      <a16:colId xmlns:a16="http://schemas.microsoft.com/office/drawing/2014/main" val="391096750"/>
                    </a:ext>
                  </a:extLst>
                </a:gridCol>
              </a:tblGrid>
              <a:tr h="400297">
                <a:tc gridSpan="2">
                  <a:txBody>
                    <a:bodyPr/>
                    <a:lstStyle/>
                    <a:p>
                      <a:pPr algn="ctr"/>
                      <a:r>
                        <a:rPr lang="es-ES" sz="1400" dirty="0">
                          <a:latin typeface="Arial" panose="020B0604020202020204" pitchFamily="34" charset="0"/>
                          <a:cs typeface="Arial" panose="020B0604020202020204" pitchFamily="34" charset="0"/>
                        </a:rPr>
                        <a:t>Screening Cáncer de Pulmón</a:t>
                      </a:r>
                    </a:p>
                  </a:txBody>
                  <a:tcPr>
                    <a:solidFill>
                      <a:schemeClr val="accent4">
                        <a:lumMod val="60000"/>
                        <a:lumOff val="40000"/>
                      </a:schemeClr>
                    </a:solidFill>
                  </a:tcPr>
                </a:tc>
                <a:tc hMerge="1">
                  <a:txBody>
                    <a:bodyPr/>
                    <a:lstStyle/>
                    <a:p>
                      <a:endParaRPr lang="es-ES" dirty="0"/>
                    </a:p>
                  </a:txBody>
                  <a:tcPr/>
                </a:tc>
                <a:extLst>
                  <a:ext uri="{0D108BD9-81ED-4DB2-BD59-A6C34878D82A}">
                    <a16:rowId xmlns:a16="http://schemas.microsoft.com/office/drawing/2014/main" val="1363261503"/>
                  </a:ext>
                </a:extLst>
              </a:tr>
              <a:tr h="400297">
                <a:tc>
                  <a:txBody>
                    <a:bodyPr/>
                    <a:lstStyle/>
                    <a:p>
                      <a:r>
                        <a:rPr lang="es-ES" sz="1400" dirty="0">
                          <a:latin typeface="Arial" panose="020B0604020202020204" pitchFamily="34" charset="0"/>
                          <a:cs typeface="Arial" panose="020B0604020202020204" pitchFamily="34" charset="0"/>
                        </a:rPr>
                        <a:t>&gt;50 años</a:t>
                      </a:r>
                    </a:p>
                  </a:txBody>
                  <a:tcPr>
                    <a:solidFill>
                      <a:schemeClr val="accent4">
                        <a:lumMod val="60000"/>
                        <a:lumOff val="40000"/>
                      </a:schemeClr>
                    </a:solidFill>
                  </a:tcPr>
                </a:tc>
                <a:tc>
                  <a:txBody>
                    <a:bodyPr/>
                    <a:lstStyle/>
                    <a:p>
                      <a:r>
                        <a:rPr lang="es-ES" sz="1400" dirty="0">
                          <a:latin typeface="Arial" panose="020B0604020202020204" pitchFamily="34" charset="0"/>
                          <a:cs typeface="Arial" panose="020B0604020202020204" pitchFamily="34" charset="0"/>
                        </a:rPr>
                        <a:t>&gt;20 </a:t>
                      </a:r>
                      <a:r>
                        <a:rPr lang="es-ES" sz="1400" dirty="0" err="1">
                          <a:latin typeface="Arial" panose="020B0604020202020204" pitchFamily="34" charset="0"/>
                          <a:cs typeface="Arial" panose="020B0604020202020204" pitchFamily="34" charset="0"/>
                        </a:rPr>
                        <a:t>paq</a:t>
                      </a:r>
                      <a:r>
                        <a:rPr lang="es-ES" sz="1400" dirty="0">
                          <a:latin typeface="Arial" panose="020B0604020202020204" pitchFamily="34" charset="0"/>
                          <a:cs typeface="Arial" panose="020B0604020202020204" pitchFamily="34" charset="0"/>
                        </a:rPr>
                        <a:t>/año</a:t>
                      </a:r>
                    </a:p>
                  </a:txBody>
                  <a:tcPr>
                    <a:solidFill>
                      <a:schemeClr val="accent4">
                        <a:lumMod val="60000"/>
                        <a:lumOff val="40000"/>
                      </a:schemeClr>
                    </a:solidFill>
                  </a:tcPr>
                </a:tc>
                <a:extLst>
                  <a:ext uri="{0D108BD9-81ED-4DB2-BD59-A6C34878D82A}">
                    <a16:rowId xmlns:a16="http://schemas.microsoft.com/office/drawing/2014/main" val="3957321412"/>
                  </a:ext>
                </a:extLst>
              </a:tr>
            </a:tbl>
          </a:graphicData>
        </a:graphic>
      </p:graphicFrame>
      <p:sp>
        <p:nvSpPr>
          <p:cNvPr id="20" name="Flecha: a la derecha con muesca 19">
            <a:extLst>
              <a:ext uri="{FF2B5EF4-FFF2-40B4-BE49-F238E27FC236}">
                <a16:creationId xmlns:a16="http://schemas.microsoft.com/office/drawing/2014/main" id="{6FA653CF-FE97-4D28-9FEF-1C8E0A2BDFC5}"/>
              </a:ext>
            </a:extLst>
          </p:cNvPr>
          <p:cNvSpPr/>
          <p:nvPr/>
        </p:nvSpPr>
        <p:spPr>
          <a:xfrm>
            <a:off x="3489055" y="3421807"/>
            <a:ext cx="2170974" cy="1129357"/>
          </a:xfrm>
          <a:prstGeom prst="notchedRightArrow">
            <a:avLst/>
          </a:prstGeom>
          <a:solidFill>
            <a:schemeClr val="accent4">
              <a:lumMod val="60000"/>
              <a:lumOff val="40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026" name="Picture 2" descr="Icono de población de vida vector de contorno aumento de gráfico ...">
            <a:extLst>
              <a:ext uri="{FF2B5EF4-FFF2-40B4-BE49-F238E27FC236}">
                <a16:creationId xmlns:a16="http://schemas.microsoft.com/office/drawing/2014/main" id="{8C05A283-DF99-428D-B3D2-40C9A5E377E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4589" y="4112704"/>
            <a:ext cx="608613" cy="608613"/>
          </a:xfrm>
          <a:prstGeom prst="rect">
            <a:avLst/>
          </a:prstGeom>
          <a:noFill/>
          <a:extLst>
            <a:ext uri="{909E8E84-426E-40DD-AFC4-6F175D3DCCD1}">
              <a14:hiddenFill xmlns:a14="http://schemas.microsoft.com/office/drawing/2010/main">
                <a:solidFill>
                  <a:srgbClr val="FFFFFF"/>
                </a:solidFill>
              </a14:hiddenFill>
            </a:ext>
          </a:extLst>
        </p:spPr>
      </p:pic>
      <p:sp>
        <p:nvSpPr>
          <p:cNvPr id="26" name="CuadroTexto 25">
            <a:extLst>
              <a:ext uri="{FF2B5EF4-FFF2-40B4-BE49-F238E27FC236}">
                <a16:creationId xmlns:a16="http://schemas.microsoft.com/office/drawing/2014/main" id="{AD4214FF-05AA-4784-9FFF-054147BDCCEA}"/>
              </a:ext>
            </a:extLst>
          </p:cNvPr>
          <p:cNvSpPr txBox="1"/>
          <p:nvPr/>
        </p:nvSpPr>
        <p:spPr>
          <a:xfrm>
            <a:off x="3458174" y="3746216"/>
            <a:ext cx="2318896" cy="523220"/>
          </a:xfrm>
          <a:prstGeom prst="rect">
            <a:avLst/>
          </a:prstGeom>
          <a:noFill/>
        </p:spPr>
        <p:txBody>
          <a:bodyPr wrap="square">
            <a:spAutoFit/>
          </a:bodyPr>
          <a:lstStyle/>
          <a:p>
            <a:pPr algn="ctr"/>
            <a:r>
              <a:rPr lang="es-ES" sz="1400" dirty="0">
                <a:latin typeface="Arial" panose="020B0604020202020204" pitchFamily="34" charset="0"/>
                <a:cs typeface="Arial" panose="020B0604020202020204" pitchFamily="34" charset="0"/>
              </a:rPr>
              <a:t>Hospital Juan Ramón Jiménez</a:t>
            </a:r>
          </a:p>
        </p:txBody>
      </p:sp>
      <p:sp>
        <p:nvSpPr>
          <p:cNvPr id="28" name="CuadroTexto 27">
            <a:extLst>
              <a:ext uri="{FF2B5EF4-FFF2-40B4-BE49-F238E27FC236}">
                <a16:creationId xmlns:a16="http://schemas.microsoft.com/office/drawing/2014/main" id="{BD7600E4-35B9-4662-9B8C-C6ED04E2D7E8}"/>
              </a:ext>
            </a:extLst>
          </p:cNvPr>
          <p:cNvSpPr txBox="1"/>
          <p:nvPr/>
        </p:nvSpPr>
        <p:spPr>
          <a:xfrm>
            <a:off x="7554122" y="3727198"/>
            <a:ext cx="1431645" cy="954107"/>
          </a:xfrm>
          <a:prstGeom prst="rect">
            <a:avLst/>
          </a:prstGeom>
          <a:noFill/>
        </p:spPr>
        <p:txBody>
          <a:bodyPr wrap="square">
            <a:spAutoFit/>
          </a:bodyPr>
          <a:lstStyle/>
          <a:p>
            <a:pPr algn="just"/>
            <a:r>
              <a:rPr lang="es-ES" sz="1400" dirty="0">
                <a:latin typeface="Arial" panose="020B0604020202020204" pitchFamily="34" charset="0"/>
                <a:cs typeface="Arial" panose="020B0604020202020204" pitchFamily="34" charset="0"/>
              </a:rPr>
              <a:t>Porcentaje de pacientes que no se habrían incluido</a:t>
            </a:r>
            <a:endParaRPr lang="es-ES" sz="1400" dirty="0"/>
          </a:p>
        </p:txBody>
      </p:sp>
      <p:sp>
        <p:nvSpPr>
          <p:cNvPr id="25" name="Cruz 24">
            <a:extLst>
              <a:ext uri="{FF2B5EF4-FFF2-40B4-BE49-F238E27FC236}">
                <a16:creationId xmlns:a16="http://schemas.microsoft.com/office/drawing/2014/main" id="{26D53C60-DF2D-4A7C-8000-8D93C4BC9E76}"/>
              </a:ext>
            </a:extLst>
          </p:cNvPr>
          <p:cNvSpPr/>
          <p:nvPr/>
        </p:nvSpPr>
        <p:spPr>
          <a:xfrm>
            <a:off x="6999973" y="3906239"/>
            <a:ext cx="495786" cy="510772"/>
          </a:xfrm>
          <a:prstGeom prst="plus">
            <a:avLst>
              <a:gd name="adj" fmla="val 35986"/>
            </a:avLst>
          </a:prstGeom>
          <a:solidFill>
            <a:schemeClr val="accent4">
              <a:lumMod val="60000"/>
              <a:lumOff val="40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0" name="CuadroTexto 29">
            <a:extLst>
              <a:ext uri="{FF2B5EF4-FFF2-40B4-BE49-F238E27FC236}">
                <a16:creationId xmlns:a16="http://schemas.microsoft.com/office/drawing/2014/main" id="{920440CF-51AC-48F5-84E9-0635DCF4321F}"/>
              </a:ext>
            </a:extLst>
          </p:cNvPr>
          <p:cNvSpPr txBox="1"/>
          <p:nvPr/>
        </p:nvSpPr>
        <p:spPr>
          <a:xfrm>
            <a:off x="1837716" y="3643060"/>
            <a:ext cx="1638408" cy="1384995"/>
          </a:xfrm>
          <a:prstGeom prst="rect">
            <a:avLst/>
          </a:prstGeom>
          <a:noFill/>
        </p:spPr>
        <p:txBody>
          <a:bodyPr wrap="square">
            <a:spAutoFit/>
          </a:bodyPr>
          <a:lstStyle/>
          <a:p>
            <a:pPr marL="285750" indent="-285750">
              <a:buFontTx/>
              <a:buChar char="-"/>
            </a:pPr>
            <a:r>
              <a:rPr lang="es-ES" sz="1200" dirty="0">
                <a:latin typeface="Arial" panose="020B0604020202020204" pitchFamily="34" charset="0"/>
                <a:cs typeface="Arial" panose="020B0604020202020204" pitchFamily="34" charset="0"/>
              </a:rPr>
              <a:t>Edad</a:t>
            </a:r>
          </a:p>
          <a:p>
            <a:pPr marL="285750" indent="-285750">
              <a:buFontTx/>
              <a:buChar char="-"/>
            </a:pPr>
            <a:r>
              <a:rPr lang="es-ES" sz="1200" dirty="0">
                <a:latin typeface="Arial" panose="020B0604020202020204" pitchFamily="34" charset="0"/>
                <a:cs typeface="Arial" panose="020B0604020202020204" pitchFamily="34" charset="0"/>
              </a:rPr>
              <a:t>Sexo</a:t>
            </a:r>
          </a:p>
          <a:p>
            <a:pPr marL="285750" indent="-285750">
              <a:buFontTx/>
              <a:buChar char="-"/>
            </a:pPr>
            <a:r>
              <a:rPr lang="es-ES" sz="1200" dirty="0">
                <a:latin typeface="Arial" panose="020B0604020202020204" pitchFamily="34" charset="0"/>
                <a:cs typeface="Arial" panose="020B0604020202020204" pitchFamily="34" charset="0"/>
              </a:rPr>
              <a:t>Tabaco</a:t>
            </a:r>
          </a:p>
          <a:p>
            <a:pPr marL="285750" indent="-285750">
              <a:buFontTx/>
              <a:buChar char="-"/>
            </a:pPr>
            <a:r>
              <a:rPr lang="es-ES" sz="1200" dirty="0">
                <a:latin typeface="Arial" panose="020B0604020202020204" pitchFamily="34" charset="0"/>
                <a:cs typeface="Arial" panose="020B0604020202020204" pitchFamily="34" charset="0"/>
              </a:rPr>
              <a:t>Estadiaje</a:t>
            </a:r>
          </a:p>
          <a:p>
            <a:pPr marL="285750" indent="-285750">
              <a:buFontTx/>
              <a:buChar char="-"/>
            </a:pPr>
            <a:r>
              <a:rPr lang="es-ES" sz="1200" dirty="0">
                <a:latin typeface="Arial" panose="020B0604020202020204" pitchFamily="34" charset="0"/>
                <a:cs typeface="Arial" panose="020B0604020202020204" pitchFamily="34" charset="0"/>
              </a:rPr>
              <a:t>AP familiares</a:t>
            </a:r>
          </a:p>
          <a:p>
            <a:pPr marL="285750" indent="-285750">
              <a:buFontTx/>
              <a:buChar char="-"/>
            </a:pPr>
            <a:r>
              <a:rPr lang="es-ES" sz="1200" dirty="0">
                <a:latin typeface="Arial" panose="020B0604020202020204" pitchFamily="34" charset="0"/>
                <a:cs typeface="Arial" panose="020B0604020202020204" pitchFamily="34" charset="0"/>
              </a:rPr>
              <a:t>Profesión</a:t>
            </a:r>
          </a:p>
          <a:p>
            <a:pPr marL="285750" indent="-285750">
              <a:buFontTx/>
              <a:buChar char="-"/>
            </a:pPr>
            <a:r>
              <a:rPr lang="es-ES" sz="1200" dirty="0">
                <a:latin typeface="Arial" panose="020B0604020202020204" pitchFamily="34" charset="0"/>
                <a:cs typeface="Arial" panose="020B0604020202020204" pitchFamily="34" charset="0"/>
              </a:rPr>
              <a:t>Tipo Histológico</a:t>
            </a:r>
            <a:endParaRPr lang="es-ES" sz="1200" dirty="0"/>
          </a:p>
        </p:txBody>
      </p:sp>
      <p:sp>
        <p:nvSpPr>
          <p:cNvPr id="27" name="Abrir llave 26">
            <a:extLst>
              <a:ext uri="{FF2B5EF4-FFF2-40B4-BE49-F238E27FC236}">
                <a16:creationId xmlns:a16="http://schemas.microsoft.com/office/drawing/2014/main" id="{576CC700-5330-4DA3-A463-41EF210783C7}"/>
              </a:ext>
            </a:extLst>
          </p:cNvPr>
          <p:cNvSpPr/>
          <p:nvPr/>
        </p:nvSpPr>
        <p:spPr>
          <a:xfrm>
            <a:off x="1842319" y="3727198"/>
            <a:ext cx="108938" cy="1287963"/>
          </a:xfrm>
          <a:prstGeom prst="leftBrace">
            <a:avLst/>
          </a:prstGeom>
          <a:ln>
            <a:solidFill>
              <a:schemeClr val="accent4">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29" name="Cerrar llave 28">
            <a:extLst>
              <a:ext uri="{FF2B5EF4-FFF2-40B4-BE49-F238E27FC236}">
                <a16:creationId xmlns:a16="http://schemas.microsoft.com/office/drawing/2014/main" id="{F04B867D-4D36-4373-AECC-9B2DA15C4411}"/>
              </a:ext>
            </a:extLst>
          </p:cNvPr>
          <p:cNvSpPr/>
          <p:nvPr/>
        </p:nvSpPr>
        <p:spPr>
          <a:xfrm>
            <a:off x="3282641" y="3730374"/>
            <a:ext cx="98729" cy="1244883"/>
          </a:xfrm>
          <a:prstGeom prst="rightBrace">
            <a:avLst/>
          </a:prstGeom>
          <a:ln>
            <a:solidFill>
              <a:schemeClr val="accent4">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33" name="CuadroTexto 32">
            <a:extLst>
              <a:ext uri="{FF2B5EF4-FFF2-40B4-BE49-F238E27FC236}">
                <a16:creationId xmlns:a16="http://schemas.microsoft.com/office/drawing/2014/main" id="{9D9D2F1C-3C7A-407A-BC74-4676AF3B46F8}"/>
              </a:ext>
            </a:extLst>
          </p:cNvPr>
          <p:cNvSpPr txBox="1"/>
          <p:nvPr/>
        </p:nvSpPr>
        <p:spPr>
          <a:xfrm>
            <a:off x="5356726" y="4457766"/>
            <a:ext cx="1874003" cy="307777"/>
          </a:xfrm>
          <a:prstGeom prst="rect">
            <a:avLst/>
          </a:prstGeom>
          <a:noFill/>
        </p:spPr>
        <p:txBody>
          <a:bodyPr wrap="square">
            <a:spAutoFit/>
          </a:bodyPr>
          <a:lstStyle/>
          <a:p>
            <a:r>
              <a:rPr lang="es-ES" sz="1400" dirty="0">
                <a:latin typeface="Arial" panose="020B0604020202020204" pitchFamily="34" charset="0"/>
                <a:cs typeface="Arial" panose="020B0604020202020204" pitchFamily="34" charset="0"/>
              </a:rPr>
              <a:t>Cáncer de Pulmón</a:t>
            </a:r>
            <a:endParaRPr lang="es-ES" sz="1400" dirty="0"/>
          </a:p>
        </p:txBody>
      </p:sp>
      <p:sp>
        <p:nvSpPr>
          <p:cNvPr id="35" name="CuadroTexto 34">
            <a:extLst>
              <a:ext uri="{FF2B5EF4-FFF2-40B4-BE49-F238E27FC236}">
                <a16:creationId xmlns:a16="http://schemas.microsoft.com/office/drawing/2014/main" id="{5E1037E9-5D42-4156-B520-8E5056772D46}"/>
              </a:ext>
            </a:extLst>
          </p:cNvPr>
          <p:cNvSpPr txBox="1"/>
          <p:nvPr/>
        </p:nvSpPr>
        <p:spPr>
          <a:xfrm>
            <a:off x="440978" y="1450639"/>
            <a:ext cx="1470127" cy="338554"/>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pPr algn="just"/>
            <a:r>
              <a:rPr lang="es-ES" sz="1600" dirty="0">
                <a:latin typeface="Arial" panose="020B0604020202020204" pitchFamily="34" charset="0"/>
                <a:cs typeface="Arial" panose="020B0604020202020204" pitchFamily="34" charset="0"/>
              </a:rPr>
              <a:t>Introducción</a:t>
            </a:r>
          </a:p>
        </p:txBody>
      </p:sp>
      <p:sp>
        <p:nvSpPr>
          <p:cNvPr id="21" name="CuadroTexto 20">
            <a:extLst>
              <a:ext uri="{FF2B5EF4-FFF2-40B4-BE49-F238E27FC236}">
                <a16:creationId xmlns:a16="http://schemas.microsoft.com/office/drawing/2014/main" id="{6A8C1683-9E3D-4354-8385-83EFB72915DF}"/>
              </a:ext>
            </a:extLst>
          </p:cNvPr>
          <p:cNvSpPr txBox="1"/>
          <p:nvPr/>
        </p:nvSpPr>
        <p:spPr>
          <a:xfrm>
            <a:off x="158233" y="3657170"/>
            <a:ext cx="1861323" cy="523220"/>
          </a:xfrm>
          <a:prstGeom prst="rect">
            <a:avLst/>
          </a:prstGeom>
          <a:noFill/>
        </p:spPr>
        <p:txBody>
          <a:bodyPr wrap="square">
            <a:spAutoFit/>
          </a:bodyPr>
          <a:lstStyle/>
          <a:p>
            <a:pPr algn="ctr"/>
            <a:r>
              <a:rPr lang="es-ES" sz="1400" dirty="0">
                <a:latin typeface="Arial" panose="020B0604020202020204" pitchFamily="34" charset="0"/>
                <a:cs typeface="Arial" panose="020B0604020202020204" pitchFamily="34" charset="0"/>
              </a:rPr>
              <a:t>Análisis descriptivo retrospectivo</a:t>
            </a:r>
          </a:p>
        </p:txBody>
      </p:sp>
      <p:sp>
        <p:nvSpPr>
          <p:cNvPr id="22" name="CuadroTexto 21">
            <a:extLst>
              <a:ext uri="{FF2B5EF4-FFF2-40B4-BE49-F238E27FC236}">
                <a16:creationId xmlns:a16="http://schemas.microsoft.com/office/drawing/2014/main" id="{6211A1BF-48E9-41D3-B8A1-4E938C2C275D}"/>
              </a:ext>
            </a:extLst>
          </p:cNvPr>
          <p:cNvSpPr txBox="1"/>
          <p:nvPr/>
        </p:nvSpPr>
        <p:spPr>
          <a:xfrm>
            <a:off x="426661" y="2330375"/>
            <a:ext cx="1470127" cy="338554"/>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pPr algn="just"/>
            <a:r>
              <a:rPr lang="es-ES" sz="1600" dirty="0">
                <a:latin typeface="Arial" panose="020B0604020202020204" pitchFamily="34" charset="0"/>
                <a:cs typeface="Arial" panose="020B0604020202020204" pitchFamily="34" charset="0"/>
              </a:rPr>
              <a:t>Objetivo </a:t>
            </a:r>
          </a:p>
        </p:txBody>
      </p:sp>
      <p:sp>
        <p:nvSpPr>
          <p:cNvPr id="23" name="CuadroTexto 22">
            <a:extLst>
              <a:ext uri="{FF2B5EF4-FFF2-40B4-BE49-F238E27FC236}">
                <a16:creationId xmlns:a16="http://schemas.microsoft.com/office/drawing/2014/main" id="{9ED476F9-1F1E-40B5-A00C-D951CC2DFAAC}"/>
              </a:ext>
            </a:extLst>
          </p:cNvPr>
          <p:cNvSpPr txBox="1"/>
          <p:nvPr/>
        </p:nvSpPr>
        <p:spPr>
          <a:xfrm>
            <a:off x="344582" y="2685566"/>
            <a:ext cx="8803925" cy="523220"/>
          </a:xfrm>
          <a:prstGeom prst="rect">
            <a:avLst/>
          </a:prstGeom>
          <a:noFill/>
        </p:spPr>
        <p:txBody>
          <a:bodyPr wrap="square">
            <a:spAutoFit/>
          </a:bodyPr>
          <a:lstStyle/>
          <a:p>
            <a:pPr algn="just"/>
            <a:r>
              <a:rPr lang="es-ES" sz="1400" dirty="0">
                <a:latin typeface="Arial" panose="020B0604020202020204" pitchFamily="34" charset="0"/>
                <a:cs typeface="Arial" panose="020B0604020202020204" pitchFamily="34" charset="0"/>
              </a:rPr>
              <a:t>Valorar las características de la población diagnosticada de CP en los últimos 2 años en el Hospital Juan Ramón Jiménez, y el porcentaje de pacientes que no se habrían incluido en un estudio de screening de CP.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Tabla 10">
            <a:extLst>
              <a:ext uri="{FF2B5EF4-FFF2-40B4-BE49-F238E27FC236}">
                <a16:creationId xmlns:a16="http://schemas.microsoft.com/office/drawing/2014/main" id="{734479A4-471B-4B25-BD4A-EEF84D8A5459}"/>
              </a:ext>
            </a:extLst>
          </p:cNvPr>
          <p:cNvGraphicFramePr>
            <a:graphicFrameLocks noGrp="1"/>
          </p:cNvGraphicFramePr>
          <p:nvPr>
            <p:extLst>
              <p:ext uri="{D42A27DB-BD31-4B8C-83A1-F6EECF244321}">
                <p14:modId xmlns:p14="http://schemas.microsoft.com/office/powerpoint/2010/main" val="2414823007"/>
              </p:ext>
            </p:extLst>
          </p:nvPr>
        </p:nvGraphicFramePr>
        <p:xfrm>
          <a:off x="1200034" y="1213751"/>
          <a:ext cx="2903706" cy="2543639"/>
        </p:xfrm>
        <a:graphic>
          <a:graphicData uri="http://schemas.openxmlformats.org/drawingml/2006/table">
            <a:tbl>
              <a:tblPr firstRow="1" firstCol="1" bandRow="1">
                <a:tableStyleId>{00A15C55-8517-42AA-B614-E9B94910E393}</a:tableStyleId>
              </a:tblPr>
              <a:tblGrid>
                <a:gridCol w="1175644">
                  <a:extLst>
                    <a:ext uri="{9D8B030D-6E8A-4147-A177-3AD203B41FA5}">
                      <a16:colId xmlns:a16="http://schemas.microsoft.com/office/drawing/2014/main" val="1141414935"/>
                    </a:ext>
                  </a:extLst>
                </a:gridCol>
                <a:gridCol w="942180">
                  <a:extLst>
                    <a:ext uri="{9D8B030D-6E8A-4147-A177-3AD203B41FA5}">
                      <a16:colId xmlns:a16="http://schemas.microsoft.com/office/drawing/2014/main" val="3658965044"/>
                    </a:ext>
                  </a:extLst>
                </a:gridCol>
                <a:gridCol w="785882">
                  <a:extLst>
                    <a:ext uri="{9D8B030D-6E8A-4147-A177-3AD203B41FA5}">
                      <a16:colId xmlns:a16="http://schemas.microsoft.com/office/drawing/2014/main" val="329650806"/>
                    </a:ext>
                  </a:extLst>
                </a:gridCol>
              </a:tblGrid>
              <a:tr h="195159">
                <a:tc>
                  <a:txBody>
                    <a:bodyPr/>
                    <a:lstStyle/>
                    <a:p>
                      <a:r>
                        <a:rPr lang="es-ES" sz="1200" kern="150" dirty="0">
                          <a:effectLst/>
                          <a:latin typeface="Arial" panose="020B0604020202020204" pitchFamily="34" charset="0"/>
                          <a:cs typeface="Arial" panose="020B0604020202020204" pitchFamily="34" charset="0"/>
                        </a:rPr>
                        <a:t>Resultados</a:t>
                      </a:r>
                      <a:endParaRPr lang="es-ES" sz="1200" kern="150" dirty="0">
                        <a:effectLst/>
                        <a:latin typeface="Arial" panose="020B0604020202020204" pitchFamily="34" charset="0"/>
                        <a:ea typeface="NSimSun" panose="02010609030101010101" pitchFamily="49" charset="-122"/>
                        <a:cs typeface="Arial" panose="020B0604020202020204" pitchFamily="34" charset="0"/>
                      </a:endParaRPr>
                    </a:p>
                  </a:txBody>
                  <a:tcPr marL="68580" marR="68580" marT="0" marB="0"/>
                </a:tc>
                <a:tc>
                  <a:txBody>
                    <a:bodyPr/>
                    <a:lstStyle/>
                    <a:p>
                      <a:r>
                        <a:rPr lang="es-ES" sz="1200" kern="150">
                          <a:effectLst/>
                          <a:latin typeface="Arial" panose="020B0604020202020204" pitchFamily="34" charset="0"/>
                          <a:cs typeface="Arial" panose="020B0604020202020204" pitchFamily="34" charset="0"/>
                        </a:rPr>
                        <a:t> </a:t>
                      </a:r>
                      <a:endParaRPr lang="es-ES" sz="1200" kern="150">
                        <a:effectLst/>
                        <a:latin typeface="Arial" panose="020B0604020202020204" pitchFamily="34" charset="0"/>
                        <a:ea typeface="NSimSun" panose="02010609030101010101" pitchFamily="49" charset="-122"/>
                        <a:cs typeface="Arial" panose="020B0604020202020204" pitchFamily="34" charset="0"/>
                      </a:endParaRPr>
                    </a:p>
                  </a:txBody>
                  <a:tcPr marL="68580" marR="68580" marT="0" marB="0"/>
                </a:tc>
                <a:tc>
                  <a:txBody>
                    <a:bodyPr/>
                    <a:lstStyle/>
                    <a:p>
                      <a:r>
                        <a:rPr lang="es-ES" sz="1200" kern="150" dirty="0">
                          <a:effectLst/>
                          <a:latin typeface="Arial" panose="020B0604020202020204" pitchFamily="34" charset="0"/>
                          <a:cs typeface="Arial" panose="020B0604020202020204" pitchFamily="34" charset="0"/>
                        </a:rPr>
                        <a:t> %</a:t>
                      </a:r>
                      <a:endParaRPr lang="es-ES" sz="1200" kern="150" dirty="0">
                        <a:effectLst/>
                        <a:latin typeface="Arial" panose="020B0604020202020204" pitchFamily="34" charset="0"/>
                        <a:ea typeface="NSimSun" panose="02010609030101010101" pitchFamily="49" charset="-122"/>
                        <a:cs typeface="Arial" panose="020B0604020202020204" pitchFamily="34" charset="0"/>
                      </a:endParaRPr>
                    </a:p>
                  </a:txBody>
                  <a:tcPr marL="68580" marR="68580" marT="0" marB="0"/>
                </a:tc>
                <a:extLst>
                  <a:ext uri="{0D108BD9-81ED-4DB2-BD59-A6C34878D82A}">
                    <a16:rowId xmlns:a16="http://schemas.microsoft.com/office/drawing/2014/main" val="1586504278"/>
                  </a:ext>
                </a:extLst>
              </a:tr>
              <a:tr h="195159">
                <a:tc>
                  <a:txBody>
                    <a:bodyPr/>
                    <a:lstStyle/>
                    <a:p>
                      <a:r>
                        <a:rPr lang="es-ES" sz="1200" kern="150" dirty="0">
                          <a:effectLst/>
                          <a:latin typeface="Arial" panose="020B0604020202020204" pitchFamily="34" charset="0"/>
                          <a:cs typeface="Arial" panose="020B0604020202020204" pitchFamily="34" charset="0"/>
                        </a:rPr>
                        <a:t>Sexo</a:t>
                      </a:r>
                      <a:endParaRPr lang="es-ES" sz="1200" kern="150" dirty="0">
                        <a:effectLst/>
                        <a:latin typeface="Arial" panose="020B0604020202020204" pitchFamily="34" charset="0"/>
                        <a:ea typeface="NSimSun" panose="02010609030101010101" pitchFamily="49" charset="-122"/>
                        <a:cs typeface="Arial" panose="020B0604020202020204" pitchFamily="34" charset="0"/>
                      </a:endParaRPr>
                    </a:p>
                  </a:txBody>
                  <a:tcPr marL="68580" marR="68580" marT="0" marB="0"/>
                </a:tc>
                <a:tc>
                  <a:txBody>
                    <a:bodyPr/>
                    <a:lstStyle/>
                    <a:p>
                      <a:r>
                        <a:rPr lang="es-ES" sz="1200" kern="150" dirty="0">
                          <a:effectLst/>
                          <a:highlight>
                            <a:srgbClr val="FFFF00"/>
                          </a:highlight>
                          <a:latin typeface="Arial" panose="020B0604020202020204" pitchFamily="34" charset="0"/>
                          <a:ea typeface="NSimSun" panose="02010609030101010101" pitchFamily="49" charset="-122"/>
                          <a:cs typeface="Arial" panose="020B0604020202020204" pitchFamily="34" charset="0"/>
                        </a:rPr>
                        <a:t>Hombre</a:t>
                      </a:r>
                    </a:p>
                  </a:txBody>
                  <a:tcPr marL="68580" marR="68580" marT="0" marB="0"/>
                </a:tc>
                <a:tc>
                  <a:txBody>
                    <a:bodyPr/>
                    <a:lstStyle/>
                    <a:p>
                      <a:r>
                        <a:rPr lang="es-ES" sz="1200" kern="150" dirty="0">
                          <a:effectLst/>
                          <a:highlight>
                            <a:srgbClr val="FFFF00"/>
                          </a:highlight>
                          <a:latin typeface="Arial" panose="020B0604020202020204" pitchFamily="34" charset="0"/>
                          <a:cs typeface="Arial" panose="020B0604020202020204" pitchFamily="34" charset="0"/>
                        </a:rPr>
                        <a:t>74.5%</a:t>
                      </a:r>
                      <a:endParaRPr lang="es-ES" sz="1200" kern="150" dirty="0">
                        <a:effectLst/>
                        <a:highlight>
                          <a:srgbClr val="FFFF00"/>
                        </a:highlight>
                        <a:latin typeface="Arial" panose="020B0604020202020204" pitchFamily="34" charset="0"/>
                        <a:ea typeface="NSimSun" panose="02010609030101010101" pitchFamily="49" charset="-122"/>
                        <a:cs typeface="Arial" panose="020B0604020202020204" pitchFamily="34" charset="0"/>
                      </a:endParaRPr>
                    </a:p>
                  </a:txBody>
                  <a:tcPr marL="68580" marR="68580" marT="0" marB="0"/>
                </a:tc>
                <a:extLst>
                  <a:ext uri="{0D108BD9-81ED-4DB2-BD59-A6C34878D82A}">
                    <a16:rowId xmlns:a16="http://schemas.microsoft.com/office/drawing/2014/main" val="4113131743"/>
                  </a:ext>
                </a:extLst>
              </a:tr>
              <a:tr h="195159">
                <a:tc>
                  <a:txBody>
                    <a:bodyPr/>
                    <a:lstStyle/>
                    <a:p>
                      <a:r>
                        <a:rPr lang="es-ES" sz="1200" kern="150" dirty="0">
                          <a:effectLst/>
                          <a:latin typeface="Arial" panose="020B0604020202020204" pitchFamily="34" charset="0"/>
                          <a:cs typeface="Arial" panose="020B0604020202020204" pitchFamily="34" charset="0"/>
                        </a:rPr>
                        <a:t>Tabaco</a:t>
                      </a:r>
                      <a:endParaRPr lang="es-ES" sz="1200" kern="150" dirty="0">
                        <a:effectLst/>
                        <a:latin typeface="Arial" panose="020B0604020202020204" pitchFamily="34" charset="0"/>
                        <a:ea typeface="NSimSun" panose="02010609030101010101" pitchFamily="49" charset="-122"/>
                        <a:cs typeface="Arial" panose="020B0604020202020204" pitchFamily="34" charset="0"/>
                      </a:endParaRPr>
                    </a:p>
                  </a:txBody>
                  <a:tcPr marL="68580" marR="68580" marT="0" marB="0"/>
                </a:tc>
                <a:tc>
                  <a:txBody>
                    <a:bodyPr/>
                    <a:lstStyle/>
                    <a:p>
                      <a:r>
                        <a:rPr lang="es-ES" sz="1200" kern="150" dirty="0">
                          <a:effectLst/>
                          <a:highlight>
                            <a:srgbClr val="FFFF00"/>
                          </a:highlight>
                          <a:latin typeface="Arial" panose="020B0604020202020204" pitchFamily="34" charset="0"/>
                          <a:cs typeface="Arial" panose="020B0604020202020204" pitchFamily="34" charset="0"/>
                        </a:rPr>
                        <a:t>Fumador</a:t>
                      </a:r>
                      <a:endParaRPr lang="es-ES" sz="1200" kern="150" dirty="0">
                        <a:effectLst/>
                        <a:highlight>
                          <a:srgbClr val="FFFF00"/>
                        </a:highlight>
                        <a:latin typeface="Arial" panose="020B0604020202020204" pitchFamily="34" charset="0"/>
                        <a:ea typeface="NSimSun" panose="02010609030101010101" pitchFamily="49" charset="-122"/>
                        <a:cs typeface="Arial" panose="020B0604020202020204" pitchFamily="34" charset="0"/>
                      </a:endParaRPr>
                    </a:p>
                  </a:txBody>
                  <a:tcPr marL="68580" marR="68580" marT="0" marB="0"/>
                </a:tc>
                <a:tc>
                  <a:txBody>
                    <a:bodyPr/>
                    <a:lstStyle/>
                    <a:p>
                      <a:r>
                        <a:rPr lang="es-ES" sz="1200" kern="150" dirty="0">
                          <a:effectLst/>
                          <a:highlight>
                            <a:srgbClr val="FFFF00"/>
                          </a:highlight>
                          <a:latin typeface="Arial" panose="020B0604020202020204" pitchFamily="34" charset="0"/>
                          <a:cs typeface="Arial" panose="020B0604020202020204" pitchFamily="34" charset="0"/>
                        </a:rPr>
                        <a:t>40%</a:t>
                      </a:r>
                      <a:endParaRPr lang="es-ES" sz="1200" kern="150" dirty="0">
                        <a:effectLst/>
                        <a:highlight>
                          <a:srgbClr val="FFFF00"/>
                        </a:highlight>
                        <a:latin typeface="Arial" panose="020B0604020202020204" pitchFamily="34" charset="0"/>
                        <a:ea typeface="NSimSun" panose="02010609030101010101" pitchFamily="49" charset="-122"/>
                        <a:cs typeface="Arial" panose="020B0604020202020204" pitchFamily="34" charset="0"/>
                      </a:endParaRPr>
                    </a:p>
                  </a:txBody>
                  <a:tcPr marL="68580" marR="68580" marT="0" marB="0"/>
                </a:tc>
                <a:extLst>
                  <a:ext uri="{0D108BD9-81ED-4DB2-BD59-A6C34878D82A}">
                    <a16:rowId xmlns:a16="http://schemas.microsoft.com/office/drawing/2014/main" val="1572135556"/>
                  </a:ext>
                </a:extLst>
              </a:tr>
              <a:tr h="195159">
                <a:tc>
                  <a:txBody>
                    <a:bodyPr/>
                    <a:lstStyle/>
                    <a:p>
                      <a:r>
                        <a:rPr lang="es-ES" sz="1200" kern="150">
                          <a:effectLst/>
                          <a:latin typeface="Arial" panose="020B0604020202020204" pitchFamily="34" charset="0"/>
                          <a:cs typeface="Arial" panose="020B0604020202020204" pitchFamily="34" charset="0"/>
                        </a:rPr>
                        <a:t> </a:t>
                      </a:r>
                      <a:endParaRPr lang="es-ES" sz="1200" kern="150">
                        <a:effectLst/>
                        <a:latin typeface="Arial" panose="020B0604020202020204" pitchFamily="34" charset="0"/>
                        <a:ea typeface="NSimSun" panose="02010609030101010101" pitchFamily="49" charset="-122"/>
                        <a:cs typeface="Arial" panose="020B0604020202020204" pitchFamily="34" charset="0"/>
                      </a:endParaRPr>
                    </a:p>
                  </a:txBody>
                  <a:tcPr marL="68580" marR="68580" marT="0" marB="0"/>
                </a:tc>
                <a:tc>
                  <a:txBody>
                    <a:bodyPr/>
                    <a:lstStyle/>
                    <a:p>
                      <a:r>
                        <a:rPr lang="es-ES" sz="1200" kern="150" dirty="0">
                          <a:effectLst/>
                          <a:highlight>
                            <a:srgbClr val="FFFF00"/>
                          </a:highlight>
                          <a:latin typeface="Arial" panose="020B0604020202020204" pitchFamily="34" charset="0"/>
                          <a:cs typeface="Arial" panose="020B0604020202020204" pitchFamily="34" charset="0"/>
                        </a:rPr>
                        <a:t>Exfumador</a:t>
                      </a:r>
                      <a:endParaRPr lang="es-ES" sz="1200" kern="150" dirty="0">
                        <a:effectLst/>
                        <a:highlight>
                          <a:srgbClr val="FFFF00"/>
                        </a:highlight>
                        <a:latin typeface="Arial" panose="020B0604020202020204" pitchFamily="34" charset="0"/>
                        <a:ea typeface="NSimSun" panose="02010609030101010101" pitchFamily="49" charset="-122"/>
                        <a:cs typeface="Arial" panose="020B0604020202020204" pitchFamily="34" charset="0"/>
                      </a:endParaRPr>
                    </a:p>
                  </a:txBody>
                  <a:tcPr marL="68580" marR="68580" marT="0" marB="0"/>
                </a:tc>
                <a:tc>
                  <a:txBody>
                    <a:bodyPr/>
                    <a:lstStyle/>
                    <a:p>
                      <a:r>
                        <a:rPr lang="es-ES" sz="1200" kern="150" dirty="0">
                          <a:effectLst/>
                          <a:highlight>
                            <a:srgbClr val="FFFF00"/>
                          </a:highlight>
                          <a:latin typeface="Arial" panose="020B0604020202020204" pitchFamily="34" charset="0"/>
                          <a:cs typeface="Arial" panose="020B0604020202020204" pitchFamily="34" charset="0"/>
                        </a:rPr>
                        <a:t>51.2%</a:t>
                      </a:r>
                      <a:endParaRPr lang="es-ES" sz="1200" kern="150" dirty="0">
                        <a:effectLst/>
                        <a:highlight>
                          <a:srgbClr val="FFFF00"/>
                        </a:highlight>
                        <a:latin typeface="Arial" panose="020B0604020202020204" pitchFamily="34" charset="0"/>
                        <a:ea typeface="NSimSun" panose="02010609030101010101" pitchFamily="49" charset="-122"/>
                        <a:cs typeface="Arial" panose="020B0604020202020204" pitchFamily="34" charset="0"/>
                      </a:endParaRPr>
                    </a:p>
                  </a:txBody>
                  <a:tcPr marL="68580" marR="68580" marT="0" marB="0"/>
                </a:tc>
                <a:extLst>
                  <a:ext uri="{0D108BD9-81ED-4DB2-BD59-A6C34878D82A}">
                    <a16:rowId xmlns:a16="http://schemas.microsoft.com/office/drawing/2014/main" val="726805804"/>
                  </a:ext>
                </a:extLst>
              </a:tr>
              <a:tr h="195159">
                <a:tc>
                  <a:txBody>
                    <a:bodyPr/>
                    <a:lstStyle/>
                    <a:p>
                      <a:r>
                        <a:rPr lang="es-ES" sz="1200" kern="150">
                          <a:effectLst/>
                          <a:latin typeface="Arial" panose="020B0604020202020204" pitchFamily="34" charset="0"/>
                          <a:cs typeface="Arial" panose="020B0604020202020204" pitchFamily="34" charset="0"/>
                        </a:rPr>
                        <a:t> </a:t>
                      </a:r>
                      <a:endParaRPr lang="es-ES" sz="1200" kern="150">
                        <a:effectLst/>
                        <a:latin typeface="Arial" panose="020B0604020202020204" pitchFamily="34" charset="0"/>
                        <a:ea typeface="NSimSun" panose="02010609030101010101" pitchFamily="49" charset="-122"/>
                        <a:cs typeface="Arial" panose="020B0604020202020204" pitchFamily="34" charset="0"/>
                      </a:endParaRPr>
                    </a:p>
                  </a:txBody>
                  <a:tcPr marL="68580" marR="68580" marT="0" marB="0"/>
                </a:tc>
                <a:tc>
                  <a:txBody>
                    <a:bodyPr/>
                    <a:lstStyle/>
                    <a:p>
                      <a:r>
                        <a:rPr lang="es-ES" sz="1200" kern="150">
                          <a:effectLst/>
                          <a:latin typeface="Arial" panose="020B0604020202020204" pitchFamily="34" charset="0"/>
                          <a:cs typeface="Arial" panose="020B0604020202020204" pitchFamily="34" charset="0"/>
                        </a:rPr>
                        <a:t>No fumador</a:t>
                      </a:r>
                      <a:endParaRPr lang="es-ES" sz="1200" kern="150">
                        <a:effectLst/>
                        <a:latin typeface="Arial" panose="020B0604020202020204" pitchFamily="34" charset="0"/>
                        <a:ea typeface="NSimSun" panose="02010609030101010101" pitchFamily="49" charset="-122"/>
                        <a:cs typeface="Arial" panose="020B0604020202020204" pitchFamily="34" charset="0"/>
                      </a:endParaRPr>
                    </a:p>
                  </a:txBody>
                  <a:tcPr marL="68580" marR="68580" marT="0" marB="0"/>
                </a:tc>
                <a:tc>
                  <a:txBody>
                    <a:bodyPr/>
                    <a:lstStyle/>
                    <a:p>
                      <a:r>
                        <a:rPr lang="es-ES" sz="1200" kern="150">
                          <a:effectLst/>
                          <a:latin typeface="Arial" panose="020B0604020202020204" pitchFamily="34" charset="0"/>
                          <a:cs typeface="Arial" panose="020B0604020202020204" pitchFamily="34" charset="0"/>
                        </a:rPr>
                        <a:t>8%</a:t>
                      </a:r>
                      <a:endParaRPr lang="es-ES" sz="1200" kern="150">
                        <a:effectLst/>
                        <a:latin typeface="Arial" panose="020B0604020202020204" pitchFamily="34" charset="0"/>
                        <a:ea typeface="NSimSun" panose="02010609030101010101" pitchFamily="49" charset="-122"/>
                        <a:cs typeface="Arial" panose="020B0604020202020204" pitchFamily="34" charset="0"/>
                      </a:endParaRPr>
                    </a:p>
                  </a:txBody>
                  <a:tcPr marL="68580" marR="68580" marT="0" marB="0"/>
                </a:tc>
                <a:extLst>
                  <a:ext uri="{0D108BD9-81ED-4DB2-BD59-A6C34878D82A}">
                    <a16:rowId xmlns:a16="http://schemas.microsoft.com/office/drawing/2014/main" val="2823152056"/>
                  </a:ext>
                </a:extLst>
              </a:tr>
              <a:tr h="550033">
                <a:tc>
                  <a:txBody>
                    <a:bodyPr/>
                    <a:lstStyle/>
                    <a:p>
                      <a:r>
                        <a:rPr lang="es-ES" sz="1200" kern="150" dirty="0">
                          <a:effectLst/>
                          <a:latin typeface="Arial" panose="020B0604020202020204" pitchFamily="34" charset="0"/>
                          <a:cs typeface="Arial" panose="020B0604020202020204" pitchFamily="34" charset="0"/>
                        </a:rPr>
                        <a:t>Antecedentes familiares</a:t>
                      </a:r>
                      <a:endParaRPr lang="es-ES" sz="1200" kern="150" dirty="0">
                        <a:effectLst/>
                        <a:latin typeface="Arial" panose="020B0604020202020204" pitchFamily="34" charset="0"/>
                        <a:ea typeface="NSimSun" panose="02010609030101010101" pitchFamily="49" charset="-122"/>
                        <a:cs typeface="Arial" panose="020B0604020202020204" pitchFamily="34" charset="0"/>
                      </a:endParaRPr>
                    </a:p>
                  </a:txBody>
                  <a:tcPr marL="68580" marR="68580" marT="0" marB="0"/>
                </a:tc>
                <a:tc>
                  <a:txBody>
                    <a:bodyPr/>
                    <a:lstStyle/>
                    <a:p>
                      <a:r>
                        <a:rPr lang="es-ES" sz="1200" kern="150">
                          <a:effectLst/>
                          <a:latin typeface="Arial" panose="020B0604020202020204" pitchFamily="34" charset="0"/>
                          <a:cs typeface="Arial" panose="020B0604020202020204" pitchFamily="34" charset="0"/>
                        </a:rPr>
                        <a:t>Sí</a:t>
                      </a:r>
                      <a:endParaRPr lang="es-ES" sz="1200" kern="150">
                        <a:effectLst/>
                        <a:latin typeface="Arial" panose="020B0604020202020204" pitchFamily="34" charset="0"/>
                        <a:ea typeface="NSimSun" panose="02010609030101010101" pitchFamily="49" charset="-122"/>
                        <a:cs typeface="Arial" panose="020B0604020202020204" pitchFamily="34" charset="0"/>
                      </a:endParaRPr>
                    </a:p>
                  </a:txBody>
                  <a:tcPr marL="68580" marR="68580" marT="0" marB="0"/>
                </a:tc>
                <a:tc>
                  <a:txBody>
                    <a:bodyPr/>
                    <a:lstStyle/>
                    <a:p>
                      <a:r>
                        <a:rPr lang="es-ES" sz="1200" kern="150" dirty="0">
                          <a:effectLst/>
                          <a:latin typeface="Arial" panose="020B0604020202020204" pitchFamily="34" charset="0"/>
                          <a:cs typeface="Arial" panose="020B0604020202020204" pitchFamily="34" charset="0"/>
                        </a:rPr>
                        <a:t>16.7%</a:t>
                      </a:r>
                      <a:endParaRPr lang="es-ES" sz="1200" kern="150" dirty="0">
                        <a:effectLst/>
                        <a:latin typeface="Arial" panose="020B0604020202020204" pitchFamily="34" charset="0"/>
                        <a:ea typeface="NSimSun" panose="02010609030101010101" pitchFamily="49" charset="-122"/>
                        <a:cs typeface="Arial" panose="020B0604020202020204" pitchFamily="34" charset="0"/>
                      </a:endParaRPr>
                    </a:p>
                  </a:txBody>
                  <a:tcPr marL="68580" marR="68580" marT="0" marB="0"/>
                </a:tc>
                <a:extLst>
                  <a:ext uri="{0D108BD9-81ED-4DB2-BD59-A6C34878D82A}">
                    <a16:rowId xmlns:a16="http://schemas.microsoft.com/office/drawing/2014/main" val="886550425"/>
                  </a:ext>
                </a:extLst>
              </a:tr>
              <a:tr h="195159">
                <a:tc>
                  <a:txBody>
                    <a:bodyPr/>
                    <a:lstStyle/>
                    <a:p>
                      <a:r>
                        <a:rPr lang="es-ES" sz="1200" kern="150" dirty="0">
                          <a:effectLst/>
                          <a:latin typeface="Arial" panose="020B0604020202020204" pitchFamily="34" charset="0"/>
                          <a:cs typeface="Arial" panose="020B0604020202020204" pitchFamily="34" charset="0"/>
                        </a:rPr>
                        <a:t>Profesión </a:t>
                      </a:r>
                      <a:endParaRPr lang="es-ES" sz="1200" kern="150" dirty="0">
                        <a:effectLst/>
                        <a:latin typeface="Arial" panose="020B0604020202020204" pitchFamily="34" charset="0"/>
                        <a:ea typeface="NSimSun" panose="02010609030101010101" pitchFamily="49" charset="-122"/>
                        <a:cs typeface="Arial" panose="020B0604020202020204" pitchFamily="34" charset="0"/>
                      </a:endParaRPr>
                    </a:p>
                  </a:txBody>
                  <a:tcPr marL="68580" marR="68580" marT="0" marB="0"/>
                </a:tc>
                <a:tc>
                  <a:txBody>
                    <a:bodyPr/>
                    <a:lstStyle/>
                    <a:p>
                      <a:r>
                        <a:rPr lang="es-ES" sz="1200" kern="150">
                          <a:effectLst/>
                          <a:latin typeface="Arial" panose="020B0604020202020204" pitchFamily="34" charset="0"/>
                          <a:cs typeface="Arial" panose="020B0604020202020204" pitchFamily="34" charset="0"/>
                        </a:rPr>
                        <a:t>Riesgo </a:t>
                      </a:r>
                      <a:endParaRPr lang="es-ES" sz="1200" kern="150">
                        <a:effectLst/>
                        <a:latin typeface="Arial" panose="020B0604020202020204" pitchFamily="34" charset="0"/>
                        <a:ea typeface="NSimSun" panose="02010609030101010101" pitchFamily="49" charset="-122"/>
                        <a:cs typeface="Arial" panose="020B0604020202020204" pitchFamily="34" charset="0"/>
                      </a:endParaRPr>
                    </a:p>
                  </a:txBody>
                  <a:tcPr marL="68580" marR="68580" marT="0" marB="0"/>
                </a:tc>
                <a:tc>
                  <a:txBody>
                    <a:bodyPr/>
                    <a:lstStyle/>
                    <a:p>
                      <a:r>
                        <a:rPr lang="es-ES" sz="1200" kern="150" dirty="0">
                          <a:effectLst/>
                          <a:latin typeface="Arial" panose="020B0604020202020204" pitchFamily="34" charset="0"/>
                          <a:cs typeface="Arial" panose="020B0604020202020204" pitchFamily="34" charset="0"/>
                        </a:rPr>
                        <a:t>23.6%</a:t>
                      </a:r>
                      <a:endParaRPr lang="es-ES" sz="1200" kern="150" dirty="0">
                        <a:effectLst/>
                        <a:latin typeface="Arial" panose="020B0604020202020204" pitchFamily="34" charset="0"/>
                        <a:ea typeface="NSimSun" panose="02010609030101010101" pitchFamily="49" charset="-122"/>
                        <a:cs typeface="Arial" panose="020B0604020202020204" pitchFamily="34" charset="0"/>
                      </a:endParaRPr>
                    </a:p>
                  </a:txBody>
                  <a:tcPr marL="68580" marR="68580" marT="0" marB="0"/>
                </a:tc>
                <a:extLst>
                  <a:ext uri="{0D108BD9-81ED-4DB2-BD59-A6C34878D82A}">
                    <a16:rowId xmlns:a16="http://schemas.microsoft.com/office/drawing/2014/main" val="3920707954"/>
                  </a:ext>
                </a:extLst>
              </a:tr>
              <a:tr h="390317">
                <a:tc>
                  <a:txBody>
                    <a:bodyPr/>
                    <a:lstStyle/>
                    <a:p>
                      <a:r>
                        <a:rPr lang="es-ES" sz="1200" kern="150" dirty="0">
                          <a:effectLst/>
                          <a:latin typeface="Arial" panose="020B0604020202020204" pitchFamily="34" charset="0"/>
                          <a:cs typeface="Arial" panose="020B0604020202020204" pitchFamily="34" charset="0"/>
                        </a:rPr>
                        <a:t>Enfermedad pulmonar</a:t>
                      </a:r>
                      <a:endParaRPr lang="es-ES" sz="1200" kern="150" dirty="0">
                        <a:effectLst/>
                        <a:latin typeface="Arial" panose="020B0604020202020204" pitchFamily="34" charset="0"/>
                        <a:ea typeface="NSimSun" panose="02010609030101010101" pitchFamily="49" charset="-122"/>
                        <a:cs typeface="Arial" panose="020B0604020202020204" pitchFamily="34" charset="0"/>
                      </a:endParaRPr>
                    </a:p>
                  </a:txBody>
                  <a:tcPr marL="68580" marR="68580" marT="0" marB="0"/>
                </a:tc>
                <a:tc>
                  <a:txBody>
                    <a:bodyPr/>
                    <a:lstStyle/>
                    <a:p>
                      <a:r>
                        <a:rPr lang="es-ES" sz="1200" kern="150">
                          <a:effectLst/>
                          <a:latin typeface="Arial" panose="020B0604020202020204" pitchFamily="34" charset="0"/>
                          <a:cs typeface="Arial" panose="020B0604020202020204" pitchFamily="34" charset="0"/>
                        </a:rPr>
                        <a:t>Si</a:t>
                      </a:r>
                      <a:endParaRPr lang="es-ES" sz="1200" kern="150">
                        <a:effectLst/>
                        <a:latin typeface="Arial" panose="020B0604020202020204" pitchFamily="34" charset="0"/>
                        <a:ea typeface="NSimSun" panose="02010609030101010101" pitchFamily="49" charset="-122"/>
                        <a:cs typeface="Arial" panose="020B0604020202020204" pitchFamily="34" charset="0"/>
                      </a:endParaRPr>
                    </a:p>
                  </a:txBody>
                  <a:tcPr marL="68580" marR="68580" marT="0" marB="0"/>
                </a:tc>
                <a:tc>
                  <a:txBody>
                    <a:bodyPr/>
                    <a:lstStyle/>
                    <a:p>
                      <a:r>
                        <a:rPr lang="es-ES" sz="1200" kern="150" dirty="0">
                          <a:effectLst/>
                          <a:latin typeface="Arial" panose="020B0604020202020204" pitchFamily="34" charset="0"/>
                          <a:cs typeface="Arial" panose="020B0604020202020204" pitchFamily="34" charset="0"/>
                        </a:rPr>
                        <a:t>30%</a:t>
                      </a:r>
                      <a:endParaRPr lang="es-ES" sz="1200" kern="150" dirty="0">
                        <a:effectLst/>
                        <a:latin typeface="Arial" panose="020B0604020202020204" pitchFamily="34" charset="0"/>
                        <a:ea typeface="NSimSun" panose="02010609030101010101" pitchFamily="49" charset="-122"/>
                        <a:cs typeface="Arial" panose="020B0604020202020204" pitchFamily="34" charset="0"/>
                      </a:endParaRPr>
                    </a:p>
                  </a:txBody>
                  <a:tcPr marL="68580" marR="68580" marT="0" marB="0"/>
                </a:tc>
                <a:extLst>
                  <a:ext uri="{0D108BD9-81ED-4DB2-BD59-A6C34878D82A}">
                    <a16:rowId xmlns:a16="http://schemas.microsoft.com/office/drawing/2014/main" val="2511373068"/>
                  </a:ext>
                </a:extLst>
              </a:tr>
              <a:tr h="432335">
                <a:tc>
                  <a:txBody>
                    <a:bodyPr/>
                    <a:lstStyle/>
                    <a:p>
                      <a:r>
                        <a:rPr lang="es-ES" sz="1200" kern="150" dirty="0">
                          <a:effectLst/>
                          <a:latin typeface="Arial" panose="020B0604020202020204" pitchFamily="34" charset="0"/>
                          <a:cs typeface="Arial" panose="020B0604020202020204" pitchFamily="34" charset="0"/>
                        </a:rPr>
                        <a:t>Cáncer previo</a:t>
                      </a:r>
                      <a:endParaRPr lang="es-ES" sz="1200" kern="150" dirty="0">
                        <a:effectLst/>
                        <a:latin typeface="Arial" panose="020B0604020202020204" pitchFamily="34" charset="0"/>
                        <a:ea typeface="NSimSun" panose="02010609030101010101" pitchFamily="49" charset="-122"/>
                        <a:cs typeface="Arial" panose="020B0604020202020204" pitchFamily="34" charset="0"/>
                      </a:endParaRPr>
                    </a:p>
                  </a:txBody>
                  <a:tcPr marL="68580" marR="68580" marT="0" marB="0"/>
                </a:tc>
                <a:tc>
                  <a:txBody>
                    <a:bodyPr/>
                    <a:lstStyle/>
                    <a:p>
                      <a:r>
                        <a:rPr lang="es-ES" sz="1200" kern="150" dirty="0">
                          <a:effectLst/>
                          <a:latin typeface="Arial" panose="020B0604020202020204" pitchFamily="34" charset="0"/>
                          <a:cs typeface="Arial" panose="020B0604020202020204" pitchFamily="34" charset="0"/>
                        </a:rPr>
                        <a:t>Si </a:t>
                      </a:r>
                      <a:endParaRPr lang="es-ES" sz="1200" kern="150" dirty="0">
                        <a:effectLst/>
                        <a:latin typeface="Arial" panose="020B0604020202020204" pitchFamily="34" charset="0"/>
                        <a:ea typeface="NSimSun" panose="02010609030101010101" pitchFamily="49" charset="-122"/>
                        <a:cs typeface="Arial" panose="020B0604020202020204" pitchFamily="34" charset="0"/>
                      </a:endParaRPr>
                    </a:p>
                  </a:txBody>
                  <a:tcPr marL="68580" marR="68580" marT="0" marB="0"/>
                </a:tc>
                <a:tc>
                  <a:txBody>
                    <a:bodyPr/>
                    <a:lstStyle/>
                    <a:p>
                      <a:r>
                        <a:rPr lang="es-ES" sz="1200" kern="150" dirty="0">
                          <a:effectLst/>
                          <a:latin typeface="Arial" panose="020B0604020202020204" pitchFamily="34" charset="0"/>
                          <a:cs typeface="Arial" panose="020B0604020202020204" pitchFamily="34" charset="0"/>
                        </a:rPr>
                        <a:t>20.9%</a:t>
                      </a:r>
                      <a:endParaRPr lang="es-ES" sz="1200" kern="150" dirty="0">
                        <a:effectLst/>
                        <a:latin typeface="Arial" panose="020B0604020202020204" pitchFamily="34" charset="0"/>
                        <a:ea typeface="NSimSun" panose="02010609030101010101" pitchFamily="49" charset="-122"/>
                        <a:cs typeface="Arial" panose="020B0604020202020204" pitchFamily="34" charset="0"/>
                      </a:endParaRPr>
                    </a:p>
                  </a:txBody>
                  <a:tcPr marL="68580" marR="68580" marT="0" marB="0"/>
                </a:tc>
                <a:extLst>
                  <a:ext uri="{0D108BD9-81ED-4DB2-BD59-A6C34878D82A}">
                    <a16:rowId xmlns:a16="http://schemas.microsoft.com/office/drawing/2014/main" val="2551713903"/>
                  </a:ext>
                </a:extLst>
              </a:tr>
            </a:tbl>
          </a:graphicData>
        </a:graphic>
      </p:graphicFrame>
      <p:graphicFrame>
        <p:nvGraphicFramePr>
          <p:cNvPr id="12" name="Tabla 11">
            <a:extLst>
              <a:ext uri="{FF2B5EF4-FFF2-40B4-BE49-F238E27FC236}">
                <a16:creationId xmlns:a16="http://schemas.microsoft.com/office/drawing/2014/main" id="{B7009D6E-51EC-4B3D-96C2-03A8ACDF1B2C}"/>
              </a:ext>
            </a:extLst>
          </p:cNvPr>
          <p:cNvGraphicFramePr>
            <a:graphicFrameLocks noGrp="1"/>
          </p:cNvGraphicFramePr>
          <p:nvPr>
            <p:extLst>
              <p:ext uri="{D42A27DB-BD31-4B8C-83A1-F6EECF244321}">
                <p14:modId xmlns:p14="http://schemas.microsoft.com/office/powerpoint/2010/main" val="1252068183"/>
              </p:ext>
            </p:extLst>
          </p:nvPr>
        </p:nvGraphicFramePr>
        <p:xfrm>
          <a:off x="4971647" y="514456"/>
          <a:ext cx="3861873" cy="2712720"/>
        </p:xfrm>
        <a:graphic>
          <a:graphicData uri="http://schemas.openxmlformats.org/drawingml/2006/table">
            <a:tbl>
              <a:tblPr firstRow="1" firstCol="1" bandRow="1">
                <a:tableStyleId>{00A15C55-8517-42AA-B614-E9B94910E393}</a:tableStyleId>
              </a:tblPr>
              <a:tblGrid>
                <a:gridCol w="1313682">
                  <a:extLst>
                    <a:ext uri="{9D8B030D-6E8A-4147-A177-3AD203B41FA5}">
                      <a16:colId xmlns:a16="http://schemas.microsoft.com/office/drawing/2014/main" val="2748961906"/>
                    </a:ext>
                  </a:extLst>
                </a:gridCol>
                <a:gridCol w="1738524">
                  <a:extLst>
                    <a:ext uri="{9D8B030D-6E8A-4147-A177-3AD203B41FA5}">
                      <a16:colId xmlns:a16="http://schemas.microsoft.com/office/drawing/2014/main" val="2826394371"/>
                    </a:ext>
                  </a:extLst>
                </a:gridCol>
                <a:gridCol w="809667">
                  <a:extLst>
                    <a:ext uri="{9D8B030D-6E8A-4147-A177-3AD203B41FA5}">
                      <a16:colId xmlns:a16="http://schemas.microsoft.com/office/drawing/2014/main" val="1473012521"/>
                    </a:ext>
                  </a:extLst>
                </a:gridCol>
              </a:tblGrid>
              <a:tr h="0">
                <a:tc>
                  <a:txBody>
                    <a:bodyPr/>
                    <a:lstStyle/>
                    <a:p>
                      <a:r>
                        <a:rPr lang="es-ES" sz="1400" kern="150" dirty="0">
                          <a:effectLst/>
                          <a:latin typeface="Arial" panose="020B0604020202020204" pitchFamily="34" charset="0"/>
                          <a:cs typeface="Arial" panose="020B0604020202020204" pitchFamily="34" charset="0"/>
                        </a:rPr>
                        <a:t>Resultados</a:t>
                      </a:r>
                      <a:endParaRPr lang="es-ES" sz="1400" kern="150" dirty="0">
                        <a:effectLst/>
                        <a:latin typeface="Arial" panose="020B0604020202020204" pitchFamily="34" charset="0"/>
                        <a:ea typeface="NSimSun" panose="02010609030101010101" pitchFamily="49" charset="-122"/>
                        <a:cs typeface="Arial" panose="020B0604020202020204" pitchFamily="34" charset="0"/>
                      </a:endParaRPr>
                    </a:p>
                  </a:txBody>
                  <a:tcPr marL="68580" marR="68580" marT="0" marB="0"/>
                </a:tc>
                <a:tc>
                  <a:txBody>
                    <a:bodyPr/>
                    <a:lstStyle/>
                    <a:p>
                      <a:r>
                        <a:rPr lang="es-ES" sz="1200" kern="150">
                          <a:effectLst/>
                          <a:latin typeface="Arial" panose="020B0604020202020204" pitchFamily="34" charset="0"/>
                          <a:cs typeface="Arial" panose="020B0604020202020204" pitchFamily="34" charset="0"/>
                        </a:rPr>
                        <a:t> </a:t>
                      </a:r>
                      <a:endParaRPr lang="es-ES" sz="1200" kern="150">
                        <a:effectLst/>
                        <a:latin typeface="Arial" panose="020B0604020202020204" pitchFamily="34" charset="0"/>
                        <a:ea typeface="NSimSun" panose="02010609030101010101" pitchFamily="49" charset="-122"/>
                        <a:cs typeface="Arial" panose="020B0604020202020204" pitchFamily="34" charset="0"/>
                      </a:endParaRPr>
                    </a:p>
                  </a:txBody>
                  <a:tcPr marL="68580" marR="68580" marT="0" marB="0"/>
                </a:tc>
                <a:tc>
                  <a:txBody>
                    <a:bodyPr/>
                    <a:lstStyle/>
                    <a:p>
                      <a:r>
                        <a:rPr lang="es-ES" sz="1200" kern="150" dirty="0">
                          <a:effectLst/>
                          <a:latin typeface="Arial" panose="020B0604020202020204" pitchFamily="34" charset="0"/>
                          <a:cs typeface="Arial" panose="020B0604020202020204" pitchFamily="34" charset="0"/>
                        </a:rPr>
                        <a:t>%</a:t>
                      </a:r>
                      <a:endParaRPr lang="es-ES" sz="1200" kern="150" dirty="0">
                        <a:effectLst/>
                        <a:latin typeface="Arial" panose="020B0604020202020204" pitchFamily="34" charset="0"/>
                        <a:ea typeface="NSimSun" panose="02010609030101010101" pitchFamily="49" charset="-122"/>
                        <a:cs typeface="Arial" panose="020B0604020202020204" pitchFamily="34" charset="0"/>
                      </a:endParaRPr>
                    </a:p>
                  </a:txBody>
                  <a:tcPr marL="68580" marR="68580" marT="0" marB="0"/>
                </a:tc>
                <a:extLst>
                  <a:ext uri="{0D108BD9-81ED-4DB2-BD59-A6C34878D82A}">
                    <a16:rowId xmlns:a16="http://schemas.microsoft.com/office/drawing/2014/main" val="2125947820"/>
                  </a:ext>
                </a:extLst>
              </a:tr>
              <a:tr h="0">
                <a:tc>
                  <a:txBody>
                    <a:bodyPr/>
                    <a:lstStyle/>
                    <a:p>
                      <a:r>
                        <a:rPr lang="es-ES" sz="1400" kern="150" dirty="0">
                          <a:effectLst/>
                          <a:latin typeface="Arial" panose="020B0604020202020204" pitchFamily="34" charset="0"/>
                          <a:cs typeface="Arial" panose="020B0604020202020204" pitchFamily="34" charset="0"/>
                        </a:rPr>
                        <a:t>Tipo histológico</a:t>
                      </a:r>
                      <a:endParaRPr lang="es-ES" sz="1400" kern="150" dirty="0">
                        <a:effectLst/>
                        <a:latin typeface="Arial" panose="020B0604020202020204" pitchFamily="34" charset="0"/>
                        <a:ea typeface="NSimSun" panose="02010609030101010101" pitchFamily="49" charset="-122"/>
                        <a:cs typeface="Arial" panose="020B0604020202020204" pitchFamily="34" charset="0"/>
                      </a:endParaRPr>
                    </a:p>
                  </a:txBody>
                  <a:tcPr marL="68580" marR="68580" marT="0" marB="0"/>
                </a:tc>
                <a:tc>
                  <a:txBody>
                    <a:bodyPr/>
                    <a:lstStyle/>
                    <a:p>
                      <a:r>
                        <a:rPr lang="es-ES" sz="1200" kern="150">
                          <a:effectLst/>
                          <a:highlight>
                            <a:srgbClr val="FFFF00"/>
                          </a:highlight>
                          <a:latin typeface="Arial" panose="020B0604020202020204" pitchFamily="34" charset="0"/>
                          <a:cs typeface="Arial" panose="020B0604020202020204" pitchFamily="34" charset="0"/>
                        </a:rPr>
                        <a:t>Adenocarcinoma</a:t>
                      </a:r>
                      <a:endParaRPr lang="es-ES" sz="1200" kern="150">
                        <a:effectLst/>
                        <a:highlight>
                          <a:srgbClr val="FFFF00"/>
                        </a:highlight>
                        <a:latin typeface="Arial" panose="020B0604020202020204" pitchFamily="34" charset="0"/>
                        <a:ea typeface="NSimSun" panose="02010609030101010101" pitchFamily="49" charset="-122"/>
                        <a:cs typeface="Arial" panose="020B0604020202020204" pitchFamily="34" charset="0"/>
                      </a:endParaRPr>
                    </a:p>
                  </a:txBody>
                  <a:tcPr marL="68580" marR="68580" marT="0" marB="0"/>
                </a:tc>
                <a:tc>
                  <a:txBody>
                    <a:bodyPr/>
                    <a:lstStyle/>
                    <a:p>
                      <a:r>
                        <a:rPr lang="es-ES" sz="1200" kern="150" dirty="0">
                          <a:effectLst/>
                          <a:highlight>
                            <a:srgbClr val="FFFF00"/>
                          </a:highlight>
                          <a:latin typeface="Arial" panose="020B0604020202020204" pitchFamily="34" charset="0"/>
                          <a:cs typeface="Arial" panose="020B0604020202020204" pitchFamily="34" charset="0"/>
                        </a:rPr>
                        <a:t>46.8%</a:t>
                      </a:r>
                      <a:endParaRPr lang="es-ES" sz="1200" kern="150" dirty="0">
                        <a:effectLst/>
                        <a:highlight>
                          <a:srgbClr val="FFFF00"/>
                        </a:highlight>
                        <a:latin typeface="Arial" panose="020B0604020202020204" pitchFamily="34" charset="0"/>
                        <a:ea typeface="NSimSun" panose="02010609030101010101" pitchFamily="49" charset="-122"/>
                        <a:cs typeface="Arial" panose="020B0604020202020204" pitchFamily="34" charset="0"/>
                      </a:endParaRPr>
                    </a:p>
                  </a:txBody>
                  <a:tcPr marL="68580" marR="68580" marT="0" marB="0"/>
                </a:tc>
                <a:extLst>
                  <a:ext uri="{0D108BD9-81ED-4DB2-BD59-A6C34878D82A}">
                    <a16:rowId xmlns:a16="http://schemas.microsoft.com/office/drawing/2014/main" val="3510132646"/>
                  </a:ext>
                </a:extLst>
              </a:tr>
              <a:tr h="0">
                <a:tc>
                  <a:txBody>
                    <a:bodyPr/>
                    <a:lstStyle/>
                    <a:p>
                      <a:r>
                        <a:rPr lang="es-ES" sz="1400" kern="150">
                          <a:effectLst/>
                          <a:latin typeface="Arial" panose="020B0604020202020204" pitchFamily="34" charset="0"/>
                          <a:cs typeface="Arial" panose="020B0604020202020204" pitchFamily="34" charset="0"/>
                        </a:rPr>
                        <a:t> </a:t>
                      </a:r>
                      <a:endParaRPr lang="es-ES" sz="1400" kern="150">
                        <a:effectLst/>
                        <a:latin typeface="Arial" panose="020B0604020202020204" pitchFamily="34" charset="0"/>
                        <a:ea typeface="NSimSun" panose="02010609030101010101" pitchFamily="49" charset="-122"/>
                        <a:cs typeface="Arial" panose="020B0604020202020204" pitchFamily="34" charset="0"/>
                      </a:endParaRPr>
                    </a:p>
                  </a:txBody>
                  <a:tcPr marL="68580" marR="68580" marT="0" marB="0"/>
                </a:tc>
                <a:tc>
                  <a:txBody>
                    <a:bodyPr/>
                    <a:lstStyle/>
                    <a:p>
                      <a:r>
                        <a:rPr lang="es-ES" sz="1200" kern="150">
                          <a:effectLst/>
                          <a:highlight>
                            <a:srgbClr val="FFFF00"/>
                          </a:highlight>
                          <a:latin typeface="Arial" panose="020B0604020202020204" pitchFamily="34" charset="0"/>
                          <a:cs typeface="Arial" panose="020B0604020202020204" pitchFamily="34" charset="0"/>
                        </a:rPr>
                        <a:t>C. epidermoide</a:t>
                      </a:r>
                      <a:endParaRPr lang="es-ES" sz="1200" kern="150">
                        <a:effectLst/>
                        <a:highlight>
                          <a:srgbClr val="FFFF00"/>
                        </a:highlight>
                        <a:latin typeface="Arial" panose="020B0604020202020204" pitchFamily="34" charset="0"/>
                        <a:ea typeface="NSimSun" panose="02010609030101010101" pitchFamily="49" charset="-122"/>
                        <a:cs typeface="Arial" panose="020B0604020202020204" pitchFamily="34" charset="0"/>
                      </a:endParaRPr>
                    </a:p>
                  </a:txBody>
                  <a:tcPr marL="68580" marR="68580" marT="0" marB="0"/>
                </a:tc>
                <a:tc>
                  <a:txBody>
                    <a:bodyPr/>
                    <a:lstStyle/>
                    <a:p>
                      <a:r>
                        <a:rPr lang="es-ES" sz="1200" kern="150" dirty="0">
                          <a:effectLst/>
                          <a:highlight>
                            <a:srgbClr val="FFFF00"/>
                          </a:highlight>
                          <a:latin typeface="Arial" panose="020B0604020202020204" pitchFamily="34" charset="0"/>
                          <a:cs typeface="Arial" panose="020B0604020202020204" pitchFamily="34" charset="0"/>
                        </a:rPr>
                        <a:t>21.3%</a:t>
                      </a:r>
                      <a:endParaRPr lang="es-ES" sz="1200" kern="150" dirty="0">
                        <a:effectLst/>
                        <a:highlight>
                          <a:srgbClr val="FFFF00"/>
                        </a:highlight>
                        <a:latin typeface="Arial" panose="020B0604020202020204" pitchFamily="34" charset="0"/>
                        <a:ea typeface="NSimSun" panose="02010609030101010101" pitchFamily="49" charset="-122"/>
                        <a:cs typeface="Arial" panose="020B0604020202020204" pitchFamily="34" charset="0"/>
                      </a:endParaRPr>
                    </a:p>
                  </a:txBody>
                  <a:tcPr marL="68580" marR="68580" marT="0" marB="0"/>
                </a:tc>
                <a:extLst>
                  <a:ext uri="{0D108BD9-81ED-4DB2-BD59-A6C34878D82A}">
                    <a16:rowId xmlns:a16="http://schemas.microsoft.com/office/drawing/2014/main" val="161831463"/>
                  </a:ext>
                </a:extLst>
              </a:tr>
              <a:tr h="0">
                <a:tc>
                  <a:txBody>
                    <a:bodyPr/>
                    <a:lstStyle/>
                    <a:p>
                      <a:r>
                        <a:rPr lang="es-ES" sz="1400" kern="150">
                          <a:effectLst/>
                          <a:latin typeface="Arial" panose="020B0604020202020204" pitchFamily="34" charset="0"/>
                          <a:cs typeface="Arial" panose="020B0604020202020204" pitchFamily="34" charset="0"/>
                        </a:rPr>
                        <a:t> </a:t>
                      </a:r>
                      <a:endParaRPr lang="es-ES" sz="1400" kern="150">
                        <a:effectLst/>
                        <a:latin typeface="Arial" panose="020B0604020202020204" pitchFamily="34" charset="0"/>
                        <a:ea typeface="NSimSun" panose="02010609030101010101" pitchFamily="49" charset="-122"/>
                        <a:cs typeface="Arial" panose="020B0604020202020204" pitchFamily="34" charset="0"/>
                      </a:endParaRPr>
                    </a:p>
                  </a:txBody>
                  <a:tcPr marL="68580" marR="68580" marT="0" marB="0"/>
                </a:tc>
                <a:tc>
                  <a:txBody>
                    <a:bodyPr/>
                    <a:lstStyle/>
                    <a:p>
                      <a:r>
                        <a:rPr lang="es-ES" sz="1200" kern="150">
                          <a:effectLst/>
                          <a:latin typeface="Arial" panose="020B0604020202020204" pitchFamily="34" charset="0"/>
                          <a:cs typeface="Arial" panose="020B0604020202020204" pitchFamily="34" charset="0"/>
                        </a:rPr>
                        <a:t>Carcinoma Microcítico</a:t>
                      </a:r>
                      <a:endParaRPr lang="es-ES" sz="1200" kern="150">
                        <a:effectLst/>
                        <a:latin typeface="Arial" panose="020B0604020202020204" pitchFamily="34" charset="0"/>
                        <a:ea typeface="NSimSun" panose="02010609030101010101" pitchFamily="49" charset="-122"/>
                        <a:cs typeface="Arial" panose="020B0604020202020204" pitchFamily="34" charset="0"/>
                      </a:endParaRPr>
                    </a:p>
                  </a:txBody>
                  <a:tcPr marL="68580" marR="68580" marT="0" marB="0"/>
                </a:tc>
                <a:tc>
                  <a:txBody>
                    <a:bodyPr/>
                    <a:lstStyle/>
                    <a:p>
                      <a:r>
                        <a:rPr lang="es-ES" sz="1200" kern="150" dirty="0">
                          <a:effectLst/>
                          <a:latin typeface="Arial" panose="020B0604020202020204" pitchFamily="34" charset="0"/>
                          <a:cs typeface="Arial" panose="020B0604020202020204" pitchFamily="34" charset="0"/>
                        </a:rPr>
                        <a:t>12%</a:t>
                      </a:r>
                      <a:endParaRPr lang="es-ES" sz="1200" kern="150" dirty="0">
                        <a:effectLst/>
                        <a:latin typeface="Arial" panose="020B0604020202020204" pitchFamily="34" charset="0"/>
                        <a:ea typeface="NSimSun" panose="02010609030101010101" pitchFamily="49" charset="-122"/>
                        <a:cs typeface="Arial" panose="020B0604020202020204" pitchFamily="34" charset="0"/>
                      </a:endParaRPr>
                    </a:p>
                  </a:txBody>
                  <a:tcPr marL="68580" marR="68580" marT="0" marB="0"/>
                </a:tc>
                <a:extLst>
                  <a:ext uri="{0D108BD9-81ED-4DB2-BD59-A6C34878D82A}">
                    <a16:rowId xmlns:a16="http://schemas.microsoft.com/office/drawing/2014/main" val="948933636"/>
                  </a:ext>
                </a:extLst>
              </a:tr>
              <a:tr h="0">
                <a:tc>
                  <a:txBody>
                    <a:bodyPr/>
                    <a:lstStyle/>
                    <a:p>
                      <a:r>
                        <a:rPr lang="es-ES" sz="1400" kern="150" dirty="0">
                          <a:effectLst/>
                          <a:latin typeface="Arial" panose="020B0604020202020204" pitchFamily="34" charset="0"/>
                          <a:cs typeface="Arial" panose="020B0604020202020204" pitchFamily="34" charset="0"/>
                        </a:rPr>
                        <a:t> </a:t>
                      </a:r>
                      <a:endParaRPr lang="es-ES" sz="1400" kern="150" dirty="0">
                        <a:effectLst/>
                        <a:latin typeface="Arial" panose="020B0604020202020204" pitchFamily="34" charset="0"/>
                        <a:ea typeface="NSimSun" panose="02010609030101010101" pitchFamily="49" charset="-122"/>
                        <a:cs typeface="Arial" panose="020B0604020202020204" pitchFamily="34" charset="0"/>
                      </a:endParaRPr>
                    </a:p>
                  </a:txBody>
                  <a:tcPr marL="68580" marR="68580" marT="0" marB="0"/>
                </a:tc>
                <a:tc>
                  <a:txBody>
                    <a:bodyPr/>
                    <a:lstStyle/>
                    <a:p>
                      <a:r>
                        <a:rPr lang="es-ES" sz="1200" kern="150">
                          <a:effectLst/>
                          <a:latin typeface="Arial" panose="020B0604020202020204" pitchFamily="34" charset="0"/>
                          <a:cs typeface="Arial" panose="020B0604020202020204" pitchFamily="34" charset="0"/>
                        </a:rPr>
                        <a:t>Carcinoma pleomorfo</a:t>
                      </a:r>
                      <a:endParaRPr lang="es-ES" sz="1200" kern="150">
                        <a:effectLst/>
                        <a:latin typeface="Arial" panose="020B0604020202020204" pitchFamily="34" charset="0"/>
                        <a:ea typeface="NSimSun" panose="02010609030101010101" pitchFamily="49" charset="-122"/>
                        <a:cs typeface="Arial" panose="020B0604020202020204" pitchFamily="34" charset="0"/>
                      </a:endParaRPr>
                    </a:p>
                  </a:txBody>
                  <a:tcPr marL="68580" marR="68580" marT="0" marB="0"/>
                </a:tc>
                <a:tc>
                  <a:txBody>
                    <a:bodyPr/>
                    <a:lstStyle/>
                    <a:p>
                      <a:r>
                        <a:rPr lang="es-ES" sz="1200" kern="150">
                          <a:effectLst/>
                          <a:latin typeface="Arial" panose="020B0604020202020204" pitchFamily="34" charset="0"/>
                          <a:cs typeface="Arial" panose="020B0604020202020204" pitchFamily="34" charset="0"/>
                        </a:rPr>
                        <a:t>2.3%</a:t>
                      </a:r>
                      <a:endParaRPr lang="es-ES" sz="1200" kern="150">
                        <a:effectLst/>
                        <a:latin typeface="Arial" panose="020B0604020202020204" pitchFamily="34" charset="0"/>
                        <a:ea typeface="NSimSun" panose="02010609030101010101" pitchFamily="49" charset="-122"/>
                        <a:cs typeface="Arial" panose="020B0604020202020204" pitchFamily="34" charset="0"/>
                      </a:endParaRPr>
                    </a:p>
                  </a:txBody>
                  <a:tcPr marL="68580" marR="68580" marT="0" marB="0"/>
                </a:tc>
                <a:extLst>
                  <a:ext uri="{0D108BD9-81ED-4DB2-BD59-A6C34878D82A}">
                    <a16:rowId xmlns:a16="http://schemas.microsoft.com/office/drawing/2014/main" val="1173123652"/>
                  </a:ext>
                </a:extLst>
              </a:tr>
              <a:tr h="0">
                <a:tc>
                  <a:txBody>
                    <a:bodyPr/>
                    <a:lstStyle/>
                    <a:p>
                      <a:r>
                        <a:rPr lang="es-ES" sz="1400" kern="150">
                          <a:effectLst/>
                          <a:latin typeface="Arial" panose="020B0604020202020204" pitchFamily="34" charset="0"/>
                          <a:cs typeface="Arial" panose="020B0604020202020204" pitchFamily="34" charset="0"/>
                        </a:rPr>
                        <a:t> </a:t>
                      </a:r>
                      <a:endParaRPr lang="es-ES" sz="1400" kern="150">
                        <a:effectLst/>
                        <a:latin typeface="Arial" panose="020B0604020202020204" pitchFamily="34" charset="0"/>
                        <a:ea typeface="NSimSun" panose="02010609030101010101" pitchFamily="49" charset="-122"/>
                        <a:cs typeface="Arial" panose="020B0604020202020204" pitchFamily="34" charset="0"/>
                      </a:endParaRPr>
                    </a:p>
                  </a:txBody>
                  <a:tcPr marL="68580" marR="68580" marT="0" marB="0"/>
                </a:tc>
                <a:tc>
                  <a:txBody>
                    <a:bodyPr/>
                    <a:lstStyle/>
                    <a:p>
                      <a:r>
                        <a:rPr lang="es-ES" sz="1200" kern="150">
                          <a:effectLst/>
                          <a:latin typeface="Arial" panose="020B0604020202020204" pitchFamily="34" charset="0"/>
                          <a:cs typeface="Arial" panose="020B0604020202020204" pitchFamily="34" charset="0"/>
                        </a:rPr>
                        <a:t>Tumor carcinoide</a:t>
                      </a:r>
                      <a:endParaRPr lang="es-ES" sz="1200" kern="150">
                        <a:effectLst/>
                        <a:latin typeface="Arial" panose="020B0604020202020204" pitchFamily="34" charset="0"/>
                        <a:ea typeface="NSimSun" panose="02010609030101010101" pitchFamily="49" charset="-122"/>
                        <a:cs typeface="Arial" panose="020B0604020202020204" pitchFamily="34" charset="0"/>
                      </a:endParaRPr>
                    </a:p>
                  </a:txBody>
                  <a:tcPr marL="68580" marR="68580" marT="0" marB="0"/>
                </a:tc>
                <a:tc>
                  <a:txBody>
                    <a:bodyPr/>
                    <a:lstStyle/>
                    <a:p>
                      <a:r>
                        <a:rPr lang="es-ES" sz="1200" kern="150">
                          <a:effectLst/>
                          <a:latin typeface="Arial" panose="020B0604020202020204" pitchFamily="34" charset="0"/>
                          <a:cs typeface="Arial" panose="020B0604020202020204" pitchFamily="34" charset="0"/>
                        </a:rPr>
                        <a:t>1.9%</a:t>
                      </a:r>
                      <a:endParaRPr lang="es-ES" sz="1200" kern="150">
                        <a:effectLst/>
                        <a:latin typeface="Arial" panose="020B0604020202020204" pitchFamily="34" charset="0"/>
                        <a:ea typeface="NSimSun" panose="02010609030101010101" pitchFamily="49" charset="-122"/>
                        <a:cs typeface="Arial" panose="020B0604020202020204" pitchFamily="34" charset="0"/>
                      </a:endParaRPr>
                    </a:p>
                  </a:txBody>
                  <a:tcPr marL="68580" marR="68580" marT="0" marB="0"/>
                </a:tc>
                <a:extLst>
                  <a:ext uri="{0D108BD9-81ED-4DB2-BD59-A6C34878D82A}">
                    <a16:rowId xmlns:a16="http://schemas.microsoft.com/office/drawing/2014/main" val="4041606614"/>
                  </a:ext>
                </a:extLst>
              </a:tr>
              <a:tr h="0">
                <a:tc>
                  <a:txBody>
                    <a:bodyPr/>
                    <a:lstStyle/>
                    <a:p>
                      <a:r>
                        <a:rPr lang="es-ES" sz="1400" kern="150" dirty="0">
                          <a:effectLst/>
                          <a:latin typeface="Arial" panose="020B0604020202020204" pitchFamily="34" charset="0"/>
                          <a:cs typeface="Arial" panose="020B0604020202020204" pitchFamily="34" charset="0"/>
                        </a:rPr>
                        <a:t> </a:t>
                      </a:r>
                      <a:endParaRPr lang="es-ES" sz="1400" kern="150" dirty="0">
                        <a:effectLst/>
                        <a:latin typeface="Arial" panose="020B0604020202020204" pitchFamily="34" charset="0"/>
                        <a:ea typeface="NSimSun" panose="02010609030101010101" pitchFamily="49" charset="-122"/>
                        <a:cs typeface="Arial" panose="020B0604020202020204" pitchFamily="34" charset="0"/>
                      </a:endParaRPr>
                    </a:p>
                  </a:txBody>
                  <a:tcPr marL="68580" marR="68580" marT="0" marB="0"/>
                </a:tc>
                <a:tc>
                  <a:txBody>
                    <a:bodyPr/>
                    <a:lstStyle/>
                    <a:p>
                      <a:r>
                        <a:rPr lang="es-ES" sz="1200" kern="150" dirty="0">
                          <a:effectLst/>
                          <a:latin typeface="Arial" panose="020B0604020202020204" pitchFamily="34" charset="0"/>
                          <a:cs typeface="Arial" panose="020B0604020202020204" pitchFamily="34" charset="0"/>
                        </a:rPr>
                        <a:t>Carcinoma de células grandes</a:t>
                      </a:r>
                    </a:p>
                  </a:txBody>
                  <a:tcPr marL="68580" marR="68580" marT="0" marB="0"/>
                </a:tc>
                <a:tc>
                  <a:txBody>
                    <a:bodyPr/>
                    <a:lstStyle/>
                    <a:p>
                      <a:r>
                        <a:rPr lang="es-ES" sz="1200" kern="150" dirty="0">
                          <a:effectLst/>
                          <a:latin typeface="Arial" panose="020B0604020202020204" pitchFamily="34" charset="0"/>
                          <a:cs typeface="Arial" panose="020B0604020202020204" pitchFamily="34" charset="0"/>
                        </a:rPr>
                        <a:t>1.4%</a:t>
                      </a:r>
                      <a:endParaRPr lang="es-ES" sz="1200" kern="150" dirty="0">
                        <a:effectLst/>
                        <a:latin typeface="Arial" panose="020B0604020202020204" pitchFamily="34" charset="0"/>
                        <a:ea typeface="NSimSun" panose="02010609030101010101" pitchFamily="49" charset="-122"/>
                        <a:cs typeface="Arial" panose="020B0604020202020204" pitchFamily="34" charset="0"/>
                      </a:endParaRPr>
                    </a:p>
                  </a:txBody>
                  <a:tcPr marL="68580" marR="68580" marT="0" marB="0"/>
                </a:tc>
                <a:extLst>
                  <a:ext uri="{0D108BD9-81ED-4DB2-BD59-A6C34878D82A}">
                    <a16:rowId xmlns:a16="http://schemas.microsoft.com/office/drawing/2014/main" val="2027997656"/>
                  </a:ext>
                </a:extLst>
              </a:tr>
              <a:tr h="0">
                <a:tc>
                  <a:txBody>
                    <a:bodyPr/>
                    <a:lstStyle/>
                    <a:p>
                      <a:endParaRPr lang="es-ES" sz="1400" kern="150" dirty="0">
                        <a:effectLst/>
                        <a:latin typeface="Arial" panose="020B0604020202020204" pitchFamily="34" charset="0"/>
                        <a:ea typeface="NSimSun" panose="02010609030101010101" pitchFamily="49" charset="-122"/>
                        <a:cs typeface="Arial" panose="020B0604020202020204" pitchFamily="34" charset="0"/>
                      </a:endParaRPr>
                    </a:p>
                  </a:txBody>
                  <a:tcPr marL="68580" marR="68580" marT="0" marB="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kern="150" dirty="0">
                          <a:effectLst/>
                          <a:latin typeface="Arial" panose="020B0604020202020204" pitchFamily="34" charset="0"/>
                          <a:cs typeface="Arial" panose="020B0604020202020204" pitchFamily="34" charset="0"/>
                        </a:rPr>
                        <a:t>Neuroendocrino</a:t>
                      </a:r>
                      <a:endParaRPr lang="es-ES" sz="1200" kern="150" dirty="0">
                        <a:effectLst/>
                        <a:latin typeface="Arial" panose="020B0604020202020204" pitchFamily="34" charset="0"/>
                        <a:ea typeface="NSimSun" panose="02010609030101010101" pitchFamily="49" charset="-122"/>
                        <a:cs typeface="Arial" panose="020B0604020202020204" pitchFamily="34" charset="0"/>
                      </a:endParaRPr>
                    </a:p>
                  </a:txBody>
                  <a:tcPr marL="68580" marR="68580" marT="0" marB="0"/>
                </a:tc>
                <a:tc>
                  <a:txBody>
                    <a:bodyPr/>
                    <a:lstStyle/>
                    <a:p>
                      <a:r>
                        <a:rPr lang="es-ES" sz="1200" kern="150" dirty="0">
                          <a:effectLst/>
                          <a:latin typeface="Arial" panose="020B0604020202020204" pitchFamily="34" charset="0"/>
                          <a:ea typeface="NSimSun" panose="02010609030101010101" pitchFamily="49" charset="-122"/>
                          <a:cs typeface="Arial" panose="020B0604020202020204" pitchFamily="34" charset="0"/>
                        </a:rPr>
                        <a:t>1.4%</a:t>
                      </a:r>
                    </a:p>
                  </a:txBody>
                  <a:tcPr marL="68580" marR="68580" marT="0" marB="0"/>
                </a:tc>
                <a:extLst>
                  <a:ext uri="{0D108BD9-81ED-4DB2-BD59-A6C34878D82A}">
                    <a16:rowId xmlns:a16="http://schemas.microsoft.com/office/drawing/2014/main" val="3283080712"/>
                  </a:ext>
                </a:extLst>
              </a:tr>
              <a:tr h="0">
                <a:tc>
                  <a:txBody>
                    <a:bodyPr/>
                    <a:lstStyle/>
                    <a:p>
                      <a:r>
                        <a:rPr lang="es-ES" sz="1400" kern="150">
                          <a:effectLst/>
                          <a:latin typeface="Arial" panose="020B0604020202020204" pitchFamily="34" charset="0"/>
                          <a:cs typeface="Arial" panose="020B0604020202020204" pitchFamily="34" charset="0"/>
                        </a:rPr>
                        <a:t> </a:t>
                      </a:r>
                      <a:endParaRPr lang="es-ES" sz="1400" kern="150">
                        <a:effectLst/>
                        <a:latin typeface="Arial" panose="020B0604020202020204" pitchFamily="34" charset="0"/>
                        <a:ea typeface="NSimSun" panose="02010609030101010101" pitchFamily="49" charset="-122"/>
                        <a:cs typeface="Arial" panose="020B0604020202020204" pitchFamily="34" charset="0"/>
                      </a:endParaRPr>
                    </a:p>
                  </a:txBody>
                  <a:tcPr marL="68580" marR="68580" marT="0" marB="0"/>
                </a:tc>
                <a:tc>
                  <a:txBody>
                    <a:bodyPr/>
                    <a:lstStyle/>
                    <a:p>
                      <a:r>
                        <a:rPr lang="es-ES" sz="1200" kern="150" dirty="0">
                          <a:effectLst/>
                          <a:latin typeface="Arial" panose="020B0604020202020204" pitchFamily="34" charset="0"/>
                          <a:cs typeface="Arial" panose="020B0604020202020204" pitchFamily="34" charset="0"/>
                        </a:rPr>
                        <a:t>Mesotelioma</a:t>
                      </a:r>
                    </a:p>
                  </a:txBody>
                  <a:tcPr marL="68580" marR="68580" marT="0" marB="0"/>
                </a:tc>
                <a:tc>
                  <a:txBody>
                    <a:bodyPr/>
                    <a:lstStyle/>
                    <a:p>
                      <a:r>
                        <a:rPr lang="es-ES" sz="1200" kern="150" dirty="0">
                          <a:effectLst/>
                          <a:latin typeface="Arial" panose="020B0604020202020204" pitchFamily="34" charset="0"/>
                          <a:cs typeface="Arial" panose="020B0604020202020204" pitchFamily="34" charset="0"/>
                        </a:rPr>
                        <a:t>&lt;0.5%</a:t>
                      </a:r>
                      <a:endParaRPr lang="es-ES" sz="1200" kern="150" dirty="0">
                        <a:effectLst/>
                        <a:latin typeface="Arial" panose="020B0604020202020204" pitchFamily="34" charset="0"/>
                        <a:ea typeface="NSimSun" panose="02010609030101010101" pitchFamily="49" charset="-122"/>
                        <a:cs typeface="Arial" panose="020B0604020202020204" pitchFamily="34" charset="0"/>
                      </a:endParaRPr>
                    </a:p>
                  </a:txBody>
                  <a:tcPr marL="68580" marR="68580" marT="0" marB="0"/>
                </a:tc>
                <a:extLst>
                  <a:ext uri="{0D108BD9-81ED-4DB2-BD59-A6C34878D82A}">
                    <a16:rowId xmlns:a16="http://schemas.microsoft.com/office/drawing/2014/main" val="3072955652"/>
                  </a:ext>
                </a:extLst>
              </a:tr>
              <a:tr h="0">
                <a:tc>
                  <a:txBody>
                    <a:bodyPr/>
                    <a:lstStyle/>
                    <a:p>
                      <a:endParaRPr lang="es-ES" sz="1400" kern="150">
                        <a:effectLst/>
                        <a:latin typeface="Arial" panose="020B0604020202020204" pitchFamily="34" charset="0"/>
                        <a:ea typeface="NSimSun" panose="02010609030101010101" pitchFamily="49" charset="-122"/>
                        <a:cs typeface="Arial" panose="020B0604020202020204" pitchFamily="34" charset="0"/>
                      </a:endParaRPr>
                    </a:p>
                  </a:txBody>
                  <a:tcPr marL="68580" marR="68580" marT="0" marB="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kern="150" dirty="0">
                          <a:effectLst/>
                          <a:latin typeface="Arial" panose="020B0604020202020204" pitchFamily="34" charset="0"/>
                          <a:cs typeface="Arial" panose="020B0604020202020204" pitchFamily="34" charset="0"/>
                        </a:rPr>
                        <a:t>Tumor fibroso pleural</a:t>
                      </a:r>
                      <a:endParaRPr lang="es-ES" sz="1200" kern="150" dirty="0">
                        <a:effectLst/>
                        <a:latin typeface="Arial" panose="020B0604020202020204" pitchFamily="34" charset="0"/>
                        <a:ea typeface="NSimSun" panose="02010609030101010101" pitchFamily="49" charset="-122"/>
                        <a:cs typeface="Arial" panose="020B0604020202020204" pitchFamily="34" charset="0"/>
                      </a:endParaRPr>
                    </a:p>
                  </a:txBody>
                  <a:tcPr marL="68580" marR="68580" marT="0" marB="0"/>
                </a:tc>
                <a:tc>
                  <a:txBody>
                    <a:bodyPr/>
                    <a:lstStyle/>
                    <a:p>
                      <a:r>
                        <a:rPr lang="es-ES" sz="1200" kern="150" dirty="0">
                          <a:effectLst/>
                          <a:latin typeface="Arial" panose="020B0604020202020204" pitchFamily="34" charset="0"/>
                          <a:ea typeface="NSimSun" panose="02010609030101010101" pitchFamily="49" charset="-122"/>
                          <a:cs typeface="Arial" panose="020B0604020202020204" pitchFamily="34" charset="0"/>
                        </a:rPr>
                        <a:t>&lt;0.5%</a:t>
                      </a:r>
                    </a:p>
                  </a:txBody>
                  <a:tcPr marL="68580" marR="68580" marT="0" marB="0"/>
                </a:tc>
                <a:extLst>
                  <a:ext uri="{0D108BD9-81ED-4DB2-BD59-A6C34878D82A}">
                    <a16:rowId xmlns:a16="http://schemas.microsoft.com/office/drawing/2014/main" val="2096452925"/>
                  </a:ext>
                </a:extLst>
              </a:tr>
              <a:tr h="77470">
                <a:tc>
                  <a:txBody>
                    <a:bodyPr/>
                    <a:lstStyle/>
                    <a:p>
                      <a:r>
                        <a:rPr lang="es-ES" sz="1400" kern="150" dirty="0">
                          <a:effectLst/>
                          <a:latin typeface="Arial" panose="020B0604020202020204" pitchFamily="34" charset="0"/>
                          <a:cs typeface="Arial" panose="020B0604020202020204" pitchFamily="34" charset="0"/>
                        </a:rPr>
                        <a:t> </a:t>
                      </a:r>
                      <a:endParaRPr lang="es-ES" sz="1400" kern="150" dirty="0">
                        <a:effectLst/>
                        <a:latin typeface="Arial" panose="020B0604020202020204" pitchFamily="34" charset="0"/>
                        <a:ea typeface="NSimSun" panose="02010609030101010101" pitchFamily="49" charset="-122"/>
                        <a:cs typeface="Arial" panose="020B0604020202020204" pitchFamily="34" charset="0"/>
                      </a:endParaRPr>
                    </a:p>
                  </a:txBody>
                  <a:tcPr marL="68580" marR="68580" marT="0" marB="0"/>
                </a:tc>
                <a:tc>
                  <a:txBody>
                    <a:bodyPr/>
                    <a:lstStyle/>
                    <a:p>
                      <a:r>
                        <a:rPr lang="es-ES" sz="1200" kern="150">
                          <a:effectLst/>
                          <a:latin typeface="Arial" panose="020B0604020202020204" pitchFamily="34" charset="0"/>
                          <a:cs typeface="Arial" panose="020B0604020202020204" pitchFamily="34" charset="0"/>
                        </a:rPr>
                        <a:t>Sin diagnóstico</a:t>
                      </a:r>
                      <a:endParaRPr lang="es-ES" sz="1200" kern="150">
                        <a:effectLst/>
                        <a:latin typeface="Arial" panose="020B0604020202020204" pitchFamily="34" charset="0"/>
                        <a:ea typeface="NSimSun" panose="02010609030101010101" pitchFamily="49" charset="-122"/>
                        <a:cs typeface="Arial" panose="020B0604020202020204" pitchFamily="34" charset="0"/>
                      </a:endParaRPr>
                    </a:p>
                  </a:txBody>
                  <a:tcPr marL="68580" marR="68580" marT="0" marB="0"/>
                </a:tc>
                <a:tc>
                  <a:txBody>
                    <a:bodyPr/>
                    <a:lstStyle/>
                    <a:p>
                      <a:r>
                        <a:rPr lang="es-ES" sz="1200" kern="150" dirty="0">
                          <a:effectLst/>
                          <a:latin typeface="Arial" panose="020B0604020202020204" pitchFamily="34" charset="0"/>
                          <a:cs typeface="Arial" panose="020B0604020202020204" pitchFamily="34" charset="0"/>
                        </a:rPr>
                        <a:t>12%</a:t>
                      </a:r>
                      <a:endParaRPr lang="es-ES" sz="1200" kern="150" dirty="0">
                        <a:effectLst/>
                        <a:latin typeface="Arial" panose="020B0604020202020204" pitchFamily="34" charset="0"/>
                        <a:ea typeface="NSimSun" panose="02010609030101010101" pitchFamily="49" charset="-122"/>
                        <a:cs typeface="Arial" panose="020B0604020202020204" pitchFamily="34" charset="0"/>
                      </a:endParaRPr>
                    </a:p>
                  </a:txBody>
                  <a:tcPr marL="68580" marR="68580" marT="0" marB="0"/>
                </a:tc>
                <a:extLst>
                  <a:ext uri="{0D108BD9-81ED-4DB2-BD59-A6C34878D82A}">
                    <a16:rowId xmlns:a16="http://schemas.microsoft.com/office/drawing/2014/main" val="2658942910"/>
                  </a:ext>
                </a:extLst>
              </a:tr>
            </a:tbl>
          </a:graphicData>
        </a:graphic>
      </p:graphicFrame>
      <p:sp>
        <p:nvSpPr>
          <p:cNvPr id="16" name="CuadroTexto 15">
            <a:extLst>
              <a:ext uri="{FF2B5EF4-FFF2-40B4-BE49-F238E27FC236}">
                <a16:creationId xmlns:a16="http://schemas.microsoft.com/office/drawing/2014/main" id="{25BC4256-76E3-4CD6-98D9-53E6439609F0}"/>
              </a:ext>
            </a:extLst>
          </p:cNvPr>
          <p:cNvSpPr txBox="1"/>
          <p:nvPr/>
        </p:nvSpPr>
        <p:spPr>
          <a:xfrm>
            <a:off x="440730" y="4228990"/>
            <a:ext cx="7875686" cy="738664"/>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pPr algn="just"/>
            <a:r>
              <a:rPr lang="es-ES" sz="1400" dirty="0">
                <a:latin typeface="Arial" panose="020B0604020202020204" pitchFamily="34" charset="0"/>
                <a:cs typeface="Arial" panose="020B0604020202020204" pitchFamily="34" charset="0"/>
              </a:rPr>
              <a:t>-Nuestra población no difieren de las cohortes descritas en la literatura</a:t>
            </a:r>
          </a:p>
          <a:p>
            <a:pPr algn="just"/>
            <a:r>
              <a:rPr lang="es-ES" sz="1400" dirty="0">
                <a:latin typeface="Arial" panose="020B0604020202020204" pitchFamily="34" charset="0"/>
                <a:cs typeface="Arial" panose="020B0604020202020204" pitchFamily="34" charset="0"/>
              </a:rPr>
              <a:t>-No se habría incluido en el cribado al 17% de los CP, siendo especialmente mujeres (no cumpliendo edad ni tabaquismo, y diagnóstico de adenocarcinoma)</a:t>
            </a:r>
          </a:p>
        </p:txBody>
      </p:sp>
      <p:sp>
        <p:nvSpPr>
          <p:cNvPr id="18" name="CuadroTexto 17">
            <a:extLst>
              <a:ext uri="{FF2B5EF4-FFF2-40B4-BE49-F238E27FC236}">
                <a16:creationId xmlns:a16="http://schemas.microsoft.com/office/drawing/2014/main" id="{0EC260C0-3777-430E-BE44-6D66082101EE}"/>
              </a:ext>
            </a:extLst>
          </p:cNvPr>
          <p:cNvSpPr txBox="1"/>
          <p:nvPr/>
        </p:nvSpPr>
        <p:spPr>
          <a:xfrm>
            <a:off x="446031" y="2474683"/>
            <a:ext cx="590225" cy="338554"/>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pPr algn="l"/>
            <a:r>
              <a:rPr lang="es-ES" sz="1400" dirty="0">
                <a:latin typeface="Arial" panose="020B0604020202020204" pitchFamily="34" charset="0"/>
                <a:cs typeface="Arial" panose="020B0604020202020204" pitchFamily="34" charset="0"/>
              </a:rPr>
              <a:t>17</a:t>
            </a:r>
            <a:r>
              <a:rPr lang="es-ES" sz="1600" dirty="0">
                <a:latin typeface="Arial" panose="020B0604020202020204" pitchFamily="34" charset="0"/>
                <a:cs typeface="Arial" panose="020B0604020202020204" pitchFamily="34" charset="0"/>
              </a:rPr>
              <a:t>% </a:t>
            </a:r>
          </a:p>
        </p:txBody>
      </p:sp>
      <p:sp>
        <p:nvSpPr>
          <p:cNvPr id="19" name="CuadroTexto 18">
            <a:extLst>
              <a:ext uri="{FF2B5EF4-FFF2-40B4-BE49-F238E27FC236}">
                <a16:creationId xmlns:a16="http://schemas.microsoft.com/office/drawing/2014/main" id="{8998F1E9-C394-494A-90AE-D55B4E841021}"/>
              </a:ext>
            </a:extLst>
          </p:cNvPr>
          <p:cNvSpPr txBox="1"/>
          <p:nvPr/>
        </p:nvSpPr>
        <p:spPr>
          <a:xfrm>
            <a:off x="6146303" y="3471551"/>
            <a:ext cx="1874886" cy="307777"/>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pPr algn="l"/>
            <a:r>
              <a:rPr lang="es-ES" sz="1400" dirty="0">
                <a:latin typeface="Arial" panose="020B0604020202020204" pitchFamily="34" charset="0"/>
                <a:cs typeface="Arial" panose="020B0604020202020204" pitchFamily="34" charset="0"/>
              </a:rPr>
              <a:t>Estadio IV = 44,8%</a:t>
            </a:r>
          </a:p>
        </p:txBody>
      </p:sp>
      <p:pic>
        <p:nvPicPr>
          <p:cNvPr id="2054" name="Picture 6">
            <a:extLst>
              <a:ext uri="{FF2B5EF4-FFF2-40B4-BE49-F238E27FC236}">
                <a16:creationId xmlns:a16="http://schemas.microsoft.com/office/drawing/2014/main" id="{9A8A77CB-4518-4383-936A-5D68EB0E6F7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5802" y="1414746"/>
            <a:ext cx="1011360" cy="1011360"/>
          </a:xfrm>
          <a:prstGeom prst="rect">
            <a:avLst/>
          </a:prstGeom>
          <a:noFill/>
          <a:extLst>
            <a:ext uri="{909E8E84-426E-40DD-AFC4-6F175D3DCCD1}">
              <a14:hiddenFill xmlns:a14="http://schemas.microsoft.com/office/drawing/2010/main">
                <a:solidFill>
                  <a:srgbClr val="FFFFFF"/>
                </a:solidFill>
              </a14:hiddenFill>
            </a:ext>
          </a:extLst>
        </p:spPr>
      </p:pic>
      <p:sp>
        <p:nvSpPr>
          <p:cNvPr id="14" name="CuadroTexto 13">
            <a:extLst>
              <a:ext uri="{FF2B5EF4-FFF2-40B4-BE49-F238E27FC236}">
                <a16:creationId xmlns:a16="http://schemas.microsoft.com/office/drawing/2014/main" id="{79650AA9-5112-4F26-A171-322FE0726090}"/>
              </a:ext>
            </a:extLst>
          </p:cNvPr>
          <p:cNvSpPr txBox="1"/>
          <p:nvPr/>
        </p:nvSpPr>
        <p:spPr>
          <a:xfrm>
            <a:off x="1294917" y="190933"/>
            <a:ext cx="1332867" cy="338554"/>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pPr algn="just"/>
            <a:r>
              <a:rPr lang="es-ES" sz="1600" dirty="0">
                <a:latin typeface="Arial" panose="020B0604020202020204" pitchFamily="34" charset="0"/>
                <a:cs typeface="Arial" panose="020B0604020202020204" pitchFamily="34" charset="0"/>
              </a:rPr>
              <a:t>Resultados:</a:t>
            </a:r>
          </a:p>
        </p:txBody>
      </p:sp>
      <p:sp>
        <p:nvSpPr>
          <p:cNvPr id="17" name="CuadroTexto 16">
            <a:extLst>
              <a:ext uri="{FF2B5EF4-FFF2-40B4-BE49-F238E27FC236}">
                <a16:creationId xmlns:a16="http://schemas.microsoft.com/office/drawing/2014/main" id="{38E3996F-876C-480D-94EE-F62F3E349D3C}"/>
              </a:ext>
            </a:extLst>
          </p:cNvPr>
          <p:cNvSpPr txBox="1"/>
          <p:nvPr/>
        </p:nvSpPr>
        <p:spPr>
          <a:xfrm>
            <a:off x="446059" y="3827077"/>
            <a:ext cx="1470127" cy="338554"/>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pPr algn="just"/>
            <a:r>
              <a:rPr lang="es-ES" sz="1600" dirty="0">
                <a:latin typeface="Arial" panose="020B0604020202020204" pitchFamily="34" charset="0"/>
                <a:cs typeface="Arial" panose="020B0604020202020204" pitchFamily="34" charset="0"/>
              </a:rPr>
              <a:t>Conclusiones:</a:t>
            </a:r>
          </a:p>
        </p:txBody>
      </p:sp>
      <p:sp>
        <p:nvSpPr>
          <p:cNvPr id="21" name="CuadroTexto 20">
            <a:extLst>
              <a:ext uri="{FF2B5EF4-FFF2-40B4-BE49-F238E27FC236}">
                <a16:creationId xmlns:a16="http://schemas.microsoft.com/office/drawing/2014/main" id="{11C16DDC-8706-4BC5-A46E-7DF4A333260D}"/>
              </a:ext>
            </a:extLst>
          </p:cNvPr>
          <p:cNvSpPr txBox="1"/>
          <p:nvPr/>
        </p:nvSpPr>
        <p:spPr>
          <a:xfrm>
            <a:off x="3164299" y="610009"/>
            <a:ext cx="1786920" cy="523220"/>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pPr algn="just"/>
            <a:r>
              <a:rPr lang="es-ES" sz="1400" dirty="0">
                <a:latin typeface="Arial" panose="020B0604020202020204" pitchFamily="34" charset="0"/>
                <a:cs typeface="Arial" panose="020B0604020202020204" pitchFamily="34" charset="0"/>
              </a:rPr>
              <a:t>Edad media = 67 años</a:t>
            </a:r>
          </a:p>
        </p:txBody>
      </p:sp>
      <p:sp>
        <p:nvSpPr>
          <p:cNvPr id="22" name="Flecha: hacia abajo 21">
            <a:extLst>
              <a:ext uri="{FF2B5EF4-FFF2-40B4-BE49-F238E27FC236}">
                <a16:creationId xmlns:a16="http://schemas.microsoft.com/office/drawing/2014/main" id="{DE36AA42-5844-4FDA-9D8B-D3D5496A1841}"/>
              </a:ext>
            </a:extLst>
          </p:cNvPr>
          <p:cNvSpPr/>
          <p:nvPr/>
        </p:nvSpPr>
        <p:spPr>
          <a:xfrm rot="14154772">
            <a:off x="2813808" y="789471"/>
            <a:ext cx="216024" cy="232411"/>
          </a:xfrm>
          <a:prstGeom prst="downArrow">
            <a:avLst/>
          </a:prstGeom>
          <a:solidFill>
            <a:schemeClr val="accent4">
              <a:lumMod val="60000"/>
              <a:lumOff val="40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3" name="Cerrar llave 22">
            <a:extLst>
              <a:ext uri="{FF2B5EF4-FFF2-40B4-BE49-F238E27FC236}">
                <a16:creationId xmlns:a16="http://schemas.microsoft.com/office/drawing/2014/main" id="{C2542030-8460-4A94-B044-D5385B235E52}"/>
              </a:ext>
            </a:extLst>
          </p:cNvPr>
          <p:cNvSpPr/>
          <p:nvPr/>
        </p:nvSpPr>
        <p:spPr>
          <a:xfrm rot="5400000">
            <a:off x="6824883" y="1371972"/>
            <a:ext cx="207254" cy="3913726"/>
          </a:xfrm>
          <a:prstGeom prst="rightBrace">
            <a:avLst/>
          </a:prstGeom>
          <a:ln>
            <a:solidFill>
              <a:schemeClr val="accent4">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24" name="CuadroTexto 23">
            <a:extLst>
              <a:ext uri="{FF2B5EF4-FFF2-40B4-BE49-F238E27FC236}">
                <a16:creationId xmlns:a16="http://schemas.microsoft.com/office/drawing/2014/main" id="{E8432106-2876-466C-8443-AE665193576D}"/>
              </a:ext>
            </a:extLst>
          </p:cNvPr>
          <p:cNvSpPr txBox="1"/>
          <p:nvPr/>
        </p:nvSpPr>
        <p:spPr>
          <a:xfrm>
            <a:off x="4478166" y="3569116"/>
            <a:ext cx="986962" cy="523220"/>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pPr algn="l"/>
            <a:r>
              <a:rPr lang="es-ES" sz="1400" dirty="0">
                <a:latin typeface="Arial" panose="020B0604020202020204" pitchFamily="34" charset="0"/>
                <a:cs typeface="Arial" panose="020B0604020202020204" pitchFamily="34" charset="0"/>
              </a:rPr>
              <a:t>N=  216 pacientes</a:t>
            </a:r>
          </a:p>
        </p:txBody>
      </p:sp>
      <p:sp>
        <p:nvSpPr>
          <p:cNvPr id="25" name="Flecha: hacia abajo 24">
            <a:extLst>
              <a:ext uri="{FF2B5EF4-FFF2-40B4-BE49-F238E27FC236}">
                <a16:creationId xmlns:a16="http://schemas.microsoft.com/office/drawing/2014/main" id="{397D14EE-288E-43BF-9BC9-0916F5949A8E}"/>
              </a:ext>
            </a:extLst>
          </p:cNvPr>
          <p:cNvSpPr/>
          <p:nvPr/>
        </p:nvSpPr>
        <p:spPr>
          <a:xfrm rot="17436134">
            <a:off x="4215381" y="3641185"/>
            <a:ext cx="216024" cy="232411"/>
          </a:xfrm>
          <a:prstGeom prst="downArrow">
            <a:avLst/>
          </a:prstGeom>
          <a:solidFill>
            <a:schemeClr val="accent4">
              <a:lumMod val="60000"/>
              <a:lumOff val="40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2378</TotalTime>
  <Words>349</Words>
  <Application>Microsoft Office PowerPoint</Application>
  <PresentationFormat>Presentación en pantalla (16:9)</PresentationFormat>
  <Paragraphs>90</Paragraphs>
  <Slides>2</Slides>
  <Notes>2</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2</vt:i4>
      </vt:variant>
    </vt:vector>
  </HeadingPairs>
  <TitlesOfParts>
    <vt:vector size="6" baseType="lpstr">
      <vt:lpstr>Aptos</vt:lpstr>
      <vt:lpstr>Arial</vt:lpstr>
      <vt:lpstr>Calibri</vt:lpstr>
      <vt:lpstr>Tema de Office</vt:lpstr>
      <vt:lpstr> Descripción de la población con cáncer de pulmón en el Hospital Juan Ramón Jiménez de Huelva. ¿Estarían incluidos en un potencial screening?  Rodríguez Cabrera1, J. Romero López1, J. Domínguez Caro1, R. Reinosa Arija1, E. Vélez Menis2, C. Romero Sayago1, A. Pereira Vega2 1.Hospital Universitario Juan Ramón Jiménez 2.Fundación Andaluza Beturia para la Investigación. Huelva </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LUNA</dc:creator>
  <cp:lastModifiedBy>Ana</cp:lastModifiedBy>
  <cp:revision>23</cp:revision>
  <dcterms:created xsi:type="dcterms:W3CDTF">2024-02-05T13:08:18Z</dcterms:created>
  <dcterms:modified xsi:type="dcterms:W3CDTF">2025-03-01T22:03:39Z</dcterms:modified>
</cp:coreProperties>
</file>