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99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RSA IZQUIERDAS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6F7-4655-ACCF-7C2A3B05DA8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6F7-4655-ACCF-7C2A3B05DA8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6F7-4655-ACCF-7C2A3B05DA8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6F7-4655-ACCF-7C2A3B05DA8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6F7-4655-ACCF-7C2A3B05DA8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6F7-4655-ACCF-7C2A3B05DA8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6F7-4655-ACCF-7C2A3B05DA80}"/>
              </c:ext>
            </c:extLst>
          </c:dPt>
          <c:dLbls>
            <c:dLbl>
              <c:idx val="3"/>
              <c:layout>
                <c:manualLayout>
                  <c:x val="6.4481305319068621E-2"/>
                  <c:y val="0.2284001034843432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F7-4655-ACCF-7C2A3B05DA80}"/>
                </c:ext>
              </c:extLst>
            </c:dLbl>
            <c:dLbl>
              <c:idx val="4"/>
              <c:layout>
                <c:manualLayout>
                  <c:x val="0.11221569385045144"/>
                  <c:y val="9.61794913712786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6F7-4655-ACCF-7C2A3B05DA80}"/>
                </c:ext>
              </c:extLst>
            </c:dLbl>
            <c:dLbl>
              <c:idx val="5"/>
              <c:layout>
                <c:manualLayout>
                  <c:x val="1.7735321155921458E-2"/>
                  <c:y val="0.2096453121751234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6F7-4655-ACCF-7C2A3B05DA8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Hoja1!$A$2:$A$8</c:f>
              <c:strCache>
                <c:ptCount val="7"/>
                <c:pt idx="0">
                  <c:v>Culmenectomías</c:v>
                </c:pt>
                <c:pt idx="1">
                  <c:v>Lingulectomías</c:v>
                </c:pt>
                <c:pt idx="2">
                  <c:v>S6</c:v>
                </c:pt>
                <c:pt idx="3">
                  <c:v>S3</c:v>
                </c:pt>
                <c:pt idx="4">
                  <c:v>S8</c:v>
                </c:pt>
                <c:pt idx="5">
                  <c:v>S9+10</c:v>
                </c:pt>
                <c:pt idx="6">
                  <c:v>S10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14</c:v>
                </c:pt>
                <c:pt idx="1">
                  <c:v>8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6F7-4655-ACCF-7C2A3B05DA8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143658354604888"/>
          <c:y val="0.26788795121633785"/>
          <c:w val="0.23249945191584601"/>
          <c:h val="0.4762178059732051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RSA DERECHAS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780-47AF-B616-797D3E2A9B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780-47AF-B616-797D3E2A9B7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780-47AF-B616-797D3E2A9B7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780-47AF-B616-797D3E2A9B7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780-47AF-B616-797D3E2A9B73}"/>
              </c:ext>
            </c:extLst>
          </c:dPt>
          <c:dLbls>
            <c:dLbl>
              <c:idx val="2"/>
              <c:layout>
                <c:manualLayout>
                  <c:x val="6.4481305319068621E-2"/>
                  <c:y val="0.2284001034843432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80-47AF-B616-797D3E2A9B73}"/>
                </c:ext>
              </c:extLst>
            </c:dLbl>
            <c:dLbl>
              <c:idx val="3"/>
              <c:layout>
                <c:manualLayout>
                  <c:x val="0.11221569385045144"/>
                  <c:y val="9.61794913712786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780-47AF-B616-797D3E2A9B73}"/>
                </c:ext>
              </c:extLst>
            </c:dLbl>
            <c:dLbl>
              <c:idx val="4"/>
              <c:layout>
                <c:manualLayout>
                  <c:x val="1.7735321155921458E-2"/>
                  <c:y val="0.2096453121751234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780-47AF-B616-797D3E2A9B7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S6</c:v>
                </c:pt>
                <c:pt idx="1">
                  <c:v>S1</c:v>
                </c:pt>
                <c:pt idx="2">
                  <c:v>S3</c:v>
                </c:pt>
                <c:pt idx="3">
                  <c:v>S1+2</c:v>
                </c:pt>
                <c:pt idx="4">
                  <c:v>S9+10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7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780-47AF-B616-797D3E2A9B7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636690750836116"/>
          <c:y val="0.32785617580910631"/>
          <c:w val="0.11981163970286828"/>
          <c:h val="0.4248159264308853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Anatomía Patológica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233-4669-BD18-4AE56CDDC19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233-4669-BD18-4AE56CDDC19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233-4669-BD18-4AE56CDDC19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233-4669-BD18-4AE56CDDC19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233-4669-BD18-4AE56CDDC198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Adenocarcinoma</c:v>
                </c:pt>
                <c:pt idx="1">
                  <c:v>Metástasis</c:v>
                </c:pt>
                <c:pt idx="2">
                  <c:v>Escamoso</c:v>
                </c:pt>
                <c:pt idx="3">
                  <c:v>Carcinoide</c:v>
                </c:pt>
                <c:pt idx="4">
                  <c:v>Benigno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26</c:v>
                </c:pt>
                <c:pt idx="1">
                  <c:v>9</c:v>
                </c:pt>
                <c:pt idx="2">
                  <c:v>6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A1-43DA-9921-91C152F9D86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Complicaciones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Fuga aerea</c:v>
                </c:pt>
                <c:pt idx="1">
                  <c:v>FA</c:v>
                </c:pt>
                <c:pt idx="2">
                  <c:v>IRA</c:v>
                </c:pt>
                <c:pt idx="3">
                  <c:v>Fiebre</c:v>
                </c:pt>
                <c:pt idx="4">
                  <c:v>Broncoespasmo</c:v>
                </c:pt>
                <c:pt idx="5">
                  <c:v>Diarrea</c:v>
                </c:pt>
                <c:pt idx="6">
                  <c:v>Reacción alérgica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31-4312-903B-0575EDAAF9C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8751663"/>
        <c:axId val="158752143"/>
      </c:barChart>
      <c:catAx>
        <c:axId val="158751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8752143"/>
        <c:crosses val="autoZero"/>
        <c:auto val="1"/>
        <c:lblAlgn val="ctr"/>
        <c:lblOffset val="100"/>
        <c:noMultiLvlLbl val="0"/>
      </c:catAx>
      <c:valAx>
        <c:axId val="158752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8751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1093/ejcts/ezab367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7504" y="1131590"/>
            <a:ext cx="8928992" cy="2216820"/>
          </a:xfrm>
        </p:spPr>
        <p:txBody>
          <a:bodyPr>
            <a:normAutofit/>
          </a:bodyPr>
          <a:lstStyle/>
          <a:p>
            <a:r>
              <a:rPr lang="es-ES" sz="4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DESCRIPTIVO DE RESECCIONES SUBLOBARES ANATÓMICAS PULMONARES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67644" y="3348410"/>
            <a:ext cx="6408712" cy="166020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70000"/>
              </a:lnSpc>
            </a:pPr>
            <a:r>
              <a:rPr lang="es-ES" sz="1600" dirty="0"/>
              <a:t>M. García Galindo </a:t>
            </a:r>
            <a:r>
              <a:rPr lang="es-ES" sz="1200" dirty="0"/>
              <a:t>•</a:t>
            </a:r>
            <a:r>
              <a:rPr lang="es-ES" sz="1600" dirty="0"/>
              <a:t> C. García Bautista </a:t>
            </a:r>
            <a:r>
              <a:rPr lang="es-ES" sz="1200" dirty="0"/>
              <a:t>•</a:t>
            </a:r>
            <a:r>
              <a:rPr lang="es-ES" sz="1600" dirty="0"/>
              <a:t> C.F. Giraldo Ospina </a:t>
            </a:r>
            <a:r>
              <a:rPr lang="es-ES" sz="1200" dirty="0"/>
              <a:t>•</a:t>
            </a:r>
            <a:r>
              <a:rPr lang="es-ES" sz="1600" dirty="0"/>
              <a:t> M. Serrano Criado </a:t>
            </a:r>
            <a:r>
              <a:rPr lang="es-ES" sz="1200" dirty="0"/>
              <a:t>•</a:t>
            </a:r>
            <a:r>
              <a:rPr lang="es-ES" sz="1600" dirty="0"/>
              <a:t> A.F. Paz Gaviria </a:t>
            </a:r>
            <a:r>
              <a:rPr lang="es-ES" sz="1200" dirty="0"/>
              <a:t>•</a:t>
            </a:r>
            <a:r>
              <a:rPr lang="es-ES" sz="1600" dirty="0"/>
              <a:t> R. Arrabal Sánchez</a:t>
            </a:r>
          </a:p>
          <a:p>
            <a:pPr>
              <a:lnSpc>
                <a:spcPct val="170000"/>
              </a:lnSpc>
            </a:pPr>
            <a:r>
              <a:rPr lang="es-ES" sz="1600" dirty="0"/>
              <a:t>Servicio de Cirugía Torácica</a:t>
            </a:r>
          </a:p>
          <a:p>
            <a:pPr>
              <a:lnSpc>
                <a:spcPct val="170000"/>
              </a:lnSpc>
            </a:pPr>
            <a:r>
              <a:rPr lang="es-ES" sz="1600" dirty="0"/>
              <a:t>Hospital Regional Universitario de Málaga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C45D5A-A469-369A-6C31-D142EE99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INTRODUCCIÓN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5F70188-79CC-C75C-2C9E-24ABCBEE075B}"/>
              </a:ext>
            </a:extLst>
          </p:cNvPr>
          <p:cNvGrpSpPr/>
          <p:nvPr/>
        </p:nvGrpSpPr>
        <p:grpSpPr>
          <a:xfrm>
            <a:off x="1043608" y="2157428"/>
            <a:ext cx="6672106" cy="369332"/>
            <a:chOff x="683568" y="2499742"/>
            <a:chExt cx="6672106" cy="369332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6C3B9E0A-C217-E8EE-AA15-64CA762F5AB2}"/>
                </a:ext>
              </a:extLst>
            </p:cNvPr>
            <p:cNvSpPr txBox="1"/>
            <p:nvPr/>
          </p:nvSpPr>
          <p:spPr>
            <a:xfrm>
              <a:off x="683568" y="2499742"/>
              <a:ext cx="1872208" cy="36933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/>
                <a:t>GOLD STANDARD</a:t>
              </a:r>
            </a:p>
          </p:txBody>
        </p:sp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8332D8E9-CDD6-8407-800A-2A02FB731A60}"/>
                </a:ext>
              </a:extLst>
            </p:cNvPr>
            <p:cNvCxnSpPr>
              <a:cxnSpLocks/>
            </p:cNvCxnSpPr>
            <p:nvPr/>
          </p:nvCxnSpPr>
          <p:spPr>
            <a:xfrm>
              <a:off x="2555776" y="2715766"/>
              <a:ext cx="1296144" cy="0"/>
            </a:xfrm>
            <a:prstGeom prst="straightConnector1">
              <a:avLst/>
            </a:prstGeom>
            <a:ln w="28575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4BDB3FE-7AF5-D1E0-BD91-6DB27FEE5CDB}"/>
                </a:ext>
              </a:extLst>
            </p:cNvPr>
            <p:cNvSpPr txBox="1"/>
            <p:nvPr/>
          </p:nvSpPr>
          <p:spPr>
            <a:xfrm>
              <a:off x="3874652" y="2499742"/>
              <a:ext cx="3481022" cy="36933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s-ES" dirty="0"/>
                <a:t>LOBECTOMÍA + LINFADENECTOMÍA</a:t>
              </a:r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7786B21E-9F16-6111-A7CB-5414BD9917C0}"/>
              </a:ext>
            </a:extLst>
          </p:cNvPr>
          <p:cNvSpPr/>
          <p:nvPr/>
        </p:nvSpPr>
        <p:spPr>
          <a:xfrm>
            <a:off x="2396371" y="1324229"/>
            <a:ext cx="2444730" cy="505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CPCNP ESTADIO INICIAL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7C32629-278E-B213-62A0-52F342386183}"/>
              </a:ext>
            </a:extLst>
          </p:cNvPr>
          <p:cNvSpPr/>
          <p:nvPr/>
        </p:nvSpPr>
        <p:spPr>
          <a:xfrm>
            <a:off x="457200" y="3660005"/>
            <a:ext cx="2806541" cy="50599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RSA o Segmentectomía (S)</a:t>
            </a:r>
          </a:p>
        </p:txBody>
      </p:sp>
      <p:sp>
        <p:nvSpPr>
          <p:cNvPr id="10" name="Abrir llave 9">
            <a:extLst>
              <a:ext uri="{FF2B5EF4-FFF2-40B4-BE49-F238E27FC236}">
                <a16:creationId xmlns:a16="http://schemas.microsoft.com/office/drawing/2014/main" id="{CCA6D661-222D-C1AB-45F7-090AFAC7DBF9}"/>
              </a:ext>
            </a:extLst>
          </p:cNvPr>
          <p:cNvSpPr/>
          <p:nvPr/>
        </p:nvSpPr>
        <p:spPr>
          <a:xfrm>
            <a:off x="3491880" y="2910135"/>
            <a:ext cx="144016" cy="2005731"/>
          </a:xfrm>
          <a:prstGeom prst="lef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8C59F76-48CC-2C7F-1041-33A425A16EF3}"/>
              </a:ext>
            </a:extLst>
          </p:cNvPr>
          <p:cNvSpPr txBox="1"/>
          <p:nvPr/>
        </p:nvSpPr>
        <p:spPr>
          <a:xfrm>
            <a:off x="3635896" y="3067765"/>
            <a:ext cx="518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Malas pruebas funcionales </a:t>
            </a:r>
            <a:r>
              <a:rPr lang="es-ES" sz="1600" dirty="0">
                <a:sym typeface="Wingdings" panose="05000000000000000000" pitchFamily="2" charset="2"/>
              </a:rPr>
              <a:t> Preservación de parénquima.</a:t>
            </a:r>
            <a:endParaRPr lang="es-ES" sz="16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8C5C040-16CC-DC9B-990B-8584C69D9DAC}"/>
              </a:ext>
            </a:extLst>
          </p:cNvPr>
          <p:cNvSpPr txBox="1"/>
          <p:nvPr/>
        </p:nvSpPr>
        <p:spPr>
          <a:xfrm>
            <a:off x="3635896" y="3742023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Tumor periférico ≤ 2 cm.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6E151FD-A4CB-0C07-45C8-DD0260160A0A}"/>
              </a:ext>
            </a:extLst>
          </p:cNvPr>
          <p:cNvSpPr txBox="1"/>
          <p:nvPr/>
        </p:nvSpPr>
        <p:spPr>
          <a:xfrm>
            <a:off x="3618736" y="4416282"/>
            <a:ext cx="518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ym typeface="Wingdings" panose="05000000000000000000" pitchFamily="2" charset="2"/>
              </a:rPr>
              <a:t>Lesión en vidrio deslustrado o patrón sólido &lt; 50%.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659127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417BC6-CC77-E422-7465-EFF9A6732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E65B573-268E-2568-D8D4-0346B9830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725656"/>
            <a:ext cx="7056784" cy="169218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dirty="0"/>
              <a:t>Análisis descriptivo de pacientes intervenidos mediante RSA en nuestro centro. </a:t>
            </a:r>
          </a:p>
        </p:txBody>
      </p:sp>
    </p:spTree>
    <p:extLst>
      <p:ext uri="{BB962C8B-B14F-4D97-AF65-F5344CB8AC3E}">
        <p14:creationId xmlns:p14="http://schemas.microsoft.com/office/powerpoint/2010/main" val="3765569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80D2B-BF6C-FE0B-ED90-0CCEAB569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26E20-9F21-6964-C138-409C73C9D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MATERIAL Y MÉTODOS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67A52F72-17A1-C4BD-67F1-0BC4560CA204}"/>
              </a:ext>
            </a:extLst>
          </p:cNvPr>
          <p:cNvGrpSpPr/>
          <p:nvPr/>
        </p:nvGrpSpPr>
        <p:grpSpPr>
          <a:xfrm>
            <a:off x="323528" y="1513115"/>
            <a:ext cx="8640960" cy="1323439"/>
            <a:chOff x="323528" y="1513115"/>
            <a:chExt cx="8640960" cy="1323439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10571B-26F7-FB85-586D-A08E668E802C}"/>
                </a:ext>
              </a:extLst>
            </p:cNvPr>
            <p:cNvSpPr txBox="1"/>
            <p:nvPr/>
          </p:nvSpPr>
          <p:spPr>
            <a:xfrm>
              <a:off x="323528" y="1851670"/>
              <a:ext cx="1738536" cy="64633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latin typeface="Aptos Display" panose="020B0004020202020204" pitchFamily="34" charset="0"/>
                </a:rPr>
                <a:t>SELECCIÓN DE PACIENTES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1CBAE17B-942E-3805-8D7F-63919C6DD430}"/>
                </a:ext>
              </a:extLst>
            </p:cNvPr>
            <p:cNvSpPr txBox="1"/>
            <p:nvPr/>
          </p:nvSpPr>
          <p:spPr>
            <a:xfrm>
              <a:off x="2195736" y="1513115"/>
              <a:ext cx="6768752" cy="132343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Estudio observacional retrospectivo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Pacientes intervenidos por lesiones sugestivas de malignidad mediante RSA.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1 Enero 2023 – 31 Julio 2024.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Pacientes en estadio clínico I CPCNP 8ª Edición TNM.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Seguimiento de 1 mes. </a:t>
              </a: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205C46AC-1A2D-01FE-5247-47CA20A8D76F}"/>
              </a:ext>
            </a:extLst>
          </p:cNvPr>
          <p:cNvGrpSpPr/>
          <p:nvPr/>
        </p:nvGrpSpPr>
        <p:grpSpPr>
          <a:xfrm>
            <a:off x="268650" y="3558377"/>
            <a:ext cx="8695838" cy="646331"/>
            <a:chOff x="323528" y="1851670"/>
            <a:chExt cx="8695838" cy="646331"/>
          </a:xfrm>
        </p:grpSpPr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68F82120-A7C0-9D80-9C89-AE6642FF4E5C}"/>
                </a:ext>
              </a:extLst>
            </p:cNvPr>
            <p:cNvSpPr txBox="1"/>
            <p:nvPr/>
          </p:nvSpPr>
          <p:spPr>
            <a:xfrm>
              <a:off x="323528" y="1851670"/>
              <a:ext cx="1738536" cy="64633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latin typeface="Aptos Display" panose="020B0004020202020204" pitchFamily="34" charset="0"/>
                </a:rPr>
                <a:t>ANÁLISIS ESTADÍSTICO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2CD23E8-F7E1-3869-EC9C-8AD969744B65}"/>
                </a:ext>
              </a:extLst>
            </p:cNvPr>
            <p:cNvSpPr txBox="1"/>
            <p:nvPr/>
          </p:nvSpPr>
          <p:spPr>
            <a:xfrm>
              <a:off x="2250614" y="1882447"/>
              <a:ext cx="6768752" cy="58477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Estudio descriptivo.</a:t>
              </a:r>
            </a:p>
            <a:p>
              <a:pPr marL="285750" indent="-285750">
                <a:buFontTx/>
                <a:buChar char="-"/>
              </a:pPr>
              <a:r>
                <a:rPr lang="es-ES" sz="1600" dirty="0">
                  <a:latin typeface="Aptos Display" panose="020B0004020202020204" pitchFamily="34" charset="0"/>
                </a:rPr>
                <a:t>PSPP 1.6.2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8835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66373-C6E0-B32B-CB83-BC2FD839E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269B6F-66CD-5DC9-679E-8BAE66375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B4E05C3-4CE4-B81F-05C4-3C7E8062D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829404"/>
              </p:ext>
            </p:extLst>
          </p:nvPr>
        </p:nvGraphicFramePr>
        <p:xfrm>
          <a:off x="287524" y="1563638"/>
          <a:ext cx="8568952" cy="10058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112578085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9120956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455807356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1704783613"/>
                    </a:ext>
                  </a:extLst>
                </a:gridCol>
              </a:tblGrid>
              <a:tr h="314469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PACIENTES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VARÓN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MUJER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EDAD (años)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999863"/>
                  </a:ext>
                </a:extLst>
              </a:tr>
              <a:tr h="542781">
                <a:tc>
                  <a:txBody>
                    <a:bodyPr/>
                    <a:lstStyle/>
                    <a:p>
                      <a:pPr algn="ctr"/>
                      <a:endParaRPr lang="es-ES" sz="800" dirty="0"/>
                    </a:p>
                    <a:p>
                      <a:pPr algn="ctr"/>
                      <a:r>
                        <a:rPr lang="es-ES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800" dirty="0"/>
                    </a:p>
                    <a:p>
                      <a:pPr algn="ctr"/>
                      <a:r>
                        <a:rPr lang="es-ES" dirty="0"/>
                        <a:t>26 (53.1%)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900" dirty="0"/>
                    </a:p>
                    <a:p>
                      <a:pPr algn="ctr"/>
                      <a:r>
                        <a:rPr lang="es-ES" dirty="0"/>
                        <a:t>23 (46.9%)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Media: 64.67 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</a:rPr>
                        <a:t>± 10.97 </a:t>
                      </a:r>
                    </a:p>
                    <a:p>
                      <a:pPr algn="ctr"/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</a:rPr>
                        <a:t>Mediana: 68 (34-84)</a:t>
                      </a:r>
                      <a:endParaRPr lang="es-E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758189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3327C17-86D0-B8AB-ABF3-C67739404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512507"/>
              </p:ext>
            </p:extLst>
          </p:nvPr>
        </p:nvGraphicFramePr>
        <p:xfrm>
          <a:off x="755576" y="3291830"/>
          <a:ext cx="3960440" cy="908541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112578085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91209560"/>
                    </a:ext>
                  </a:extLst>
                </a:gridCol>
              </a:tblGrid>
              <a:tr h="314469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RATS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999863"/>
                  </a:ext>
                </a:extLst>
              </a:tr>
              <a:tr h="542781">
                <a:tc>
                  <a:txBody>
                    <a:bodyPr/>
                    <a:lstStyle/>
                    <a:p>
                      <a:pPr algn="ctr"/>
                      <a:endParaRPr lang="es-ES" sz="800" dirty="0"/>
                    </a:p>
                    <a:p>
                      <a:pPr algn="ctr"/>
                      <a:r>
                        <a:rPr lang="es-ES" dirty="0"/>
                        <a:t>45 (91.1%)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800" dirty="0"/>
                    </a:p>
                    <a:p>
                      <a:pPr algn="ctr"/>
                      <a:r>
                        <a:rPr lang="es-ES" dirty="0"/>
                        <a:t>4 (8.9%)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758189"/>
                  </a:ext>
                </a:extLst>
              </a:tr>
            </a:tbl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1E24DF8F-EB18-D6AE-66D8-BB51D8A04E94}"/>
              </a:ext>
            </a:extLst>
          </p:cNvPr>
          <p:cNvSpPr/>
          <p:nvPr/>
        </p:nvSpPr>
        <p:spPr>
          <a:xfrm>
            <a:off x="5148064" y="3147814"/>
            <a:ext cx="3538736" cy="505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Sangrado Intraoperatorio: 4% (n=2)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46753CD9-3E08-1B0B-5EDC-43AC4A3E9CEF}"/>
              </a:ext>
            </a:extLst>
          </p:cNvPr>
          <p:cNvSpPr/>
          <p:nvPr/>
        </p:nvSpPr>
        <p:spPr>
          <a:xfrm>
            <a:off x="5148064" y="3895035"/>
            <a:ext cx="3538736" cy="505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Reconversión: 2% (n=1)</a:t>
            </a:r>
          </a:p>
        </p:txBody>
      </p:sp>
    </p:spTree>
    <p:extLst>
      <p:ext uri="{BB962C8B-B14F-4D97-AF65-F5344CB8AC3E}">
        <p14:creationId xmlns:p14="http://schemas.microsoft.com/office/powerpoint/2010/main" val="2535385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58320-F935-7A3D-D7CC-FDCEA7A7A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4DD8AE-8442-0E55-2606-AEB63DB89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2A7405A-A704-84CE-37F9-8B0BF60ED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643450"/>
              </p:ext>
            </p:extLst>
          </p:nvPr>
        </p:nvGraphicFramePr>
        <p:xfrm>
          <a:off x="287523" y="1961406"/>
          <a:ext cx="8568952" cy="749736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112578085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9120956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455807356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1704783613"/>
                    </a:ext>
                  </a:extLst>
                </a:gridCol>
              </a:tblGrid>
              <a:tr h="314469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FUMADORES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EPOC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CARDIOPATÍA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CX PREVIA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999863"/>
                  </a:ext>
                </a:extLst>
              </a:tr>
              <a:tr h="383976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26 (53.1%)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6 (12.2%)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17 (34.7%)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 (6.1%)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758189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E051ABE-128C-05A2-3854-1FB96C155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988960"/>
              </p:ext>
            </p:extLst>
          </p:nvPr>
        </p:nvGraphicFramePr>
        <p:xfrm>
          <a:off x="2447764" y="3219822"/>
          <a:ext cx="4248471" cy="1661147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659808189"/>
                    </a:ext>
                  </a:extLst>
                </a:gridCol>
                <a:gridCol w="1634644">
                  <a:extLst>
                    <a:ext uri="{9D8B030D-6E8A-4147-A177-3AD203B41FA5}">
                      <a16:colId xmlns:a16="http://schemas.microsoft.com/office/drawing/2014/main" val="2571344650"/>
                    </a:ext>
                  </a:extLst>
                </a:gridCol>
                <a:gridCol w="1677723">
                  <a:extLst>
                    <a:ext uri="{9D8B030D-6E8A-4147-A177-3AD203B41FA5}">
                      <a16:colId xmlns:a16="http://schemas.microsoft.com/office/drawing/2014/main" val="1286679891"/>
                    </a:ext>
                  </a:extLst>
                </a:gridCol>
              </a:tblGrid>
              <a:tr h="2795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kern="100" dirty="0">
                          <a:effectLst/>
                        </a:rPr>
                        <a:t> </a:t>
                      </a:r>
                      <a:endParaRPr lang="es-E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kern="100" dirty="0">
                          <a:effectLst/>
                        </a:rPr>
                        <a:t>M ± DT</a:t>
                      </a:r>
                      <a:endParaRPr lang="es-E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kern="100">
                          <a:effectLst/>
                        </a:rPr>
                        <a:t>Me (R)</a:t>
                      </a:r>
                      <a:endParaRPr lang="es-E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9440972"/>
                  </a:ext>
                </a:extLst>
              </a:tr>
              <a:tr h="3385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kern="100">
                          <a:effectLst/>
                        </a:rPr>
                        <a:t>FVC</a:t>
                      </a:r>
                      <a:endParaRPr lang="es-ES" sz="1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kern="100" dirty="0">
                          <a:effectLst/>
                        </a:rPr>
                        <a:t>88,11 ± 16,06 %</a:t>
                      </a:r>
                      <a:endParaRPr lang="es-E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kern="100">
                          <a:effectLst/>
                        </a:rPr>
                        <a:t>90 % (54-118%)</a:t>
                      </a:r>
                      <a:endParaRPr lang="es-E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5273807"/>
                  </a:ext>
                </a:extLst>
              </a:tr>
              <a:tr h="3560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kern="100">
                          <a:effectLst/>
                        </a:rPr>
                        <a:t>FEV1</a:t>
                      </a:r>
                      <a:endParaRPr lang="es-ES" sz="1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kern="100" dirty="0">
                          <a:effectLst/>
                        </a:rPr>
                        <a:t>85,06 ± 17,09 %</a:t>
                      </a:r>
                      <a:endParaRPr lang="es-E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kern="100">
                          <a:effectLst/>
                        </a:rPr>
                        <a:t>85% (R= 44-114%)</a:t>
                      </a:r>
                      <a:endParaRPr lang="es-E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3431127"/>
                  </a:ext>
                </a:extLst>
              </a:tr>
              <a:tr h="3925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kern="100">
                          <a:effectLst/>
                        </a:rPr>
                        <a:t>DLCO</a:t>
                      </a:r>
                      <a:endParaRPr lang="es-ES" sz="14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kern="100" dirty="0">
                          <a:effectLst/>
                        </a:rPr>
                        <a:t>83 ± 18,52 %,</a:t>
                      </a:r>
                      <a:endParaRPr lang="es-E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kern="100">
                          <a:effectLst/>
                        </a:rPr>
                        <a:t>84% (R= 39-136%)</a:t>
                      </a:r>
                      <a:endParaRPr lang="es-E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2277804"/>
                  </a:ext>
                </a:extLst>
              </a:tr>
              <a:tr h="2944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kern="100" dirty="0">
                          <a:effectLst/>
                        </a:rPr>
                        <a:t>FEV1/FVC</a:t>
                      </a:r>
                      <a:endParaRPr lang="es-ES" sz="14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kern="100">
                          <a:effectLst/>
                        </a:rPr>
                        <a:t>79,12 ± 11,79 %</a:t>
                      </a:r>
                      <a:endParaRPr lang="es-E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kern="100" dirty="0">
                          <a:effectLst/>
                        </a:rPr>
                        <a:t>78% (R= 63-120%)</a:t>
                      </a:r>
                      <a:endParaRPr lang="es-E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4840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9341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0913A-B9A6-4184-E245-94F7C53C6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3663E9-900C-4EF5-B71E-491B5ACB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52BAAD9-016C-D80B-1BF5-4B28256B0326}"/>
              </a:ext>
            </a:extLst>
          </p:cNvPr>
          <p:cNvGrpSpPr/>
          <p:nvPr/>
        </p:nvGrpSpPr>
        <p:grpSpPr>
          <a:xfrm>
            <a:off x="215516" y="1347614"/>
            <a:ext cx="8712968" cy="3153643"/>
            <a:chOff x="-1649858" y="2056527"/>
            <a:chExt cx="8712968" cy="3153643"/>
          </a:xfrm>
        </p:grpSpPr>
        <p:graphicFrame>
          <p:nvGraphicFramePr>
            <p:cNvPr id="6" name="Gráfico 5">
              <a:extLst>
                <a:ext uri="{FF2B5EF4-FFF2-40B4-BE49-F238E27FC236}">
                  <a16:creationId xmlns:a16="http://schemas.microsoft.com/office/drawing/2014/main" id="{C590569F-948F-FD9D-31FB-0D6F4BFC2D2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39369134"/>
                </p:ext>
              </p:extLst>
            </p:nvPr>
          </p:nvGraphicFramePr>
          <p:xfrm>
            <a:off x="2652291" y="2056527"/>
            <a:ext cx="4410819" cy="31502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Gráfico 6">
              <a:extLst>
                <a:ext uri="{FF2B5EF4-FFF2-40B4-BE49-F238E27FC236}">
                  <a16:creationId xmlns:a16="http://schemas.microsoft.com/office/drawing/2014/main" id="{65536DFB-4EFB-591B-D838-0FA0C2A5DE3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1024975"/>
                </p:ext>
              </p:extLst>
            </p:nvPr>
          </p:nvGraphicFramePr>
          <p:xfrm>
            <a:off x="-1649858" y="2059935"/>
            <a:ext cx="4176464" cy="31502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85013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1B4C5-0D11-D415-14F2-620521980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F132A557-970C-C38F-8041-A803DED1D4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007899"/>
              </p:ext>
            </p:extLst>
          </p:nvPr>
        </p:nvGraphicFramePr>
        <p:xfrm>
          <a:off x="3055208" y="1063229"/>
          <a:ext cx="555496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1B512A98-09AC-2DAC-06DD-D02356D5E27D}"/>
              </a:ext>
            </a:extLst>
          </p:cNvPr>
          <p:cNvSpPr/>
          <p:nvPr/>
        </p:nvSpPr>
        <p:spPr>
          <a:xfrm>
            <a:off x="539552" y="1779662"/>
            <a:ext cx="1656184" cy="505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73.5% CPCNP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B5269970-BFAE-D041-D132-551B8910EE55}"/>
              </a:ext>
            </a:extLst>
          </p:cNvPr>
          <p:cNvSpPr/>
          <p:nvPr/>
        </p:nvSpPr>
        <p:spPr>
          <a:xfrm>
            <a:off x="539552" y="2526883"/>
            <a:ext cx="1656184" cy="505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94.4% Estadio I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2A04EA7-9206-6EDA-C0DE-6699B64168F3}"/>
              </a:ext>
            </a:extLst>
          </p:cNvPr>
          <p:cNvSpPr/>
          <p:nvPr/>
        </p:nvSpPr>
        <p:spPr>
          <a:xfrm>
            <a:off x="539552" y="3274104"/>
            <a:ext cx="1656184" cy="505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2% (n=1) N1</a:t>
            </a:r>
          </a:p>
        </p:txBody>
      </p:sp>
    </p:spTree>
    <p:extLst>
      <p:ext uri="{BB962C8B-B14F-4D97-AF65-F5344CB8AC3E}">
        <p14:creationId xmlns:p14="http://schemas.microsoft.com/office/powerpoint/2010/main" val="1206595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9F7039-1DDB-E322-30D2-5E8B2EB5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5AA45F45-A8D7-67AE-EBD2-C00B58AF72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3978708"/>
              </p:ext>
            </p:extLst>
          </p:nvPr>
        </p:nvGraphicFramePr>
        <p:xfrm>
          <a:off x="2662104" y="919480"/>
          <a:ext cx="648072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id="{48F4C177-B4A5-8EDE-703F-332FFED950B4}"/>
              </a:ext>
            </a:extLst>
          </p:cNvPr>
          <p:cNvSpPr/>
          <p:nvPr/>
        </p:nvSpPr>
        <p:spPr>
          <a:xfrm>
            <a:off x="179512" y="1779662"/>
            <a:ext cx="2376264" cy="505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Complicaciones: 22.4% (n=11)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757F833-FF3F-B773-5F60-547DA34BAA60}"/>
              </a:ext>
            </a:extLst>
          </p:cNvPr>
          <p:cNvSpPr/>
          <p:nvPr/>
        </p:nvSpPr>
        <p:spPr>
          <a:xfrm>
            <a:off x="179512" y="2526883"/>
            <a:ext cx="2376264" cy="505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Estancia Hospitalaria:  Me=3 (1-12)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59A3EF09-EED1-A1C6-A269-8F76416A1E3F}"/>
              </a:ext>
            </a:extLst>
          </p:cNvPr>
          <p:cNvSpPr/>
          <p:nvPr/>
        </p:nvSpPr>
        <p:spPr>
          <a:xfrm>
            <a:off x="179512" y="3274104"/>
            <a:ext cx="2376264" cy="505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Mortalidad 30 DPO: 0%</a:t>
            </a:r>
          </a:p>
        </p:txBody>
      </p:sp>
    </p:spTree>
    <p:extLst>
      <p:ext uri="{BB962C8B-B14F-4D97-AF65-F5344CB8AC3E}">
        <p14:creationId xmlns:p14="http://schemas.microsoft.com/office/powerpoint/2010/main" val="1758716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3F4BB0-DF7D-84A8-B853-143F989AD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B06122-97EE-844A-08C2-74EDE3BC6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91630"/>
            <a:ext cx="8640960" cy="299005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es-ES" sz="2400" dirty="0"/>
              <a:t>En nuestra experiencia, </a:t>
            </a:r>
            <a:r>
              <a:rPr lang="es-ES" sz="2400" dirty="0">
                <a:effectLst/>
                <a:ea typeface="Calibri" panose="020F0502020204030204" pitchFamily="34" charset="0"/>
              </a:rPr>
              <a:t>las resecciones sublobares anatómicas pueden ser una opción válida para el tratamiento del cáncer de pulmón en estadio inicial cuando se cumplen los criterios establecidos.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s-ES" sz="2400" dirty="0">
                <a:ea typeface="Calibri" panose="020F0502020204030204" pitchFamily="34" charset="0"/>
              </a:rPr>
              <a:t>Nuestros hallazgos </a:t>
            </a:r>
            <a:r>
              <a:rPr lang="es-ES" sz="2400" dirty="0">
                <a:effectLst/>
                <a:ea typeface="Calibri" panose="020F0502020204030204" pitchFamily="34" charset="0"/>
              </a:rPr>
              <a:t>en cuanto a complicaciones y </a:t>
            </a:r>
            <a:r>
              <a:rPr lang="es-ES" sz="2400" dirty="0" err="1">
                <a:effectLst/>
                <a:ea typeface="Calibri" panose="020F0502020204030204" pitchFamily="34" charset="0"/>
              </a:rPr>
              <a:t>morbi</a:t>
            </a:r>
            <a:r>
              <a:rPr lang="es-ES" sz="2400" dirty="0">
                <a:effectLst/>
                <a:ea typeface="Calibri" panose="020F0502020204030204" pitchFamily="34" charset="0"/>
              </a:rPr>
              <a:t>-mortalidad a los 30 días postoperatorios son similares a lo revisado en la literatura.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862004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C9B0EB-968F-6288-655E-23347F10D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20F8F5-F86C-497B-48BE-C1A797548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19622"/>
            <a:ext cx="8784976" cy="3394472"/>
          </a:xfrm>
        </p:spPr>
        <p:txBody>
          <a:bodyPr>
            <a:normAutofit/>
          </a:bodyPr>
          <a:lstStyle/>
          <a:p>
            <a:pPr lvl="0" algn="just">
              <a:lnSpc>
                <a:spcPct val="107000"/>
              </a:lnSpc>
              <a:buFont typeface="+mj-lt"/>
              <a:buAutoNum type="arabicPeriod"/>
            </a:pP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Okubo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Y, Yoshida Y,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Yotsukura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M, Nakagawa K, Watanabe S-I.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Complex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segmentectomy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complex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procedure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relative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simple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segmentectomy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Cardiothorac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Surg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[Internet]. 2021;61(1):100–7. Disponible en: </a:t>
            </a:r>
            <a:r>
              <a:rPr lang="es-ES" sz="1600" u="sng" kern="100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http://dx.doi.org/10.1093/ejcts/ezab367</a:t>
            </a:r>
            <a:endParaRPr lang="es-ES" sz="1600" u="sng" kern="100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Font typeface="+mj-lt"/>
              <a:buAutoNum type="arabicPeriod"/>
            </a:pP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Galvez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C,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Bolufer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S, Figueroa S, Obeso A, editores. Video-atlas of VATS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pulmonary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sublobar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resections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1a ed. Cham, Suiza: Springer International Publishing; 2023.</a:t>
            </a:r>
            <a:endParaRPr lang="es-ES" sz="1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Font typeface="+mj-lt"/>
              <a:buAutoNum type="arabicPeriod"/>
            </a:pP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Rami-Porta, R. et al. (2024) ‘The International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Association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Study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Lung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Cancer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Lung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Cancer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Staging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Project: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Proposals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revision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the TNM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stage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groups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 the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forthcoming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ninth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edition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the TNM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classification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Lung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Cancer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’, Journal of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Thoracic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Oncology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19(7), pp. 1007–1027. doi:10.1016/j.jtho.2024.02.011.</a:t>
            </a:r>
            <a:endParaRPr lang="es-ES" sz="1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buFont typeface="+mj-lt"/>
              <a:buAutoNum type="arabicPeriod"/>
            </a:pP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Hisao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Asamura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MD et al. “IASLC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staging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manual in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thoracic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oncology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”.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Third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6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Edition</a:t>
            </a:r>
            <a:r>
              <a:rPr lang="es-ES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2024. ISBN 978-0-9832958-4-6</a:t>
            </a:r>
            <a:endParaRPr lang="es-E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1805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9B7E871E-B94C-93C6-2929-E8FCF5C78C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0779" y="1347615"/>
            <a:ext cx="7899653" cy="355484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1ACB39-4692-084C-775C-3ECF7ACCF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47614"/>
            <a:ext cx="8229600" cy="857250"/>
          </a:xfrm>
        </p:spPr>
        <p:txBody>
          <a:bodyPr/>
          <a:lstStyle/>
          <a:p>
            <a:r>
              <a:rPr lang="es-ES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7328773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583</Words>
  <Application>Microsoft Office PowerPoint</Application>
  <PresentationFormat>Presentación en pantalla (16:9)</PresentationFormat>
  <Paragraphs>97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 Display</vt:lpstr>
      <vt:lpstr>Arial</vt:lpstr>
      <vt:lpstr>Calibri</vt:lpstr>
      <vt:lpstr>Times New Roman</vt:lpstr>
      <vt:lpstr>Wingdings</vt:lpstr>
      <vt:lpstr>Tema de Office</vt:lpstr>
      <vt:lpstr>ANÁLISIS DESCRIPTIVO DE RESECCIONES SUBLOBARES ANATÓMICAS PULMONARES</vt:lpstr>
      <vt:lpstr>INTRODUCCIÓN</vt:lpstr>
      <vt:lpstr>OBJETIVO</vt:lpstr>
      <vt:lpstr>MATERIAL Y MÉTODOS</vt:lpstr>
      <vt:lpstr>RESULTADOS</vt:lpstr>
      <vt:lpstr>RESULTADOS</vt:lpstr>
      <vt:lpstr>RESULTADOS</vt:lpstr>
      <vt:lpstr>RESULTADOS</vt:lpstr>
      <vt:lpstr>RESULTADOS</vt:lpstr>
      <vt:lpstr>CONCLUSIÓN</vt:lpstr>
      <vt:lpstr>BIBLIOGRAFÍA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manolo garcia</cp:lastModifiedBy>
  <cp:revision>26</cp:revision>
  <dcterms:created xsi:type="dcterms:W3CDTF">2024-02-05T13:08:18Z</dcterms:created>
  <dcterms:modified xsi:type="dcterms:W3CDTF">2025-03-03T17:57:49Z</dcterms:modified>
</cp:coreProperties>
</file>