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4" r:id="rId9"/>
    <p:sldId id="266" r:id="rId10"/>
    <p:sldId id="268" r:id="rId11"/>
    <p:sldId id="270" r:id="rId12"/>
    <p:sldId id="272" r:id="rId13"/>
    <p:sldId id="274" r:id="rId14"/>
  </p:sldIdLst>
  <p:sldSz cx="12192000" cy="6858000"/>
  <p:notesSz cx="6858000" cy="91440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05A6545-E378-5DA7-C113-F7B3764A1923}" v="2243" dt="2025-03-03T20:13:40.088"/>
    <p1510:client id="{807CF815-2432-5B02-397C-E420535C0757}" v="1287" dt="2025-03-02T20:24:39.517"/>
    <p1510:client id="{9ECEDB40-B8BD-95D1-65B4-CA8366EAD0B3}" v="3" dt="2025-03-03T13:37:22.442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DF18680-E054-41AD-8BC1-D1AEF772440D}" styleName="Estilo medio 2 - Énfasis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slideViewPr>
    <p:cSldViewPr snapToGrid="0">
      <p:cViewPr>
        <p:scale>
          <a:sx n="1" d="2"/>
          <a:sy n="1" d="2"/>
        </p:scale>
        <p:origin x="0" y="0"/>
      </p:cViewPr>
      <p:guideLst/>
    </p:cSldViewPr>
  </p:slide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6D7DCC57EAB4581/RESECCIONES%20SUBLOBARES%20NEUMOSUR_Pastel%201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https://d.docs.live.net/F6D7DCC57EAB4581/RESECCIONES%20SUBLOBARES%20NEUMOSUR_Pastel%203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Calibri"/>
              <a:ea typeface="Calibri"/>
              <a:cs typeface="Calibri"/>
            </a:defRPr>
          </a:pPr>
          <a:endParaRPr lang="es-ES"/>
        </a:p>
      </c:txPr>
    </c:title>
    <c:autoTitleDeleted val="0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RSA SIMPLES (n=37)</c:v>
                </c:pt>
              </c:strCache>
            </c:strRef>
          </c:tx>
          <c:spPr>
            <a:ln>
              <a:solidFill>
                <a:srgbClr val="FFFFFF"/>
              </a:solidFill>
              <a:prstDash val="solid"/>
            </a:ln>
          </c:spPr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rgbClr val="FFFFFF"/>
                </a:solidFill>
                <a:prstDash val="solid"/>
              </a:ln>
              <a:effectLst/>
            </c:spPr>
            <c:extLst>
              <c:ext xmlns:c16="http://schemas.microsoft.com/office/drawing/2014/chart" uri="{C3380CC4-5D6E-409C-BE32-E72D297353CC}">
                <c16:uniqueId val="{00000001-B9A2-4E67-9F27-96CB169363CF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rgbClr val="FFFFFF"/>
                </a:solidFill>
                <a:prstDash val="solid"/>
              </a:ln>
              <a:effectLst/>
            </c:spPr>
            <c:extLst>
              <c:ext xmlns:c16="http://schemas.microsoft.com/office/drawing/2014/chart" uri="{C3380CC4-5D6E-409C-BE32-E72D297353CC}">
                <c16:uniqueId val="{00000003-B9A2-4E67-9F27-96CB169363CF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rgbClr val="FFFFFF"/>
                </a:solidFill>
                <a:prstDash val="solid"/>
              </a:ln>
              <a:effectLst/>
            </c:spPr>
            <c:extLst>
              <c:ext xmlns:c16="http://schemas.microsoft.com/office/drawing/2014/chart" uri="{C3380CC4-5D6E-409C-BE32-E72D297353CC}">
                <c16:uniqueId val="{00000005-B9A2-4E67-9F27-96CB169363CF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Culmenectomías</c:v>
                </c:pt>
                <c:pt idx="1">
                  <c:v>Lingulectomías</c:v>
                </c:pt>
                <c:pt idx="2">
                  <c:v>S6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14</c:v>
                </c:pt>
                <c:pt idx="1">
                  <c:v>8</c:v>
                </c:pt>
                <c:pt idx="2">
                  <c:v>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5D9-41C7-8FC0-99B97B43AF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"/>
              <a:ea typeface="Calibri"/>
              <a:cs typeface="Calibri"/>
            </a:defRPr>
          </a:pPr>
          <a:endParaRPr lang="es-E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s-E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s-ES"/>
        </a:p>
      </c:txPr>
    </c:title>
    <c:autoTitleDeleted val="0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RSA COMPLEJAS (n=14)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0996-4ADF-A69B-2E27093910F2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0996-4ADF-A69B-2E27093910F2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0996-4ADF-A69B-2E27093910F2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0996-4ADF-A69B-2E27093910F2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0996-4ADF-A69B-2E27093910F2}"/>
              </c:ext>
            </c:extLst>
          </c:dPt>
          <c:dPt>
            <c:idx val="5"/>
            <c:bubble3D val="0"/>
            <c:spPr>
              <a:solidFill>
                <a:schemeClr val="accent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0996-4ADF-A69B-2E27093910F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FFFFFF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estFit"/>
            <c:showLegendKey val="0"/>
            <c:showVal val="1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Sheet1!$A$2:$A$7</c:f>
              <c:strCache>
                <c:ptCount val="6"/>
                <c:pt idx="0">
                  <c:v>S1</c:v>
                </c:pt>
                <c:pt idx="1">
                  <c:v>S3</c:v>
                </c:pt>
                <c:pt idx="2">
                  <c:v>S9+10</c:v>
                </c:pt>
                <c:pt idx="3">
                  <c:v>S1+2</c:v>
                </c:pt>
                <c:pt idx="4">
                  <c:v>S10</c:v>
                </c:pt>
                <c:pt idx="5">
                  <c:v>S8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5</c:v>
                </c:pt>
                <c:pt idx="1">
                  <c:v>4</c:v>
                </c:pt>
                <c:pt idx="2">
                  <c:v>2</c:v>
                </c:pt>
                <c:pt idx="3">
                  <c:v>1</c:v>
                </c:pt>
                <c:pt idx="4">
                  <c:v>1</c:v>
                </c:pt>
                <c:pt idx="5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B4E-4A4A-BA3D-D8AA4E5421EF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s-E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s-E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5_2">
  <dgm:title val=""/>
  <dgm:desc val=""/>
  <dgm:catLst>
    <dgm:cat type="accent5" pri="11200"/>
  </dgm:catLst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34CA8A0F-550A-4A2B-929F-D558F4E00270}" type="doc">
      <dgm:prSet loTypeId="urn:microsoft.com/office/officeart/2005/8/layout/vList2" loCatId="list" qsTypeId="urn:microsoft.com/office/officeart/2005/8/quickstyle/simple2" qsCatId="simple" csTypeId="urn:microsoft.com/office/officeart/2005/8/colors/accent5_2" csCatId="accent5" phldr="1"/>
      <dgm:spPr/>
      <dgm:t>
        <a:bodyPr/>
        <a:lstStyle/>
        <a:p>
          <a:endParaRPr lang="es-ES"/>
        </a:p>
      </dgm:t>
    </dgm:pt>
    <dgm:pt modelId="{A9C29977-82F0-4B22-9A56-47974BAA81C6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Valorar si existen diferencias entre resecciones </a:t>
          </a:r>
          <a:r>
            <a:rPr lang="es-ES" dirty="0" err="1">
              <a:latin typeface="Calibri"/>
              <a:ea typeface="Calibri"/>
              <a:cs typeface="Calibri"/>
            </a:rPr>
            <a:t>sublobares</a:t>
          </a:r>
          <a:r>
            <a:rPr lang="es-ES" dirty="0">
              <a:latin typeface="Calibri"/>
              <a:ea typeface="Calibri"/>
              <a:cs typeface="Calibri"/>
            </a:rPr>
            <a:t> anatómicas simples vs complejas en nuestro centro</a:t>
          </a:r>
        </a:p>
      </dgm:t>
    </dgm:pt>
    <dgm:pt modelId="{7C2EA1A1-E408-4915-BD99-229FF10679BF}" type="parTrans" cxnId="{68540796-EBBB-44B3-944D-E9F85D1B0153}">
      <dgm:prSet/>
      <dgm:spPr/>
      <dgm:t>
        <a:bodyPr/>
        <a:lstStyle/>
        <a:p>
          <a:endParaRPr lang="es-ES"/>
        </a:p>
      </dgm:t>
    </dgm:pt>
    <dgm:pt modelId="{6B5CE0A3-6B7F-4C7D-B409-FA3337C981FB}" type="sibTrans" cxnId="{68540796-EBBB-44B3-944D-E9F85D1B0153}">
      <dgm:prSet/>
      <dgm:spPr/>
      <dgm:t>
        <a:bodyPr/>
        <a:lstStyle/>
        <a:p>
          <a:endParaRPr lang="es-ES"/>
        </a:p>
      </dgm:t>
    </dgm:pt>
    <dgm:pt modelId="{1B408F4E-26FF-49EA-AFAE-12F3741C88A0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Tiempo quirúrgico</a:t>
          </a:r>
        </a:p>
      </dgm:t>
    </dgm:pt>
    <dgm:pt modelId="{D448F829-8E92-4F87-ADCF-3BB105B03909}" type="parTrans" cxnId="{A4D7B22E-84F3-48D4-8EE5-0097EF7609D9}">
      <dgm:prSet/>
      <dgm:spPr/>
      <dgm:t>
        <a:bodyPr/>
        <a:lstStyle/>
        <a:p>
          <a:endParaRPr lang="es-ES"/>
        </a:p>
      </dgm:t>
    </dgm:pt>
    <dgm:pt modelId="{6447D06D-A21A-43E1-87A9-5079A0FD4620}" type="sibTrans" cxnId="{A4D7B22E-84F3-48D4-8EE5-0097EF7609D9}">
      <dgm:prSet/>
      <dgm:spPr/>
      <dgm:t>
        <a:bodyPr/>
        <a:lstStyle/>
        <a:p>
          <a:endParaRPr lang="es-ES"/>
        </a:p>
      </dgm:t>
    </dgm:pt>
    <dgm:pt modelId="{07712C31-B7A6-4222-9694-3971E6D90F76}">
      <dgm:prSet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Márgenes parenquimatosos libres de enfermedad</a:t>
          </a:r>
        </a:p>
      </dgm:t>
    </dgm:pt>
    <dgm:pt modelId="{2D9BB8C2-F9EC-47AE-90FE-BF6578859B43}" type="parTrans" cxnId="{517FE35A-3194-4DFA-9F6C-A84C6BF78A8A}">
      <dgm:prSet/>
      <dgm:spPr/>
    </dgm:pt>
    <dgm:pt modelId="{011D246D-7C2E-4A4C-9A19-503218AEC3E1}" type="sibTrans" cxnId="{517FE35A-3194-4DFA-9F6C-A84C6BF78A8A}">
      <dgm:prSet/>
      <dgm:spPr/>
    </dgm:pt>
    <dgm:pt modelId="{69DA8E57-6ABF-40D6-97FC-96013ADB0761}">
      <dgm:prSet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Estaciones ganglionares biopsiadas</a:t>
          </a:r>
        </a:p>
      </dgm:t>
    </dgm:pt>
    <dgm:pt modelId="{47C0D6BA-A2C3-4592-B364-D28601D61E99}" type="parTrans" cxnId="{30AB0E04-209F-4BC6-B5FB-661795E65629}">
      <dgm:prSet/>
      <dgm:spPr/>
    </dgm:pt>
    <dgm:pt modelId="{B8358A27-9452-4BA3-B058-F63F9CE0C359}" type="sibTrans" cxnId="{30AB0E04-209F-4BC6-B5FB-661795E65629}">
      <dgm:prSet/>
      <dgm:spPr/>
    </dgm:pt>
    <dgm:pt modelId="{3987B38F-2756-482C-A2CF-EFC341B27DF3}">
      <dgm:prSet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Días de estancia hospitalaria</a:t>
          </a:r>
        </a:p>
      </dgm:t>
    </dgm:pt>
    <dgm:pt modelId="{8CD03325-18EC-40ED-AA29-E97B4DF9D352}" type="parTrans" cxnId="{D043A3C8-4210-44F9-9FAE-CC00CE43A187}">
      <dgm:prSet/>
      <dgm:spPr/>
    </dgm:pt>
    <dgm:pt modelId="{9DD442CE-E322-45AD-AB6A-486364EC2CF9}" type="sibTrans" cxnId="{D043A3C8-4210-44F9-9FAE-CC00CE43A187}">
      <dgm:prSet/>
      <dgm:spPr/>
    </dgm:pt>
    <dgm:pt modelId="{8010197D-161A-42F4-8CA6-BB7B2507A469}" type="pres">
      <dgm:prSet presAssocID="{34CA8A0F-550A-4A2B-929F-D558F4E00270}" presName="linear" presStyleCnt="0">
        <dgm:presLayoutVars>
          <dgm:animLvl val="lvl"/>
          <dgm:resizeHandles val="exact"/>
        </dgm:presLayoutVars>
      </dgm:prSet>
      <dgm:spPr/>
    </dgm:pt>
    <dgm:pt modelId="{9411BDDB-CF14-4F42-8652-4E78C65C140C}" type="pres">
      <dgm:prSet presAssocID="{A9C29977-82F0-4B22-9A56-47974BAA81C6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6AE1F04B-AB5D-4B57-930D-A28B5E1C82F1}" type="pres">
      <dgm:prSet presAssocID="{A9C29977-82F0-4B22-9A56-47974BAA81C6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30AB0E04-209F-4BC6-B5FB-661795E65629}" srcId="{A9C29977-82F0-4B22-9A56-47974BAA81C6}" destId="{69DA8E57-6ABF-40D6-97FC-96013ADB0761}" srcOrd="2" destOrd="0" parTransId="{47C0D6BA-A2C3-4592-B364-D28601D61E99}" sibTransId="{B8358A27-9452-4BA3-B058-F63F9CE0C359}"/>
    <dgm:cxn modelId="{A4D7B22E-84F3-48D4-8EE5-0097EF7609D9}" srcId="{A9C29977-82F0-4B22-9A56-47974BAA81C6}" destId="{1B408F4E-26FF-49EA-AFAE-12F3741C88A0}" srcOrd="0" destOrd="0" parTransId="{D448F829-8E92-4F87-ADCF-3BB105B03909}" sibTransId="{6447D06D-A21A-43E1-87A9-5079A0FD4620}"/>
    <dgm:cxn modelId="{5F045234-4833-4818-9753-112D0D008100}" type="presOf" srcId="{3987B38F-2756-482C-A2CF-EFC341B27DF3}" destId="{6AE1F04B-AB5D-4B57-930D-A28B5E1C82F1}" srcOrd="0" destOrd="3" presId="urn:microsoft.com/office/officeart/2005/8/layout/vList2"/>
    <dgm:cxn modelId="{517FE35A-3194-4DFA-9F6C-A84C6BF78A8A}" srcId="{A9C29977-82F0-4B22-9A56-47974BAA81C6}" destId="{07712C31-B7A6-4222-9694-3971E6D90F76}" srcOrd="1" destOrd="0" parTransId="{2D9BB8C2-F9EC-47AE-90FE-BF6578859B43}" sibTransId="{011D246D-7C2E-4A4C-9A19-503218AEC3E1}"/>
    <dgm:cxn modelId="{B69FA87E-4886-459F-8D2E-4227A6274F5F}" type="presOf" srcId="{07712C31-B7A6-4222-9694-3971E6D90F76}" destId="{6AE1F04B-AB5D-4B57-930D-A28B5E1C82F1}" srcOrd="0" destOrd="1" presId="urn:microsoft.com/office/officeart/2005/8/layout/vList2"/>
    <dgm:cxn modelId="{68540796-EBBB-44B3-944D-E9F85D1B0153}" srcId="{34CA8A0F-550A-4A2B-929F-D558F4E00270}" destId="{A9C29977-82F0-4B22-9A56-47974BAA81C6}" srcOrd="0" destOrd="0" parTransId="{7C2EA1A1-E408-4915-BD99-229FF10679BF}" sibTransId="{6B5CE0A3-6B7F-4C7D-B409-FA3337C981FB}"/>
    <dgm:cxn modelId="{28590BAC-D7FE-47BE-A57F-7D827771E580}" type="presOf" srcId="{34CA8A0F-550A-4A2B-929F-D558F4E00270}" destId="{8010197D-161A-42F4-8CA6-BB7B2507A469}" srcOrd="0" destOrd="0" presId="urn:microsoft.com/office/officeart/2005/8/layout/vList2"/>
    <dgm:cxn modelId="{DC5474BB-5270-4339-85F2-EDE14126A094}" type="presOf" srcId="{A9C29977-82F0-4B22-9A56-47974BAA81C6}" destId="{9411BDDB-CF14-4F42-8652-4E78C65C140C}" srcOrd="0" destOrd="0" presId="urn:microsoft.com/office/officeart/2005/8/layout/vList2"/>
    <dgm:cxn modelId="{D043A3C8-4210-44F9-9FAE-CC00CE43A187}" srcId="{A9C29977-82F0-4B22-9A56-47974BAA81C6}" destId="{3987B38F-2756-482C-A2CF-EFC341B27DF3}" srcOrd="3" destOrd="0" parTransId="{8CD03325-18EC-40ED-AA29-E97B4DF9D352}" sibTransId="{9DD442CE-E322-45AD-AB6A-486364EC2CF9}"/>
    <dgm:cxn modelId="{386105EA-EA73-48C3-B331-2AEABD56C544}" type="presOf" srcId="{69DA8E57-6ABF-40D6-97FC-96013ADB0761}" destId="{6AE1F04B-AB5D-4B57-930D-A28B5E1C82F1}" srcOrd="0" destOrd="2" presId="urn:microsoft.com/office/officeart/2005/8/layout/vList2"/>
    <dgm:cxn modelId="{3EBB67F0-70B4-4878-BEF1-FC9BE8C2D21D}" type="presOf" srcId="{1B408F4E-26FF-49EA-AFAE-12F3741C88A0}" destId="{6AE1F04B-AB5D-4B57-930D-A28B5E1C82F1}" srcOrd="0" destOrd="0" presId="urn:microsoft.com/office/officeart/2005/8/layout/vList2"/>
    <dgm:cxn modelId="{AF0BAAE4-26B1-435B-B181-CEA76F75D821}" type="presParOf" srcId="{8010197D-161A-42F4-8CA6-BB7B2507A469}" destId="{9411BDDB-CF14-4F42-8652-4E78C65C140C}" srcOrd="0" destOrd="0" presId="urn:microsoft.com/office/officeart/2005/8/layout/vList2"/>
    <dgm:cxn modelId="{6805CA7C-76D5-4B05-8661-8D5F15D2E2C2}" type="presParOf" srcId="{8010197D-161A-42F4-8CA6-BB7B2507A469}" destId="{6AE1F04B-AB5D-4B57-930D-A28B5E1C82F1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C91795CF-1950-4FDC-9056-CB68B07E6BE1}" type="doc">
      <dgm:prSet loTypeId="urn:microsoft.com/office/officeart/2005/8/layout/vList6" loCatId="process" qsTypeId="urn:microsoft.com/office/officeart/2005/8/quickstyle/simple1" qsCatId="simple" csTypeId="urn:microsoft.com/office/officeart/2005/8/colors/colorful4" csCatId="colorful" phldr="1"/>
      <dgm:spPr/>
      <dgm:t>
        <a:bodyPr/>
        <a:lstStyle/>
        <a:p>
          <a:endParaRPr lang="es-ES"/>
        </a:p>
      </dgm:t>
    </dgm:pt>
    <dgm:pt modelId="{739F91A2-37E3-4D0C-963B-5F35E83E2744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Pacientes </a:t>
          </a:r>
        </a:p>
      </dgm:t>
    </dgm:pt>
    <dgm:pt modelId="{2ECDA69F-AE71-4C76-8294-6A7211055B66}" type="parTrans" cxnId="{5CDA23C5-7478-427D-A14E-3F0160D408AE}">
      <dgm:prSet/>
      <dgm:spPr/>
      <dgm:t>
        <a:bodyPr/>
        <a:lstStyle/>
        <a:p>
          <a:endParaRPr lang="es-ES"/>
        </a:p>
      </dgm:t>
    </dgm:pt>
    <dgm:pt modelId="{6C65B66E-4175-49E9-AE3C-CA3F605791F9}" type="sibTrans" cxnId="{5CDA23C5-7478-427D-A14E-3F0160D408AE}">
      <dgm:prSet/>
      <dgm:spPr/>
      <dgm:t>
        <a:bodyPr/>
        <a:lstStyle/>
        <a:p>
          <a:endParaRPr lang="es-ES"/>
        </a:p>
      </dgm:t>
    </dgm:pt>
    <dgm:pt modelId="{8E35C8D3-AEB1-4AB6-A5E5-63797DE1636D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Total 49</a:t>
          </a:r>
        </a:p>
      </dgm:t>
    </dgm:pt>
    <dgm:pt modelId="{9A6D3124-641D-4A58-A7EA-000D06B8AC1D}" type="parTrans" cxnId="{B5EDFD0C-450C-45CF-A53F-21FF5FA6A820}">
      <dgm:prSet/>
      <dgm:spPr/>
      <dgm:t>
        <a:bodyPr/>
        <a:lstStyle/>
        <a:p>
          <a:endParaRPr lang="es-ES"/>
        </a:p>
      </dgm:t>
    </dgm:pt>
    <dgm:pt modelId="{BF7E54B9-1C03-49C2-8044-7C43EDF0A844}" type="sibTrans" cxnId="{B5EDFD0C-450C-45CF-A53F-21FF5FA6A820}">
      <dgm:prSet/>
      <dgm:spPr/>
      <dgm:t>
        <a:bodyPr/>
        <a:lstStyle/>
        <a:p>
          <a:endParaRPr lang="es-ES"/>
        </a:p>
      </dgm:t>
    </dgm:pt>
    <dgm:pt modelId="{574F698A-BE3C-441B-BEEB-0418A6BE0322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Mujeres </a:t>
          </a:r>
          <a:r>
            <a:rPr lang="es-ES" dirty="0">
              <a:latin typeface="Calibri"/>
              <a:ea typeface="Calibri"/>
              <a:cs typeface="Times New Roman"/>
            </a:rPr>
            <a:t>23 (46.9%)</a:t>
          </a:r>
        </a:p>
      </dgm:t>
    </dgm:pt>
    <dgm:pt modelId="{FECB12C1-BC9B-4FFA-B1D3-81A374F2CD1C}" type="parTrans" cxnId="{976ADA5F-216E-404B-A5B9-DB8EA3DBFA64}">
      <dgm:prSet/>
      <dgm:spPr/>
      <dgm:t>
        <a:bodyPr/>
        <a:lstStyle/>
        <a:p>
          <a:endParaRPr lang="es-ES"/>
        </a:p>
      </dgm:t>
    </dgm:pt>
    <dgm:pt modelId="{56BE4AD7-EEEA-4F7F-8F9E-9E71FA00B160}" type="sibTrans" cxnId="{976ADA5F-216E-404B-A5B9-DB8EA3DBFA64}">
      <dgm:prSet/>
      <dgm:spPr/>
      <dgm:t>
        <a:bodyPr/>
        <a:lstStyle/>
        <a:p>
          <a:endParaRPr lang="es-ES"/>
        </a:p>
      </dgm:t>
    </dgm:pt>
    <dgm:pt modelId="{E4631F5C-7D97-40BC-A487-315B5056994A}">
      <dgm:prSet phldrT="[Texto]" phldr="0"/>
      <dgm:spPr/>
      <dgm:t>
        <a:bodyPr/>
        <a:lstStyle/>
        <a:p>
          <a:r>
            <a:rPr lang="es-ES" dirty="0">
              <a:latin typeface="Calibri"/>
              <a:ea typeface="Calibri"/>
              <a:cs typeface="Calibri"/>
            </a:rPr>
            <a:t>Edad</a:t>
          </a:r>
        </a:p>
      </dgm:t>
    </dgm:pt>
    <dgm:pt modelId="{B2130BCC-B5F1-442E-80B6-03399040457A}" type="parTrans" cxnId="{3B27605D-2C6E-40DA-87AB-A33A113231C6}">
      <dgm:prSet/>
      <dgm:spPr/>
      <dgm:t>
        <a:bodyPr/>
        <a:lstStyle/>
        <a:p>
          <a:endParaRPr lang="es-ES"/>
        </a:p>
      </dgm:t>
    </dgm:pt>
    <dgm:pt modelId="{E71D5C53-3498-4079-9DCD-1DB0B78A121E}" type="sibTrans" cxnId="{3B27605D-2C6E-40DA-87AB-A33A113231C6}">
      <dgm:prSet/>
      <dgm:spPr/>
      <dgm:t>
        <a:bodyPr/>
        <a:lstStyle/>
        <a:p>
          <a:endParaRPr lang="es-ES"/>
        </a:p>
      </dgm:t>
    </dgm:pt>
    <dgm:pt modelId="{23BFCAFF-A5E2-48D5-BB32-3DF27E7C59D2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Media </a:t>
          </a:r>
          <a:r>
            <a:rPr lang="es-ES" dirty="0">
              <a:latin typeface="Calibri"/>
              <a:ea typeface="Calibri"/>
              <a:cs typeface="Times New Roman"/>
            </a:rPr>
            <a:t>64.67 años</a:t>
          </a:r>
        </a:p>
      </dgm:t>
    </dgm:pt>
    <dgm:pt modelId="{77ACE314-A75C-4E22-AC3D-F4A2A8B0DFFD}" type="parTrans" cxnId="{1CF1570C-BF0C-4BE1-871A-2715E8704EF8}">
      <dgm:prSet/>
      <dgm:spPr/>
      <dgm:t>
        <a:bodyPr/>
        <a:lstStyle/>
        <a:p>
          <a:endParaRPr lang="es-ES"/>
        </a:p>
      </dgm:t>
    </dgm:pt>
    <dgm:pt modelId="{FC9A16FD-58B3-4A4B-A358-955D2727127D}" type="sibTrans" cxnId="{1CF1570C-BF0C-4BE1-871A-2715E8704EF8}">
      <dgm:prSet/>
      <dgm:spPr/>
      <dgm:t>
        <a:bodyPr/>
        <a:lstStyle/>
        <a:p>
          <a:endParaRPr lang="es-ES"/>
        </a:p>
      </dgm:t>
    </dgm:pt>
    <dgm:pt modelId="{89824E14-B8CE-4FAD-B123-AB795E8DAD2C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Times New Roman"/>
            </a:rPr>
            <a:t>68 años (R=34-84 años)</a:t>
          </a:r>
          <a:endParaRPr lang="es-ES" dirty="0">
            <a:latin typeface="Calibri"/>
            <a:ea typeface="Calibri"/>
            <a:cs typeface="Calibri"/>
          </a:endParaRPr>
        </a:p>
      </dgm:t>
    </dgm:pt>
    <dgm:pt modelId="{569DF644-1120-4A83-91E5-739409A47E2D}" type="parTrans" cxnId="{E55BCB92-1AA0-4808-8C68-4169C5F5B624}">
      <dgm:prSet/>
      <dgm:spPr/>
      <dgm:t>
        <a:bodyPr/>
        <a:lstStyle/>
        <a:p>
          <a:endParaRPr lang="es-ES"/>
        </a:p>
      </dgm:t>
    </dgm:pt>
    <dgm:pt modelId="{889F874E-21CA-4913-A85D-2877EED9F25F}" type="sibTrans" cxnId="{E55BCB92-1AA0-4808-8C68-4169C5F5B624}">
      <dgm:prSet/>
      <dgm:spPr/>
      <dgm:t>
        <a:bodyPr/>
        <a:lstStyle/>
        <a:p>
          <a:endParaRPr lang="es-ES"/>
        </a:p>
      </dgm:t>
    </dgm:pt>
    <dgm:pt modelId="{BC764412-9CB8-46B4-AA5A-8D7A22063240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Vía de abordaje</a:t>
          </a:r>
        </a:p>
      </dgm:t>
    </dgm:pt>
    <dgm:pt modelId="{6AEFAB0A-B38D-40F6-A76C-B2D00C12629B}" type="parTrans" cxnId="{08386081-E17F-4BF4-97B3-4CFFACA01158}">
      <dgm:prSet/>
      <dgm:spPr/>
      <dgm:t>
        <a:bodyPr/>
        <a:lstStyle/>
        <a:p>
          <a:endParaRPr lang="es-ES"/>
        </a:p>
      </dgm:t>
    </dgm:pt>
    <dgm:pt modelId="{CD6C2420-6FFC-431C-BA03-E6F4B2548325}" type="sibTrans" cxnId="{08386081-E17F-4BF4-97B3-4CFFACA01158}">
      <dgm:prSet/>
      <dgm:spPr/>
      <dgm:t>
        <a:bodyPr/>
        <a:lstStyle/>
        <a:p>
          <a:endParaRPr lang="es-ES"/>
        </a:p>
      </dgm:t>
    </dgm:pt>
    <dgm:pt modelId="{CE83360F-369E-4E98-80E5-C32D44044E03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VATS </a:t>
          </a:r>
          <a:r>
            <a:rPr lang="es-ES" dirty="0">
              <a:latin typeface="Calibri"/>
              <a:ea typeface="Calibri"/>
              <a:cs typeface="Times New Roman"/>
            </a:rPr>
            <a:t>91,1% (n=45)</a:t>
          </a:r>
        </a:p>
      </dgm:t>
    </dgm:pt>
    <dgm:pt modelId="{B39510C9-36CA-4309-8453-938B4B6E1D5E}" type="parTrans" cxnId="{342B9E9C-2CC1-4523-8D3A-F2722B9FDB8A}">
      <dgm:prSet/>
      <dgm:spPr/>
      <dgm:t>
        <a:bodyPr/>
        <a:lstStyle/>
        <a:p>
          <a:endParaRPr lang="es-ES"/>
        </a:p>
      </dgm:t>
    </dgm:pt>
    <dgm:pt modelId="{421BD739-8901-4600-AC46-B9F7823057E7}" type="sibTrans" cxnId="{342B9E9C-2CC1-4523-8D3A-F2722B9FDB8A}">
      <dgm:prSet/>
      <dgm:spPr/>
      <dgm:t>
        <a:bodyPr/>
        <a:lstStyle/>
        <a:p>
          <a:endParaRPr lang="es-ES"/>
        </a:p>
      </dgm:t>
    </dgm:pt>
    <dgm:pt modelId="{A111986F-4DAE-43E8-88A7-59C0AB42A69A}">
      <dgm:prSet phldrT="[Texto]"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Times New Roman"/>
            </a:rPr>
            <a:t>RATS 8,9% (n=4)</a:t>
          </a:r>
        </a:p>
      </dgm:t>
    </dgm:pt>
    <dgm:pt modelId="{4399C858-C1FA-4C83-B719-3B7CAB6E96F0}" type="parTrans" cxnId="{739A7701-FC3B-46C2-9E56-A26041D808F4}">
      <dgm:prSet/>
      <dgm:spPr/>
      <dgm:t>
        <a:bodyPr/>
        <a:lstStyle/>
        <a:p>
          <a:endParaRPr lang="es-ES"/>
        </a:p>
      </dgm:t>
    </dgm:pt>
    <dgm:pt modelId="{DAFB1D00-1483-4CF4-9953-3EE8661821CD}" type="sibTrans" cxnId="{739A7701-FC3B-46C2-9E56-A26041D808F4}">
      <dgm:prSet/>
      <dgm:spPr/>
      <dgm:t>
        <a:bodyPr/>
        <a:lstStyle/>
        <a:p>
          <a:endParaRPr lang="es-ES"/>
        </a:p>
      </dgm:t>
    </dgm:pt>
    <dgm:pt modelId="{5193BF6F-A790-4C14-A7D2-95AB10355F64}">
      <dgm:prSet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Calibri"/>
            </a:rPr>
            <a:t>Hombres </a:t>
          </a:r>
          <a:r>
            <a:rPr lang="es-ES" dirty="0">
              <a:latin typeface="Calibri"/>
              <a:ea typeface="Calibri"/>
              <a:cs typeface="Times New Roman"/>
            </a:rPr>
            <a:t>26 (53,1%) </a:t>
          </a:r>
        </a:p>
      </dgm:t>
    </dgm:pt>
    <dgm:pt modelId="{107C6BFA-F51E-4470-AE5F-2F77C926DAAE}" type="parTrans" cxnId="{C661643B-A249-494F-9DF7-6A2BC265CD03}">
      <dgm:prSet/>
      <dgm:spPr/>
    </dgm:pt>
    <dgm:pt modelId="{9FDDC6CF-D57D-4B8E-A93B-06EF86C46CCF}" type="sibTrans" cxnId="{C661643B-A249-494F-9DF7-6A2BC265CD03}">
      <dgm:prSet/>
      <dgm:spPr/>
    </dgm:pt>
    <dgm:pt modelId="{2240EE8A-58B6-4525-928E-EA55D0D1C261}">
      <dgm:prSet phldr="0"/>
      <dgm:spPr/>
      <dgm:t>
        <a:bodyPr/>
        <a:lstStyle/>
        <a:p>
          <a:pPr rtl="0"/>
          <a:r>
            <a:rPr lang="es-ES" dirty="0">
              <a:latin typeface="Calibri"/>
              <a:ea typeface="Calibri"/>
              <a:cs typeface="Times New Roman"/>
            </a:rPr>
            <a:t>Reconversión a toracotomía n=1</a:t>
          </a:r>
        </a:p>
      </dgm:t>
    </dgm:pt>
    <dgm:pt modelId="{4710A974-EF0D-4666-8BB2-7D9D6866A208}" type="parTrans" cxnId="{2D3FC77B-93FE-48C9-99AE-69F6A360A33D}">
      <dgm:prSet/>
      <dgm:spPr/>
    </dgm:pt>
    <dgm:pt modelId="{52D85C4B-76ED-4A73-8539-7D59E175598A}" type="sibTrans" cxnId="{2D3FC77B-93FE-48C9-99AE-69F6A360A33D}">
      <dgm:prSet/>
      <dgm:spPr/>
    </dgm:pt>
    <dgm:pt modelId="{BD563981-5F6C-4DBE-AD01-9370E6130F7E}" type="pres">
      <dgm:prSet presAssocID="{C91795CF-1950-4FDC-9056-CB68B07E6BE1}" presName="Name0" presStyleCnt="0">
        <dgm:presLayoutVars>
          <dgm:dir/>
          <dgm:animLvl val="lvl"/>
          <dgm:resizeHandles/>
        </dgm:presLayoutVars>
      </dgm:prSet>
      <dgm:spPr/>
    </dgm:pt>
    <dgm:pt modelId="{36F885CA-E40F-46A3-A025-3BA47C321EE6}" type="pres">
      <dgm:prSet presAssocID="{739F91A2-37E3-4D0C-963B-5F35E83E2744}" presName="linNode" presStyleCnt="0"/>
      <dgm:spPr/>
    </dgm:pt>
    <dgm:pt modelId="{B1F6CA7C-DBBF-4190-BEEA-CF1F872480A8}" type="pres">
      <dgm:prSet presAssocID="{739F91A2-37E3-4D0C-963B-5F35E83E2744}" presName="parentShp" presStyleLbl="node1" presStyleIdx="0" presStyleCnt="3">
        <dgm:presLayoutVars>
          <dgm:bulletEnabled val="1"/>
        </dgm:presLayoutVars>
      </dgm:prSet>
      <dgm:spPr/>
    </dgm:pt>
    <dgm:pt modelId="{AFC5C7E6-2C11-40FC-8C21-F25DE3956A38}" type="pres">
      <dgm:prSet presAssocID="{739F91A2-37E3-4D0C-963B-5F35E83E2744}" presName="childShp" presStyleLbl="bgAccFollowNode1" presStyleIdx="0" presStyleCnt="3">
        <dgm:presLayoutVars>
          <dgm:bulletEnabled val="1"/>
        </dgm:presLayoutVars>
      </dgm:prSet>
      <dgm:spPr/>
    </dgm:pt>
    <dgm:pt modelId="{38F4DFC9-BF28-4330-8D97-E94E66BCC0FB}" type="pres">
      <dgm:prSet presAssocID="{6C65B66E-4175-49E9-AE3C-CA3F605791F9}" presName="spacing" presStyleCnt="0"/>
      <dgm:spPr/>
    </dgm:pt>
    <dgm:pt modelId="{32BFA6B1-AFE9-4B3C-8C1A-FAB18337C924}" type="pres">
      <dgm:prSet presAssocID="{E4631F5C-7D97-40BC-A487-315B5056994A}" presName="linNode" presStyleCnt="0"/>
      <dgm:spPr/>
    </dgm:pt>
    <dgm:pt modelId="{565ECF3E-B034-48D9-909C-00609978093B}" type="pres">
      <dgm:prSet presAssocID="{E4631F5C-7D97-40BC-A487-315B5056994A}" presName="parentShp" presStyleLbl="node1" presStyleIdx="1" presStyleCnt="3">
        <dgm:presLayoutVars>
          <dgm:bulletEnabled val="1"/>
        </dgm:presLayoutVars>
      </dgm:prSet>
      <dgm:spPr/>
    </dgm:pt>
    <dgm:pt modelId="{496FDC95-AF11-4ED3-9C85-CC78851B2BA3}" type="pres">
      <dgm:prSet presAssocID="{E4631F5C-7D97-40BC-A487-315B5056994A}" presName="childShp" presStyleLbl="bgAccFollowNode1" presStyleIdx="1" presStyleCnt="3">
        <dgm:presLayoutVars>
          <dgm:bulletEnabled val="1"/>
        </dgm:presLayoutVars>
      </dgm:prSet>
      <dgm:spPr/>
    </dgm:pt>
    <dgm:pt modelId="{61E7ACA4-15AF-480E-88EB-7AC7EFC3EF62}" type="pres">
      <dgm:prSet presAssocID="{E71D5C53-3498-4079-9DCD-1DB0B78A121E}" presName="spacing" presStyleCnt="0"/>
      <dgm:spPr/>
    </dgm:pt>
    <dgm:pt modelId="{812A23E0-BB17-4802-9D1A-1B0C8052D8E4}" type="pres">
      <dgm:prSet presAssocID="{BC764412-9CB8-46B4-AA5A-8D7A22063240}" presName="linNode" presStyleCnt="0"/>
      <dgm:spPr/>
    </dgm:pt>
    <dgm:pt modelId="{28CDE7A6-02AB-4B1B-902E-6763EDF9F588}" type="pres">
      <dgm:prSet presAssocID="{BC764412-9CB8-46B4-AA5A-8D7A22063240}" presName="parentShp" presStyleLbl="node1" presStyleIdx="2" presStyleCnt="3">
        <dgm:presLayoutVars>
          <dgm:bulletEnabled val="1"/>
        </dgm:presLayoutVars>
      </dgm:prSet>
      <dgm:spPr/>
    </dgm:pt>
    <dgm:pt modelId="{BD4FB049-170D-4579-9819-08A2426C03CF}" type="pres">
      <dgm:prSet presAssocID="{BC764412-9CB8-46B4-AA5A-8D7A22063240}" presName="childShp" presStyleLbl="bgAccFollowNode1" presStyleIdx="2" presStyleCnt="3">
        <dgm:presLayoutVars>
          <dgm:bulletEnabled val="1"/>
        </dgm:presLayoutVars>
      </dgm:prSet>
      <dgm:spPr/>
    </dgm:pt>
  </dgm:ptLst>
  <dgm:cxnLst>
    <dgm:cxn modelId="{739A7701-FC3B-46C2-9E56-A26041D808F4}" srcId="{BC764412-9CB8-46B4-AA5A-8D7A22063240}" destId="{A111986F-4DAE-43E8-88A7-59C0AB42A69A}" srcOrd="1" destOrd="0" parTransId="{4399C858-C1FA-4C83-B719-3B7CAB6E96F0}" sibTransId="{DAFB1D00-1483-4CF4-9953-3EE8661821CD}"/>
    <dgm:cxn modelId="{4CB2990A-B6D7-4E2D-99A5-E1D722A1031F}" type="presOf" srcId="{BC764412-9CB8-46B4-AA5A-8D7A22063240}" destId="{28CDE7A6-02AB-4B1B-902E-6763EDF9F588}" srcOrd="0" destOrd="0" presId="urn:microsoft.com/office/officeart/2005/8/layout/vList6"/>
    <dgm:cxn modelId="{1CF1570C-BF0C-4BE1-871A-2715E8704EF8}" srcId="{E4631F5C-7D97-40BC-A487-315B5056994A}" destId="{23BFCAFF-A5E2-48D5-BB32-3DF27E7C59D2}" srcOrd="0" destOrd="0" parTransId="{77ACE314-A75C-4E22-AC3D-F4A2A8B0DFFD}" sibTransId="{FC9A16FD-58B3-4A4B-A358-955D2727127D}"/>
    <dgm:cxn modelId="{B5EDFD0C-450C-45CF-A53F-21FF5FA6A820}" srcId="{739F91A2-37E3-4D0C-963B-5F35E83E2744}" destId="{8E35C8D3-AEB1-4AB6-A5E5-63797DE1636D}" srcOrd="0" destOrd="0" parTransId="{9A6D3124-641D-4A58-A7EA-000D06B8AC1D}" sibTransId="{BF7E54B9-1C03-49C2-8044-7C43EDF0A844}"/>
    <dgm:cxn modelId="{28045F1F-8A19-4238-A576-1D2C6BE38D98}" type="presOf" srcId="{739F91A2-37E3-4D0C-963B-5F35E83E2744}" destId="{B1F6CA7C-DBBF-4190-BEEA-CF1F872480A8}" srcOrd="0" destOrd="0" presId="urn:microsoft.com/office/officeart/2005/8/layout/vList6"/>
    <dgm:cxn modelId="{D8D0542D-A234-453B-971E-3DF0140F2607}" type="presOf" srcId="{A111986F-4DAE-43E8-88A7-59C0AB42A69A}" destId="{BD4FB049-170D-4579-9819-08A2426C03CF}" srcOrd="0" destOrd="1" presId="urn:microsoft.com/office/officeart/2005/8/layout/vList6"/>
    <dgm:cxn modelId="{C661643B-A249-494F-9DF7-6A2BC265CD03}" srcId="{739F91A2-37E3-4D0C-963B-5F35E83E2744}" destId="{5193BF6F-A790-4C14-A7D2-95AB10355F64}" srcOrd="2" destOrd="0" parTransId="{107C6BFA-F51E-4470-AE5F-2F77C926DAAE}" sibTransId="{9FDDC6CF-D57D-4B8E-A93B-06EF86C46CCF}"/>
    <dgm:cxn modelId="{FE9A045D-7F5A-4CA7-99FC-89C8857FE118}" type="presOf" srcId="{89824E14-B8CE-4FAD-B123-AB795E8DAD2C}" destId="{496FDC95-AF11-4ED3-9C85-CC78851B2BA3}" srcOrd="0" destOrd="1" presId="urn:microsoft.com/office/officeart/2005/8/layout/vList6"/>
    <dgm:cxn modelId="{3B27605D-2C6E-40DA-87AB-A33A113231C6}" srcId="{C91795CF-1950-4FDC-9056-CB68B07E6BE1}" destId="{E4631F5C-7D97-40BC-A487-315B5056994A}" srcOrd="1" destOrd="0" parTransId="{B2130BCC-B5F1-442E-80B6-03399040457A}" sibTransId="{E71D5C53-3498-4079-9DCD-1DB0B78A121E}"/>
    <dgm:cxn modelId="{976ADA5F-216E-404B-A5B9-DB8EA3DBFA64}" srcId="{739F91A2-37E3-4D0C-963B-5F35E83E2744}" destId="{574F698A-BE3C-441B-BEEB-0418A6BE0322}" srcOrd="1" destOrd="0" parTransId="{FECB12C1-BC9B-4FFA-B1D3-81A374F2CD1C}" sibTransId="{56BE4AD7-EEEA-4F7F-8F9E-9E71FA00B160}"/>
    <dgm:cxn modelId="{98732E41-A4E8-4948-AB38-B4454B7DC612}" type="presOf" srcId="{C91795CF-1950-4FDC-9056-CB68B07E6BE1}" destId="{BD563981-5F6C-4DBE-AD01-9370E6130F7E}" srcOrd="0" destOrd="0" presId="urn:microsoft.com/office/officeart/2005/8/layout/vList6"/>
    <dgm:cxn modelId="{5CA6EA65-1A3D-4183-AE76-0AFF932F48BE}" type="presOf" srcId="{5193BF6F-A790-4C14-A7D2-95AB10355F64}" destId="{AFC5C7E6-2C11-40FC-8C21-F25DE3956A38}" srcOrd="0" destOrd="2" presId="urn:microsoft.com/office/officeart/2005/8/layout/vList6"/>
    <dgm:cxn modelId="{E1CA3674-6F1D-48D4-AF67-B24D2A82F339}" type="presOf" srcId="{CE83360F-369E-4E98-80E5-C32D44044E03}" destId="{BD4FB049-170D-4579-9819-08A2426C03CF}" srcOrd="0" destOrd="0" presId="urn:microsoft.com/office/officeart/2005/8/layout/vList6"/>
    <dgm:cxn modelId="{2D3FC77B-93FE-48C9-99AE-69F6A360A33D}" srcId="{A111986F-4DAE-43E8-88A7-59C0AB42A69A}" destId="{2240EE8A-58B6-4525-928E-EA55D0D1C261}" srcOrd="0" destOrd="0" parTransId="{4710A974-EF0D-4666-8BB2-7D9D6866A208}" sibTransId="{52D85C4B-76ED-4A73-8539-7D59E175598A}"/>
    <dgm:cxn modelId="{08386081-E17F-4BF4-97B3-4CFFACA01158}" srcId="{C91795CF-1950-4FDC-9056-CB68B07E6BE1}" destId="{BC764412-9CB8-46B4-AA5A-8D7A22063240}" srcOrd="2" destOrd="0" parTransId="{6AEFAB0A-B38D-40F6-A76C-B2D00C12629B}" sibTransId="{CD6C2420-6FFC-431C-BA03-E6F4B2548325}"/>
    <dgm:cxn modelId="{E37DCF8B-4C13-4BA1-822E-1328F1B89E95}" type="presOf" srcId="{23BFCAFF-A5E2-48D5-BB32-3DF27E7C59D2}" destId="{496FDC95-AF11-4ED3-9C85-CC78851B2BA3}" srcOrd="0" destOrd="0" presId="urn:microsoft.com/office/officeart/2005/8/layout/vList6"/>
    <dgm:cxn modelId="{E55BCB92-1AA0-4808-8C68-4169C5F5B624}" srcId="{E4631F5C-7D97-40BC-A487-315B5056994A}" destId="{89824E14-B8CE-4FAD-B123-AB795E8DAD2C}" srcOrd="1" destOrd="0" parTransId="{569DF644-1120-4A83-91E5-739409A47E2D}" sibTransId="{889F874E-21CA-4913-A85D-2877EED9F25F}"/>
    <dgm:cxn modelId="{342B9E9C-2CC1-4523-8D3A-F2722B9FDB8A}" srcId="{BC764412-9CB8-46B4-AA5A-8D7A22063240}" destId="{CE83360F-369E-4E98-80E5-C32D44044E03}" srcOrd="0" destOrd="0" parTransId="{B39510C9-36CA-4309-8453-938B4B6E1D5E}" sibTransId="{421BD739-8901-4600-AC46-B9F7823057E7}"/>
    <dgm:cxn modelId="{CE2617B3-A773-43FA-B793-428B6F41A9CE}" type="presOf" srcId="{8E35C8D3-AEB1-4AB6-A5E5-63797DE1636D}" destId="{AFC5C7E6-2C11-40FC-8C21-F25DE3956A38}" srcOrd="0" destOrd="0" presId="urn:microsoft.com/office/officeart/2005/8/layout/vList6"/>
    <dgm:cxn modelId="{80D812BB-3533-488D-9628-EB63B21DE4D9}" type="presOf" srcId="{2240EE8A-58B6-4525-928E-EA55D0D1C261}" destId="{BD4FB049-170D-4579-9819-08A2426C03CF}" srcOrd="0" destOrd="2" presId="urn:microsoft.com/office/officeart/2005/8/layout/vList6"/>
    <dgm:cxn modelId="{5CDA23C5-7478-427D-A14E-3F0160D408AE}" srcId="{C91795CF-1950-4FDC-9056-CB68B07E6BE1}" destId="{739F91A2-37E3-4D0C-963B-5F35E83E2744}" srcOrd="0" destOrd="0" parTransId="{2ECDA69F-AE71-4C76-8294-6A7211055B66}" sibTransId="{6C65B66E-4175-49E9-AE3C-CA3F605791F9}"/>
    <dgm:cxn modelId="{7C5705D1-E62B-46A1-A24F-DFD3963AA3AB}" type="presOf" srcId="{E4631F5C-7D97-40BC-A487-315B5056994A}" destId="{565ECF3E-B034-48D9-909C-00609978093B}" srcOrd="0" destOrd="0" presId="urn:microsoft.com/office/officeart/2005/8/layout/vList6"/>
    <dgm:cxn modelId="{BF292DE0-CD8B-46DF-BAD6-A6788FA7C74D}" type="presOf" srcId="{574F698A-BE3C-441B-BEEB-0418A6BE0322}" destId="{AFC5C7E6-2C11-40FC-8C21-F25DE3956A38}" srcOrd="0" destOrd="1" presId="urn:microsoft.com/office/officeart/2005/8/layout/vList6"/>
    <dgm:cxn modelId="{86FA59D1-ACAE-425C-8F56-5FAC917644DF}" type="presParOf" srcId="{BD563981-5F6C-4DBE-AD01-9370E6130F7E}" destId="{36F885CA-E40F-46A3-A025-3BA47C321EE6}" srcOrd="0" destOrd="0" presId="urn:microsoft.com/office/officeart/2005/8/layout/vList6"/>
    <dgm:cxn modelId="{D9596B5F-77DE-4649-A9A6-2A96C1BB4E93}" type="presParOf" srcId="{36F885CA-E40F-46A3-A025-3BA47C321EE6}" destId="{B1F6CA7C-DBBF-4190-BEEA-CF1F872480A8}" srcOrd="0" destOrd="0" presId="urn:microsoft.com/office/officeart/2005/8/layout/vList6"/>
    <dgm:cxn modelId="{84369056-1579-442A-B2E5-1A82ECA9A9B2}" type="presParOf" srcId="{36F885CA-E40F-46A3-A025-3BA47C321EE6}" destId="{AFC5C7E6-2C11-40FC-8C21-F25DE3956A38}" srcOrd="1" destOrd="0" presId="urn:microsoft.com/office/officeart/2005/8/layout/vList6"/>
    <dgm:cxn modelId="{6324106E-D8CE-4E57-8817-6DFA06194807}" type="presParOf" srcId="{BD563981-5F6C-4DBE-AD01-9370E6130F7E}" destId="{38F4DFC9-BF28-4330-8D97-E94E66BCC0FB}" srcOrd="1" destOrd="0" presId="urn:microsoft.com/office/officeart/2005/8/layout/vList6"/>
    <dgm:cxn modelId="{70467250-47FD-4276-8CB6-49BC49A8439B}" type="presParOf" srcId="{BD563981-5F6C-4DBE-AD01-9370E6130F7E}" destId="{32BFA6B1-AFE9-4B3C-8C1A-FAB18337C924}" srcOrd="2" destOrd="0" presId="urn:microsoft.com/office/officeart/2005/8/layout/vList6"/>
    <dgm:cxn modelId="{9C9943BD-D0BA-4505-949A-679A6E3E128C}" type="presParOf" srcId="{32BFA6B1-AFE9-4B3C-8C1A-FAB18337C924}" destId="{565ECF3E-B034-48D9-909C-00609978093B}" srcOrd="0" destOrd="0" presId="urn:microsoft.com/office/officeart/2005/8/layout/vList6"/>
    <dgm:cxn modelId="{01B7FFED-5F5F-4A3A-A81D-D25FD22794C9}" type="presParOf" srcId="{32BFA6B1-AFE9-4B3C-8C1A-FAB18337C924}" destId="{496FDC95-AF11-4ED3-9C85-CC78851B2BA3}" srcOrd="1" destOrd="0" presId="urn:microsoft.com/office/officeart/2005/8/layout/vList6"/>
    <dgm:cxn modelId="{DCF1E31A-A02F-4C7F-A184-08DBD134766A}" type="presParOf" srcId="{BD563981-5F6C-4DBE-AD01-9370E6130F7E}" destId="{61E7ACA4-15AF-480E-88EB-7AC7EFC3EF62}" srcOrd="3" destOrd="0" presId="urn:microsoft.com/office/officeart/2005/8/layout/vList6"/>
    <dgm:cxn modelId="{EE633AFE-D1ED-4876-87EB-07519014EFF7}" type="presParOf" srcId="{BD563981-5F6C-4DBE-AD01-9370E6130F7E}" destId="{812A23E0-BB17-4802-9D1A-1B0C8052D8E4}" srcOrd="4" destOrd="0" presId="urn:microsoft.com/office/officeart/2005/8/layout/vList6"/>
    <dgm:cxn modelId="{C028C61F-0E1D-4293-B4A9-31FCCC45FB80}" type="presParOf" srcId="{812A23E0-BB17-4802-9D1A-1B0C8052D8E4}" destId="{28CDE7A6-02AB-4B1B-902E-6763EDF9F588}" srcOrd="0" destOrd="0" presId="urn:microsoft.com/office/officeart/2005/8/layout/vList6"/>
    <dgm:cxn modelId="{D12844BF-E79C-43A5-8BCD-D98CF2921898}" type="presParOf" srcId="{812A23E0-BB17-4802-9D1A-1B0C8052D8E4}" destId="{BD4FB049-170D-4579-9819-08A2426C03CF}" srcOrd="1" destOrd="0" presId="urn:microsoft.com/office/officeart/2005/8/layout/vList6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411BDDB-CF14-4F42-8652-4E78C65C140C}">
      <dsp:nvSpPr>
        <dsp:cNvPr id="0" name=""/>
        <dsp:cNvSpPr/>
      </dsp:nvSpPr>
      <dsp:spPr>
        <a:xfrm>
          <a:off x="0" y="169955"/>
          <a:ext cx="5461225" cy="1319759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3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ES" sz="2400" kern="1200" dirty="0">
              <a:latin typeface="Calibri"/>
              <a:ea typeface="Calibri"/>
              <a:cs typeface="Calibri"/>
            </a:rPr>
            <a:t>Valorar si existen diferencias entre resecciones </a:t>
          </a:r>
          <a:r>
            <a:rPr lang="es-ES" sz="2400" kern="1200" dirty="0" err="1">
              <a:latin typeface="Calibri"/>
              <a:ea typeface="Calibri"/>
              <a:cs typeface="Calibri"/>
            </a:rPr>
            <a:t>sublobares</a:t>
          </a:r>
          <a:r>
            <a:rPr lang="es-ES" sz="2400" kern="1200" dirty="0">
              <a:latin typeface="Calibri"/>
              <a:ea typeface="Calibri"/>
              <a:cs typeface="Calibri"/>
            </a:rPr>
            <a:t> anatómicas simples vs complejas en nuestro centro</a:t>
          </a:r>
        </a:p>
      </dsp:txBody>
      <dsp:txXfrm>
        <a:off x="64425" y="234380"/>
        <a:ext cx="5332375" cy="1190909"/>
      </dsp:txXfrm>
    </dsp:sp>
    <dsp:sp modelId="{6AE1F04B-AB5D-4B57-930D-A28B5E1C82F1}">
      <dsp:nvSpPr>
        <dsp:cNvPr id="0" name=""/>
        <dsp:cNvSpPr/>
      </dsp:nvSpPr>
      <dsp:spPr>
        <a:xfrm>
          <a:off x="0" y="1489715"/>
          <a:ext cx="5461225" cy="131652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73394" tIns="30480" rIns="170688" bIns="30480" numCol="1" spcCol="1270" anchor="t" anchorCtr="0">
          <a:noAutofit/>
        </a:bodyPr>
        <a:lstStyle/>
        <a:p>
          <a:pPr marL="171450" lvl="1" indent="-171450" algn="l" defTabSz="844550" rtl="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s-ES" sz="1900" kern="1200" dirty="0">
              <a:latin typeface="Calibri"/>
              <a:ea typeface="Calibri"/>
              <a:cs typeface="Calibri"/>
            </a:rPr>
            <a:t>Tiempo quirúrgico</a:t>
          </a:r>
        </a:p>
        <a:p>
          <a:pPr marL="171450" lvl="1" indent="-171450" algn="l" defTabSz="844550" rtl="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s-ES" sz="1900" kern="1200" dirty="0">
              <a:latin typeface="Calibri"/>
              <a:ea typeface="Calibri"/>
              <a:cs typeface="Calibri"/>
            </a:rPr>
            <a:t>Márgenes parenquimatosos libres de enfermedad</a:t>
          </a:r>
        </a:p>
        <a:p>
          <a:pPr marL="171450" lvl="1" indent="-171450" algn="l" defTabSz="844550" rtl="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s-ES" sz="1900" kern="1200" dirty="0">
              <a:latin typeface="Calibri"/>
              <a:ea typeface="Calibri"/>
              <a:cs typeface="Calibri"/>
            </a:rPr>
            <a:t>Estaciones ganglionares biopsiadas</a:t>
          </a:r>
        </a:p>
        <a:p>
          <a:pPr marL="171450" lvl="1" indent="-171450" algn="l" defTabSz="844550" rtl="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s-ES" sz="1900" kern="1200" dirty="0">
              <a:latin typeface="Calibri"/>
              <a:ea typeface="Calibri"/>
              <a:cs typeface="Calibri"/>
            </a:rPr>
            <a:t>Días de estancia hospitalaria</a:t>
          </a:r>
        </a:p>
      </dsp:txBody>
      <dsp:txXfrm>
        <a:off x="0" y="1489715"/>
        <a:ext cx="5461225" cy="1316520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FC5C7E6-2C11-40FC-8C21-F25DE3956A38}">
      <dsp:nvSpPr>
        <dsp:cNvPr id="0" name=""/>
        <dsp:cNvSpPr/>
      </dsp:nvSpPr>
      <dsp:spPr>
        <a:xfrm>
          <a:off x="2230483" y="0"/>
          <a:ext cx="3345725" cy="998353"/>
        </a:xfrm>
        <a:prstGeom prst="rightArrow">
          <a:avLst>
            <a:gd name="adj1" fmla="val 75000"/>
            <a:gd name="adj2" fmla="val 50000"/>
          </a:avLst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25" tIns="9525" rIns="9525" bIns="9525" numCol="1" spcCol="1270" anchor="t" anchorCtr="0">
          <a:noAutofit/>
        </a:bodyPr>
        <a:lstStyle/>
        <a:p>
          <a:pPr marL="114300" lvl="1" indent="-114300" algn="l" defTabSz="66675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ES" sz="1500" kern="1200" dirty="0">
              <a:latin typeface="Calibri"/>
              <a:ea typeface="Calibri"/>
              <a:cs typeface="Calibri"/>
            </a:rPr>
            <a:t>Total 49</a:t>
          </a:r>
        </a:p>
        <a:p>
          <a:pPr marL="114300" lvl="1" indent="-114300" algn="l" defTabSz="66675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ES" sz="1500" kern="1200" dirty="0">
              <a:latin typeface="Calibri"/>
              <a:ea typeface="Calibri"/>
              <a:cs typeface="Calibri"/>
            </a:rPr>
            <a:t>Mujeres </a:t>
          </a:r>
          <a:r>
            <a:rPr lang="es-ES" sz="1500" kern="1200" dirty="0">
              <a:latin typeface="Calibri"/>
              <a:ea typeface="Calibri"/>
              <a:cs typeface="Times New Roman"/>
            </a:rPr>
            <a:t>23 (46.9%)</a:t>
          </a:r>
        </a:p>
        <a:p>
          <a:pPr marL="114300" lvl="1" indent="-114300" algn="l" defTabSz="66675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ES" sz="1500" kern="1200" dirty="0">
              <a:latin typeface="Calibri"/>
              <a:ea typeface="Calibri"/>
              <a:cs typeface="Calibri"/>
            </a:rPr>
            <a:t>Hombres </a:t>
          </a:r>
          <a:r>
            <a:rPr lang="es-ES" sz="1500" kern="1200" dirty="0">
              <a:latin typeface="Calibri"/>
              <a:ea typeface="Calibri"/>
              <a:cs typeface="Times New Roman"/>
            </a:rPr>
            <a:t>26 (53,1%) </a:t>
          </a:r>
        </a:p>
      </dsp:txBody>
      <dsp:txXfrm>
        <a:off x="2230483" y="124794"/>
        <a:ext cx="2971343" cy="748765"/>
      </dsp:txXfrm>
    </dsp:sp>
    <dsp:sp modelId="{B1F6CA7C-DBBF-4190-BEEA-CF1F872480A8}">
      <dsp:nvSpPr>
        <dsp:cNvPr id="0" name=""/>
        <dsp:cNvSpPr/>
      </dsp:nvSpPr>
      <dsp:spPr>
        <a:xfrm>
          <a:off x="0" y="0"/>
          <a:ext cx="2230483" cy="998353"/>
        </a:xfrm>
        <a:prstGeom prst="round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53340" rIns="106680" bIns="53340" numCol="1" spcCol="1270" anchor="ctr" anchorCtr="0">
          <a:noAutofit/>
        </a:bodyPr>
        <a:lstStyle/>
        <a:p>
          <a:pPr marL="0" lvl="0" indent="0" algn="ctr" defTabSz="12446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ES" sz="2800" kern="1200" dirty="0">
              <a:latin typeface="Calibri"/>
              <a:ea typeface="Calibri"/>
              <a:cs typeface="Calibri"/>
            </a:rPr>
            <a:t>Pacientes </a:t>
          </a:r>
        </a:p>
      </dsp:txBody>
      <dsp:txXfrm>
        <a:off x="48736" y="48736"/>
        <a:ext cx="2133011" cy="900881"/>
      </dsp:txXfrm>
    </dsp:sp>
    <dsp:sp modelId="{496FDC95-AF11-4ED3-9C85-CC78851B2BA3}">
      <dsp:nvSpPr>
        <dsp:cNvPr id="0" name=""/>
        <dsp:cNvSpPr/>
      </dsp:nvSpPr>
      <dsp:spPr>
        <a:xfrm>
          <a:off x="2230483" y="1098189"/>
          <a:ext cx="3345725" cy="998353"/>
        </a:xfrm>
        <a:prstGeom prst="rightArrow">
          <a:avLst>
            <a:gd name="adj1" fmla="val 75000"/>
            <a:gd name="adj2" fmla="val 50000"/>
          </a:avLst>
        </a:prstGeom>
        <a:solidFill>
          <a:schemeClr val="accent4">
            <a:tint val="40000"/>
            <a:alpha val="90000"/>
            <a:hueOff val="3079768"/>
            <a:satOff val="-15334"/>
            <a:lumOff val="-1455"/>
            <a:alphaOff val="0"/>
          </a:schemeClr>
        </a:solidFill>
        <a:ln w="19050" cap="flat" cmpd="sng" algn="ctr">
          <a:solidFill>
            <a:schemeClr val="accent4">
              <a:tint val="40000"/>
              <a:alpha val="90000"/>
              <a:hueOff val="3079768"/>
              <a:satOff val="-15334"/>
              <a:lumOff val="-1455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25" tIns="9525" rIns="9525" bIns="9525" numCol="1" spcCol="1270" anchor="t" anchorCtr="0">
          <a:noAutofit/>
        </a:bodyPr>
        <a:lstStyle/>
        <a:p>
          <a:pPr marL="114300" lvl="1" indent="-114300" algn="l" defTabSz="66675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ES" sz="1500" kern="1200" dirty="0">
              <a:latin typeface="Calibri"/>
              <a:ea typeface="Calibri"/>
              <a:cs typeface="Calibri"/>
            </a:rPr>
            <a:t>Media </a:t>
          </a:r>
          <a:r>
            <a:rPr lang="es-ES" sz="1500" kern="1200" dirty="0">
              <a:latin typeface="Calibri"/>
              <a:ea typeface="Calibri"/>
              <a:cs typeface="Times New Roman"/>
            </a:rPr>
            <a:t>64.67 años</a:t>
          </a:r>
        </a:p>
        <a:p>
          <a:pPr marL="114300" lvl="1" indent="-114300" algn="l" defTabSz="66675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ES" sz="1500" kern="1200" dirty="0">
              <a:latin typeface="Calibri"/>
              <a:ea typeface="Calibri"/>
              <a:cs typeface="Times New Roman"/>
            </a:rPr>
            <a:t>68 años (R=34-84 años)</a:t>
          </a:r>
          <a:endParaRPr lang="es-ES" sz="1500" kern="1200" dirty="0">
            <a:latin typeface="Calibri"/>
            <a:ea typeface="Calibri"/>
            <a:cs typeface="Calibri"/>
          </a:endParaRPr>
        </a:p>
      </dsp:txBody>
      <dsp:txXfrm>
        <a:off x="2230483" y="1222983"/>
        <a:ext cx="2971343" cy="748765"/>
      </dsp:txXfrm>
    </dsp:sp>
    <dsp:sp modelId="{565ECF3E-B034-48D9-909C-00609978093B}">
      <dsp:nvSpPr>
        <dsp:cNvPr id="0" name=""/>
        <dsp:cNvSpPr/>
      </dsp:nvSpPr>
      <dsp:spPr>
        <a:xfrm>
          <a:off x="0" y="1098189"/>
          <a:ext cx="2230483" cy="998353"/>
        </a:xfrm>
        <a:prstGeom prst="roundRect">
          <a:avLst/>
        </a:prstGeom>
        <a:solidFill>
          <a:schemeClr val="accent4">
            <a:hueOff val="3299968"/>
            <a:satOff val="-14601"/>
            <a:lumOff val="-2452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53340" rIns="106680" bIns="53340" numCol="1" spcCol="1270" anchor="ctr" anchorCtr="0">
          <a:noAutofit/>
        </a:bodyPr>
        <a:lstStyle/>
        <a:p>
          <a:pPr marL="0" lvl="0" indent="0" algn="ctr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ES" sz="2800" kern="1200" dirty="0">
              <a:latin typeface="Calibri"/>
              <a:ea typeface="Calibri"/>
              <a:cs typeface="Calibri"/>
            </a:rPr>
            <a:t>Edad</a:t>
          </a:r>
        </a:p>
      </dsp:txBody>
      <dsp:txXfrm>
        <a:off x="48736" y="1146925"/>
        <a:ext cx="2133011" cy="900881"/>
      </dsp:txXfrm>
    </dsp:sp>
    <dsp:sp modelId="{BD4FB049-170D-4579-9819-08A2426C03CF}">
      <dsp:nvSpPr>
        <dsp:cNvPr id="0" name=""/>
        <dsp:cNvSpPr/>
      </dsp:nvSpPr>
      <dsp:spPr>
        <a:xfrm>
          <a:off x="2230483" y="2196378"/>
          <a:ext cx="3345725" cy="998353"/>
        </a:xfrm>
        <a:prstGeom prst="rightArrow">
          <a:avLst>
            <a:gd name="adj1" fmla="val 75000"/>
            <a:gd name="adj2" fmla="val 50000"/>
          </a:avLst>
        </a:prstGeom>
        <a:solidFill>
          <a:schemeClr val="accent4">
            <a:tint val="40000"/>
            <a:alpha val="90000"/>
            <a:hueOff val="6159535"/>
            <a:satOff val="-30669"/>
            <a:lumOff val="-2910"/>
            <a:alphaOff val="0"/>
          </a:schemeClr>
        </a:solidFill>
        <a:ln w="19050" cap="flat" cmpd="sng" algn="ctr">
          <a:solidFill>
            <a:schemeClr val="accent4">
              <a:tint val="40000"/>
              <a:alpha val="90000"/>
              <a:hueOff val="6159535"/>
              <a:satOff val="-30669"/>
              <a:lumOff val="-291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525" tIns="9525" rIns="9525" bIns="9525" numCol="1" spcCol="1270" anchor="t" anchorCtr="0">
          <a:noAutofit/>
        </a:bodyPr>
        <a:lstStyle/>
        <a:p>
          <a:pPr marL="114300" lvl="1" indent="-114300" algn="l" defTabSz="66675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ES" sz="1500" kern="1200" dirty="0">
              <a:latin typeface="Calibri"/>
              <a:ea typeface="Calibri"/>
              <a:cs typeface="Calibri"/>
            </a:rPr>
            <a:t>VATS </a:t>
          </a:r>
          <a:r>
            <a:rPr lang="es-ES" sz="1500" kern="1200" dirty="0">
              <a:latin typeface="Calibri"/>
              <a:ea typeface="Calibri"/>
              <a:cs typeface="Times New Roman"/>
            </a:rPr>
            <a:t>91,1% (n=45)</a:t>
          </a:r>
        </a:p>
        <a:p>
          <a:pPr marL="114300" lvl="1" indent="-114300" algn="l" defTabSz="66675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ES" sz="1500" kern="1200" dirty="0">
              <a:latin typeface="Calibri"/>
              <a:ea typeface="Calibri"/>
              <a:cs typeface="Times New Roman"/>
            </a:rPr>
            <a:t>RATS 8,9% (n=4)</a:t>
          </a:r>
        </a:p>
        <a:p>
          <a:pPr marL="228600" lvl="2" indent="-114300" algn="l" defTabSz="66675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s-ES" sz="1500" kern="1200" dirty="0">
              <a:latin typeface="Calibri"/>
              <a:ea typeface="Calibri"/>
              <a:cs typeface="Times New Roman"/>
            </a:rPr>
            <a:t>Reconversión a toracotomía n=1</a:t>
          </a:r>
        </a:p>
      </dsp:txBody>
      <dsp:txXfrm>
        <a:off x="2230483" y="2321172"/>
        <a:ext cx="2971343" cy="748765"/>
      </dsp:txXfrm>
    </dsp:sp>
    <dsp:sp modelId="{28CDE7A6-02AB-4B1B-902E-6763EDF9F588}">
      <dsp:nvSpPr>
        <dsp:cNvPr id="0" name=""/>
        <dsp:cNvSpPr/>
      </dsp:nvSpPr>
      <dsp:spPr>
        <a:xfrm>
          <a:off x="0" y="2196378"/>
          <a:ext cx="2230483" cy="998353"/>
        </a:xfrm>
        <a:prstGeom prst="roundRect">
          <a:avLst/>
        </a:prstGeom>
        <a:solidFill>
          <a:schemeClr val="accent4">
            <a:hueOff val="6599937"/>
            <a:satOff val="-29202"/>
            <a:lumOff val="-4903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680" tIns="53340" rIns="106680" bIns="53340" numCol="1" spcCol="1270" anchor="ctr" anchorCtr="0">
          <a:noAutofit/>
        </a:bodyPr>
        <a:lstStyle/>
        <a:p>
          <a:pPr marL="0" lvl="0" indent="0" algn="ctr" defTabSz="12446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s-ES" sz="2800" kern="1200" dirty="0">
              <a:latin typeface="Calibri"/>
              <a:ea typeface="Calibri"/>
              <a:cs typeface="Calibri"/>
            </a:rPr>
            <a:t>Vía de abordaje</a:t>
          </a:r>
        </a:p>
      </dsp:txBody>
      <dsp:txXfrm>
        <a:off x="48736" y="2245114"/>
        <a:ext cx="2133011" cy="90088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vList6">
  <dgm:title val=""/>
  <dgm:desc val=""/>
  <dgm:catLst>
    <dgm:cat type="process" pri="22000"/>
    <dgm:cat type="list" pri="17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/>
    </dgm:varLst>
    <dgm:alg type="lin">
      <dgm:param type="linDir" val="fromT"/>
    </dgm:alg>
    <dgm:shape xmlns:r="http://schemas.openxmlformats.org/officeDocument/2006/relationships" r:blip="">
      <dgm:adjLst/>
    </dgm:shape>
    <dgm:presOf/>
    <dgm:constrLst>
      <dgm:constr type="w" for="ch" forName="linNode" refType="w"/>
      <dgm:constr type="h" for="ch" forName="linNode" refType="h"/>
      <dgm:constr type="h" for="ch" forName="spacing" refType="h" refFor="ch" refForName="linNode" fact="0.1"/>
      <dgm:constr type="primFontSz" for="des" forName="parentShp" op="equ" val="65"/>
      <dgm:constr type="primFontSz" for="des" forName="childShp" op="equ" val="65"/>
    </dgm:constrLst>
    <dgm:ruleLst/>
    <dgm:forEach name="Name1" axis="ch" ptType="node">
      <dgm:layoutNode name="linNode">
        <dgm:choose name="Name2">
          <dgm:if name="Name3" func="var" arg="dir" op="equ" val="norm">
            <dgm:alg type="lin">
              <dgm:param type="linDir" val="fromL"/>
            </dgm:alg>
          </dgm:if>
          <dgm:else name="Name4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hoose name="Name5">
          <dgm:if name="Name6" func="var" arg="dir" op="equ" val="norm">
            <dgm:constrLst>
              <dgm:constr type="w" for="ch" forName="parentShp" refType="w" fact="0.4"/>
              <dgm:constr type="h" for="ch" forName="parentShp" refType="h"/>
              <dgm:constr type="w" for="ch" forName="childShp" refType="w" fact="0.6"/>
              <dgm:constr type="h" for="ch" forName="childShp" refType="h" refFor="ch" refForName="parentShp"/>
            </dgm:constrLst>
          </dgm:if>
          <dgm:else name="Name7">
            <dgm:constrLst>
              <dgm:constr type="w" for="ch" forName="parentShp" refType="w" fact="0.4"/>
              <dgm:constr type="h" for="ch" forName="parentShp" refType="h"/>
              <dgm:constr type="w" for="ch" forName="childShp" refType="w" fact="0.6"/>
              <dgm:constr type="h" for="ch" forName="childShp" refType="h" refFor="ch" refForName="parentShp"/>
            </dgm:constrLst>
          </dgm:else>
        </dgm:choose>
        <dgm:ruleLst/>
        <dgm:layoutNode name="parentShp" styleLbl="node1">
          <dgm:varLst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childShp" styleLbl="bgAccFollowNode1">
          <dgm:varLst>
            <dgm:bulletEnabled val="1"/>
          </dgm:varLst>
          <dgm:alg type="tx">
            <dgm:param type="stBulletLvl" val="1"/>
          </dgm:alg>
          <dgm:choose name="Name8">
            <dgm:if name="Name9" func="var" arg="dir" op="equ" val="norm">
              <dgm:shape xmlns:r="http://schemas.openxmlformats.org/officeDocument/2006/relationships" type="rightArrow" r:blip="" zOrderOff="-2">
                <dgm:adjLst>
                  <dgm:adj idx="1" val="0.75"/>
                </dgm:adjLst>
              </dgm:shape>
            </dgm:if>
            <dgm:else name="Name10">
              <dgm:shape xmlns:r="http://schemas.openxmlformats.org/officeDocument/2006/relationships" rot="180" type="rightArrow" r:blip="" zOrderOff="-2">
                <dgm:adjLst>
                  <dgm:adj idx="1" val="0.75"/>
                </dgm:adjLst>
              </dgm:shape>
            </dgm:else>
          </dgm:choose>
          <dgm:presOf axis="des" ptType="node"/>
          <dgm:constrLst>
            <dgm:constr type="secFontSz" refType="primFontSz"/>
            <dgm:constr type="tMarg" refType="primFontSz" fact="0.05"/>
            <dgm:constr type="bMarg" refType="primFontSz" fact="0.05"/>
            <dgm:constr type="lMarg" refType="primFontSz" fact="0.05"/>
            <dgm:constr type="rMarg" refType="primFontSz" fact="0.05"/>
          </dgm:constrLst>
          <dgm:ruleLst>
            <dgm:rule type="primFontSz" val="5" fact="NaN" max="NaN"/>
          </dgm:ruleLst>
        </dgm:layoutNode>
      </dgm:layoutNode>
      <dgm:forEach name="Name11" axis="followSib" ptType="sibTrans" cnt="1">
        <dgm:layoutNode name="spacing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881914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3981744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3970056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790298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7" name="Marcador de fech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8" name="Marcador de pie de pá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523942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3065860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8237561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6044981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360359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4186325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1509620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0771E8B-6CA5-40B2-8038-0E112F3DAC1C}" type="datetimeFigureOut">
              <a:rPr lang="es-ES" smtClean="0"/>
              <a:t>03/03/2025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0F1556C4-DFC3-4611-A7CC-780699185E26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331189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diagramLayout" Target="../diagrams/layout1.xml"/><Relationship Id="rId7" Type="http://schemas.openxmlformats.org/officeDocument/2006/relationships/image" Target="../media/image1.png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Relationship Id="rId9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microsoft.com/office/2007/relationships/diagramDrawing" Target="../diagrams/drawing2.xml"/><Relationship Id="rId3" Type="http://schemas.openxmlformats.org/officeDocument/2006/relationships/image" Target="../media/image2.png"/><Relationship Id="rId7" Type="http://schemas.openxmlformats.org/officeDocument/2006/relationships/diagramColors" Target="../diagrams/colors2.xm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diagramQuickStyle" Target="../diagrams/quickStyle2.xml"/><Relationship Id="rId5" Type="http://schemas.openxmlformats.org/officeDocument/2006/relationships/diagramLayout" Target="../diagrams/layout2.xml"/><Relationship Id="rId10" Type="http://schemas.openxmlformats.org/officeDocument/2006/relationships/chart" Target="../charts/chart2.xml"/><Relationship Id="rId4" Type="http://schemas.openxmlformats.org/officeDocument/2006/relationships/diagramData" Target="../diagrams/data2.xml"/><Relationship Id="rId9" Type="http://schemas.openxmlformats.org/officeDocument/2006/relationships/chart" Target="../charts/char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hyperlink" Target="http://dx.doi.org/10.1093/ejcts/ezab367" TargetMode="Externa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F9866A9-B167-4D75-8F7F-360025AD6B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7167"/>
            <a:ext cx="12188952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C2DD07C1-6CFB-48E5-AD0E-AC091042BB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F9A8FC0F-BD29-4D9A-ABF1-D75E3A2691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4" name="Imagen 3">
            <a:extLst>
              <a:ext uri="{FF2B5EF4-FFF2-40B4-BE49-F238E27FC236}">
                <a16:creationId xmlns:a16="http://schemas.microsoft.com/office/drawing/2014/main" id="{A1CE2D22-903A-CB2B-B12E-8D1A78D7EA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81511" y="2267611"/>
            <a:ext cx="3296621" cy="2464845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89708" y="1014574"/>
            <a:ext cx="5633531" cy="2226769"/>
          </a:xfrm>
        </p:spPr>
        <p:txBody>
          <a:bodyPr anchor="ctr">
            <a:normAutofit/>
          </a:bodyPr>
          <a:lstStyle/>
          <a:p>
            <a:pPr algn="l"/>
            <a:r>
              <a:rPr lang="es-ES" sz="3700" dirty="0">
                <a:solidFill>
                  <a:schemeClr val="bg1"/>
                </a:solidFill>
                <a:latin typeface="Calibri"/>
                <a:ea typeface="Calibri"/>
                <a:cs typeface="Calibri"/>
              </a:rPr>
              <a:t>COMPARACIÓN ENTRE RESECCIONES PULMONARES SUBLOBARES ANATÓMICAS SIMPLES Y COMPLEJAS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89708" y="3640633"/>
            <a:ext cx="5631417" cy="2487212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l"/>
            <a:r>
              <a:rPr lang="es-ES" sz="1800" dirty="0" err="1">
                <a:solidFill>
                  <a:schemeClr val="tx2"/>
                </a:solidFill>
                <a:latin typeface="Calibri"/>
                <a:ea typeface="+mn-lt"/>
                <a:cs typeface="+mn-lt"/>
              </a:rPr>
              <a:t>C.García</a:t>
            </a:r>
            <a:r>
              <a:rPr lang="es-ES" sz="1800" dirty="0">
                <a:solidFill>
                  <a:schemeClr val="tx2"/>
                </a:solidFill>
                <a:latin typeface="Calibri"/>
                <a:ea typeface="+mn-lt"/>
                <a:cs typeface="+mn-lt"/>
              </a:rPr>
              <a:t> Bautista, M. García Galindo, R. </a:t>
            </a:r>
            <a:r>
              <a:rPr lang="es-ES" sz="1800" dirty="0" err="1">
                <a:solidFill>
                  <a:schemeClr val="tx2"/>
                </a:solidFill>
                <a:latin typeface="Calibri"/>
                <a:ea typeface="+mn-lt"/>
                <a:cs typeface="+mn-lt"/>
              </a:rPr>
              <a:t>Mongil</a:t>
            </a:r>
            <a:r>
              <a:rPr lang="es-ES" sz="1800" dirty="0">
                <a:solidFill>
                  <a:schemeClr val="tx2"/>
                </a:solidFill>
                <a:latin typeface="Calibri"/>
                <a:ea typeface="+mn-lt"/>
                <a:cs typeface="+mn-lt"/>
              </a:rPr>
              <a:t> </a:t>
            </a:r>
            <a:r>
              <a:rPr lang="es-ES" sz="1800" dirty="0" err="1">
                <a:solidFill>
                  <a:schemeClr val="tx2"/>
                </a:solidFill>
                <a:latin typeface="Calibri"/>
                <a:ea typeface="+mn-lt"/>
                <a:cs typeface="+mn-lt"/>
              </a:rPr>
              <a:t>Poce</a:t>
            </a:r>
            <a:r>
              <a:rPr lang="es-ES" sz="1800" dirty="0">
                <a:solidFill>
                  <a:schemeClr val="tx2"/>
                </a:solidFill>
                <a:latin typeface="Calibri"/>
                <a:ea typeface="+mn-lt"/>
                <a:cs typeface="+mn-lt"/>
              </a:rPr>
              <a:t>, M. Serrano Criado, A.F. Paz Gaviria, R. Arrabal Sánchez</a:t>
            </a:r>
            <a:endParaRPr lang="es-ES" sz="1800">
              <a:solidFill>
                <a:schemeClr val="tx2"/>
              </a:solidFill>
              <a:latin typeface="Calibri"/>
              <a:ea typeface="Calibri"/>
              <a:cs typeface="Calibri"/>
            </a:endParaRPr>
          </a:p>
          <a:p>
            <a:pPr algn="l"/>
            <a:r>
              <a:rPr lang="es-ES" sz="1800" dirty="0">
                <a:solidFill>
                  <a:schemeClr val="tx2"/>
                </a:solidFill>
                <a:latin typeface="Calibri"/>
                <a:ea typeface="+mn-lt"/>
                <a:cs typeface="+mn-lt"/>
              </a:rPr>
              <a:t>Hospital Regional Universitario de Málaga, Cirugía Torácica</a:t>
            </a:r>
            <a:endParaRPr lang="es-ES" sz="1800" dirty="0">
              <a:solidFill>
                <a:schemeClr val="tx2"/>
              </a:solidFill>
              <a:latin typeface="Calibri"/>
            </a:endParaRPr>
          </a:p>
          <a:p>
            <a:pPr algn="l"/>
            <a:endParaRPr lang="es-ES">
              <a:solidFill>
                <a:schemeClr val="tx2"/>
              </a:solidFill>
            </a:endParaRPr>
          </a:p>
        </p:txBody>
      </p:sp>
      <p:pic>
        <p:nvPicPr>
          <p:cNvPr id="5" name="Imagen 4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BAEEA5A2-967E-6466-CC0A-D9F5DF669FE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78879" y="5576557"/>
            <a:ext cx="1674462" cy="1281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627317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8" descr="Imagen que contiene Diagrama&#10;&#10;El contenido generado por inteligencia artificial puede ser incorrecto.">
            <a:extLst>
              <a:ext uri="{FF2B5EF4-FFF2-40B4-BE49-F238E27FC236}">
                <a16:creationId xmlns:a16="http://schemas.microsoft.com/office/drawing/2014/main" id="{A6C70863-B332-0A00-CFEE-E176D822586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200" r="3200" b="58"/>
          <a:stretch/>
        </p:blipFill>
        <p:spPr>
          <a:xfrm>
            <a:off x="8341343" y="374542"/>
            <a:ext cx="3301276" cy="5201824"/>
          </a:xfrm>
          <a:prstGeom prst="rect">
            <a:avLst/>
          </a:prstGeom>
        </p:spPr>
      </p:pic>
      <p:sp>
        <p:nvSpPr>
          <p:cNvPr id="2" name="Título 1">
            <a:extLst>
              <a:ext uri="{FF2B5EF4-FFF2-40B4-BE49-F238E27FC236}">
                <a16:creationId xmlns:a16="http://schemas.microsoft.com/office/drawing/2014/main" id="{11094DA1-B97F-686E-B47D-304F73B506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97326" y="211604"/>
            <a:ext cx="8905336" cy="1339940"/>
          </a:xfrm>
        </p:spPr>
        <p:txBody>
          <a:bodyPr/>
          <a:lstStyle/>
          <a:p>
            <a:pPr algn="ctr"/>
            <a:r>
              <a:rPr lang="es-ES">
                <a:latin typeface="Calibri"/>
                <a:ea typeface="Calibri"/>
                <a:cs typeface="Calibri"/>
              </a:rPr>
              <a:t>INTRODUCCIÓN</a:t>
            </a:r>
            <a:endParaRPr lang="es-ES"/>
          </a:p>
        </p:txBody>
      </p:sp>
      <p:pic>
        <p:nvPicPr>
          <p:cNvPr id="4" name="Marcador de contenido 3">
            <a:extLst>
              <a:ext uri="{FF2B5EF4-FFF2-40B4-BE49-F238E27FC236}">
                <a16:creationId xmlns:a16="http://schemas.microsoft.com/office/drawing/2014/main" id="{53459E7D-3515-AABE-90A8-AFA5B148D8E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-5005" y="-3807"/>
            <a:ext cx="2076450" cy="1552575"/>
          </a:xfrm>
        </p:spPr>
      </p:pic>
      <p:pic>
        <p:nvPicPr>
          <p:cNvPr id="6" name="Imagen 5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36B460C3-F22F-AEFE-6516-7F5F63B7B64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78879" y="5576557"/>
            <a:ext cx="1674462" cy="1281354"/>
          </a:xfrm>
          <a:prstGeom prst="rect">
            <a:avLst/>
          </a:prstGeom>
        </p:spPr>
      </p:pic>
      <p:sp>
        <p:nvSpPr>
          <p:cNvPr id="7" name="CuadroTexto 6">
            <a:extLst>
              <a:ext uri="{FF2B5EF4-FFF2-40B4-BE49-F238E27FC236}">
                <a16:creationId xmlns:a16="http://schemas.microsoft.com/office/drawing/2014/main" id="{F864C889-C6F9-D736-EE3F-96E01593B4E3}"/>
              </a:ext>
            </a:extLst>
          </p:cNvPr>
          <p:cNvSpPr txBox="1"/>
          <p:nvPr/>
        </p:nvSpPr>
        <p:spPr>
          <a:xfrm>
            <a:off x="309966" y="1717728"/>
            <a:ext cx="8603263" cy="313932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285750" indent="-285750">
              <a:buFont typeface="Arial"/>
              <a:buChar char="•"/>
            </a:pPr>
            <a:r>
              <a:rPr lang="es-ES" dirty="0">
                <a:latin typeface="Calibri"/>
                <a:ea typeface="Calibri"/>
                <a:cs typeface="Calibri"/>
              </a:rPr>
              <a:t>Gold standard para el tratamiento del cáncer de pulmón en estadios iniciales: Lobectomía + linfadenectomía </a:t>
            </a:r>
          </a:p>
          <a:p>
            <a:endParaRPr lang="es-ES">
              <a:latin typeface="Calibri"/>
              <a:ea typeface="Calibri"/>
              <a:cs typeface="Calibri"/>
            </a:endParaRPr>
          </a:p>
          <a:p>
            <a:pPr marL="285750" indent="-285750">
              <a:buFont typeface="Arial"/>
              <a:buChar char="•"/>
            </a:pPr>
            <a:r>
              <a:rPr lang="es-ES" dirty="0">
                <a:latin typeface="Calibri"/>
                <a:ea typeface="Calibri"/>
                <a:cs typeface="Calibri"/>
              </a:rPr>
              <a:t>El desarrollo quirúrgico y tecnológico evoluciona a técnicas menos invasivas y de preservación de parénquima pulmonar: Resecciones </a:t>
            </a:r>
            <a:r>
              <a:rPr lang="es-ES" dirty="0" err="1">
                <a:latin typeface="Calibri"/>
                <a:ea typeface="Calibri"/>
                <a:cs typeface="Calibri"/>
              </a:rPr>
              <a:t>sublobares</a:t>
            </a:r>
            <a:r>
              <a:rPr lang="es-ES" dirty="0">
                <a:latin typeface="Calibri"/>
                <a:ea typeface="Calibri"/>
                <a:cs typeface="Calibri"/>
              </a:rPr>
              <a:t> anatómicas (RSA)</a:t>
            </a:r>
          </a:p>
          <a:p>
            <a:pPr marL="285750" indent="-285750">
              <a:buFont typeface="Arial"/>
              <a:buChar char="•"/>
            </a:pPr>
            <a:endParaRPr lang="es-ES">
              <a:latin typeface="Calibri"/>
              <a:ea typeface="Calibri"/>
              <a:cs typeface="Calibri"/>
            </a:endParaRPr>
          </a:p>
          <a:p>
            <a:pPr marL="285750" indent="-285750">
              <a:buFont typeface="Arial"/>
              <a:buChar char="•"/>
            </a:pPr>
            <a:r>
              <a:rPr lang="es-ES" dirty="0">
                <a:latin typeface="Calibri"/>
                <a:ea typeface="Calibri"/>
                <a:cs typeface="Calibri"/>
              </a:rPr>
              <a:t>En función de la complejidad técnica las RSA se dividen en </a:t>
            </a:r>
          </a:p>
          <a:p>
            <a:pPr marL="742950" lvl="1" indent="-285750">
              <a:buFont typeface="Courier New"/>
              <a:buChar char="o"/>
            </a:pPr>
            <a:r>
              <a:rPr lang="es-ES" dirty="0">
                <a:latin typeface="Calibri"/>
                <a:ea typeface="Calibri"/>
                <a:cs typeface="Calibri"/>
              </a:rPr>
              <a:t>SIMPLES: Un solo plano de sección </a:t>
            </a:r>
            <a:r>
              <a:rPr lang="es-ES" dirty="0" err="1">
                <a:latin typeface="Calibri"/>
                <a:ea typeface="Calibri"/>
                <a:cs typeface="Calibri"/>
              </a:rPr>
              <a:t>intersegmentario</a:t>
            </a:r>
            <a:endParaRPr lang="es-ES" dirty="0">
              <a:latin typeface="Calibri"/>
              <a:ea typeface="Calibri"/>
              <a:cs typeface="Calibri"/>
            </a:endParaRPr>
          </a:p>
          <a:p>
            <a:pPr marL="742950" lvl="1" indent="-285750">
              <a:buFont typeface="Courier New"/>
              <a:buChar char="o"/>
            </a:pPr>
            <a:r>
              <a:rPr lang="es-ES" dirty="0">
                <a:latin typeface="Calibri"/>
                <a:ea typeface="Calibri"/>
                <a:cs typeface="Calibri"/>
              </a:rPr>
              <a:t>COMPLEJAS: Varios planos de sección </a:t>
            </a:r>
            <a:r>
              <a:rPr lang="es-ES" dirty="0" err="1">
                <a:latin typeface="Calibri"/>
                <a:ea typeface="Calibri"/>
                <a:cs typeface="Calibri"/>
              </a:rPr>
              <a:t>intersegmentario</a:t>
            </a:r>
            <a:endParaRPr lang="es-ES" dirty="0">
              <a:latin typeface="Calibri"/>
              <a:ea typeface="Calibri"/>
              <a:cs typeface="Calibri"/>
            </a:endParaRPr>
          </a:p>
          <a:p>
            <a:pPr marL="285750" indent="-285750">
              <a:buFont typeface="Arial"/>
              <a:buChar char="•"/>
            </a:pPr>
            <a:endParaRPr lang="es-ES">
              <a:latin typeface="Calibri"/>
              <a:ea typeface="Calibri"/>
              <a:cs typeface="Calibri"/>
            </a:endParaRPr>
          </a:p>
          <a:p>
            <a:endParaRPr lang="es-ES"/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D6F5F728-C151-8633-8857-1E8CA9C1A3AA}"/>
              </a:ext>
            </a:extLst>
          </p:cNvPr>
          <p:cNvSpPr txBox="1"/>
          <p:nvPr/>
        </p:nvSpPr>
        <p:spPr>
          <a:xfrm>
            <a:off x="2826002" y="4515464"/>
            <a:ext cx="5249197" cy="132343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1600" dirty="0">
                <a:latin typeface="Calibri"/>
                <a:ea typeface="Calibri"/>
                <a:cs typeface="Calibri"/>
              </a:rPr>
              <a:t>Criterios para la realización de RSA: </a:t>
            </a:r>
          </a:p>
          <a:p>
            <a:pPr marL="342900" indent="-342900">
              <a:buAutoNum type="arabicPeriod"/>
            </a:pPr>
            <a:r>
              <a:rPr lang="es-ES" sz="1600" dirty="0">
                <a:latin typeface="Calibri"/>
                <a:ea typeface="Calibri"/>
                <a:cs typeface="Calibri"/>
              </a:rPr>
              <a:t>Tumores periféricos </a:t>
            </a:r>
            <a:r>
              <a:rPr lang="es-ES" sz="1600" dirty="0">
                <a:solidFill>
                  <a:srgbClr val="040C28"/>
                </a:solidFill>
                <a:latin typeface="Calibri"/>
                <a:ea typeface="+mn-lt"/>
                <a:cs typeface="+mn-lt"/>
              </a:rPr>
              <a:t>≤ 2cm</a:t>
            </a:r>
          </a:p>
          <a:p>
            <a:pPr marL="342900" indent="-342900">
              <a:buAutoNum type="arabicPeriod"/>
            </a:pPr>
            <a:r>
              <a:rPr lang="es-ES" sz="1600" dirty="0">
                <a:solidFill>
                  <a:srgbClr val="040C28"/>
                </a:solidFill>
                <a:latin typeface="Calibri"/>
              </a:rPr>
              <a:t>Patrones en vidrio deslustrado o patrón sólido &lt;50%</a:t>
            </a:r>
            <a:endParaRPr lang="es-ES" sz="1600" dirty="0">
              <a:solidFill>
                <a:srgbClr val="040C28"/>
              </a:solidFill>
              <a:latin typeface="Calibri"/>
              <a:ea typeface="Calibri"/>
              <a:cs typeface="Calibri"/>
            </a:endParaRPr>
          </a:p>
          <a:p>
            <a:pPr marL="342900" indent="-342900">
              <a:buAutoNum type="arabicPeriod"/>
            </a:pPr>
            <a:r>
              <a:rPr lang="es-ES" sz="1600" dirty="0">
                <a:solidFill>
                  <a:srgbClr val="040C28"/>
                </a:solidFill>
                <a:latin typeface="Calibri"/>
                <a:ea typeface="Calibri"/>
                <a:cs typeface="Calibri"/>
              </a:rPr>
              <a:t>En casos que no se pueda realizar resección pulmonar mayor por malas pruebas funcionales</a:t>
            </a:r>
          </a:p>
        </p:txBody>
      </p:sp>
      <p:sp>
        <p:nvSpPr>
          <p:cNvPr id="10" name="Marcador de pie de página 9">
            <a:extLst>
              <a:ext uri="{FF2B5EF4-FFF2-40B4-BE49-F238E27FC236}">
                <a16:creationId xmlns:a16="http://schemas.microsoft.com/office/drawing/2014/main" id="{F07873B5-588E-8101-BD8C-166D70D004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14865" y="6212577"/>
            <a:ext cx="10268310" cy="508898"/>
          </a:xfrm>
        </p:spPr>
        <p:txBody>
          <a:bodyPr/>
          <a:lstStyle/>
          <a:p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Calibri"/>
              </a:rPr>
              <a:t>Imagen 1:  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Okubo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Y, Yoshida Y,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Yotsukura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M, Nakagawa K, Watanabe S-I.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Complex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segmentectomy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is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not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a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complex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procedure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relative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to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simple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segmentectomy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.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Eur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J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Cardiothorac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</a:t>
            </a:r>
            <a:r>
              <a:rPr lang="es-ES" err="1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Surg</a:t>
            </a:r>
            <a:r>
              <a:rPr lang="es-ES">
                <a:solidFill>
                  <a:schemeClr val="tx1">
                    <a:lumMod val="65000"/>
                    <a:lumOff val="35000"/>
                  </a:schemeClr>
                </a:solidFill>
                <a:latin typeface="Calibri"/>
                <a:ea typeface="Calibri"/>
                <a:cs typeface="Times New Roman"/>
              </a:rPr>
              <a:t> [Internet]. 2021;61(1):100–7.</a:t>
            </a:r>
            <a:endParaRPr lang="es-ES">
              <a:solidFill>
                <a:schemeClr val="tx1">
                  <a:lumMod val="65000"/>
                  <a:lumOff val="35000"/>
                </a:schemeClr>
              </a:solidFill>
              <a:latin typeface="Calibri"/>
              <a:ea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6225505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22" name="Rectangle 421">
            <a:extLst>
              <a:ext uri="{FF2B5EF4-FFF2-40B4-BE49-F238E27FC236}">
                <a16:creationId xmlns:a16="http://schemas.microsoft.com/office/drawing/2014/main" id="{50DF6B93-F3AC-40E0-8651-89582E5E87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4" name="Rectangle 423">
            <a:extLst>
              <a:ext uri="{FF2B5EF4-FFF2-40B4-BE49-F238E27FC236}">
                <a16:creationId xmlns:a16="http://schemas.microsoft.com/office/drawing/2014/main" id="{E8027539-FDC1-4BD7-ABD3-2C96884650D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8115300" cy="68580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6" name="Rectangle 425">
            <a:extLst>
              <a:ext uri="{FF2B5EF4-FFF2-40B4-BE49-F238E27FC236}">
                <a16:creationId xmlns:a16="http://schemas.microsoft.com/office/drawing/2014/main" id="{8746EFA5-E6C7-4867-8011-E729148E8DF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85799" y="685800"/>
            <a:ext cx="6742953" cy="5486400"/>
          </a:xfrm>
          <a:prstGeom prst="rect">
            <a:avLst/>
          </a:prstGeom>
          <a:solidFill>
            <a:schemeClr val="bg1"/>
          </a:solidFill>
          <a:ln w="1270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C93B0DAC-0B0F-8EAE-D838-8E47D11F4A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5799" y="1158949"/>
            <a:ext cx="5461225" cy="1118087"/>
          </a:xfrm>
        </p:spPr>
        <p:txBody>
          <a:bodyPr anchor="b">
            <a:normAutofit/>
          </a:bodyPr>
          <a:lstStyle/>
          <a:p>
            <a:pPr algn="ctr"/>
            <a:r>
              <a:rPr lang="es-ES" sz="3200">
                <a:solidFill>
                  <a:schemeClr val="tx1">
                    <a:lumMod val="65000"/>
                    <a:lumOff val="35000"/>
                  </a:schemeClr>
                </a:solidFill>
              </a:rPr>
              <a:t>OBJETIVO</a:t>
            </a:r>
          </a:p>
        </p:txBody>
      </p:sp>
      <p:graphicFrame>
        <p:nvGraphicFramePr>
          <p:cNvPr id="4" name="Diagrama 3">
            <a:extLst>
              <a:ext uri="{FF2B5EF4-FFF2-40B4-BE49-F238E27FC236}">
                <a16:creationId xmlns:a16="http://schemas.microsoft.com/office/drawing/2014/main" id="{BC05D334-8B0D-9A5B-4688-2FC00C5DCAE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8319533"/>
              </p:ext>
            </p:extLst>
          </p:nvPr>
        </p:nvGraphicFramePr>
        <p:xfrm>
          <a:off x="1335799" y="2563907"/>
          <a:ext cx="5461225" cy="297619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436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C4146676-953F-241F-4A3B-329952E8133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438" name="Imagen 437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70CF8A5B-3B0C-0E99-EBEA-273A2A7DE21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  <p:pic>
        <p:nvPicPr>
          <p:cNvPr id="448" name="Imagen 447">
            <a:extLst>
              <a:ext uri="{FF2B5EF4-FFF2-40B4-BE49-F238E27FC236}">
                <a16:creationId xmlns:a16="http://schemas.microsoft.com/office/drawing/2014/main" id="{8E1E1BE8-2D8B-A9BA-73FD-0F0B96C7762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119987" y="1819135"/>
            <a:ext cx="4076161" cy="25092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30467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9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5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2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6640D98E-8D9D-19CD-1838-9B98BDC77A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9448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s-ES" sz="4000" dirty="0"/>
              <a:t>MATERIAL Y MÉTODOS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DBA519B5-4C77-FDDF-E81C-E35CED2DCAB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680351" y="1710519"/>
            <a:ext cx="7140049" cy="3471081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s-ES" sz="1600" dirty="0">
                <a:latin typeface="Calibri"/>
                <a:ea typeface="Calibri"/>
                <a:cs typeface="Calibri"/>
              </a:rPr>
              <a:t>Estudio observacional, retrospectivo </a:t>
            </a:r>
            <a:r>
              <a:rPr lang="es-ES" sz="1600" dirty="0">
                <a:latin typeface="Calibri"/>
                <a:ea typeface="+mn-lt"/>
                <a:cs typeface="+mn-lt"/>
              </a:rPr>
              <a:t>de pacientes intervenidos por lesiones pulmonares sugestivas de malignidad mediante RSA entre el 01/01/23 - 31/07/24 en nuestro centro</a:t>
            </a:r>
            <a:endParaRPr lang="es-ES"/>
          </a:p>
          <a:p>
            <a:r>
              <a:rPr lang="es-ES" sz="1600" dirty="0">
                <a:latin typeface="Calibri"/>
                <a:ea typeface="+mn-lt"/>
                <a:cs typeface="Times New Roman"/>
              </a:rPr>
              <a:t>Los pacientes incluidos en el estudio se encontraban en un estadio I clínico según la 8ª edición del TNM del cáncer de pulmón.</a:t>
            </a:r>
          </a:p>
          <a:p>
            <a:r>
              <a:rPr lang="es-ES" sz="1600" dirty="0">
                <a:latin typeface="Calibri"/>
                <a:ea typeface="+mn-lt"/>
                <a:cs typeface="Times New Roman"/>
              </a:rPr>
              <a:t>Variables utilizadas: Demográficas, relacionadas con el acto quirúrgico y complicaciones.</a:t>
            </a:r>
          </a:p>
          <a:p>
            <a:r>
              <a:rPr lang="es-ES" sz="1600" dirty="0">
                <a:latin typeface="Calibri"/>
                <a:ea typeface="+mn-lt"/>
                <a:cs typeface="Times New Roman"/>
              </a:rPr>
              <a:t>Se utiliza el programa SPSS 1.6.2</a:t>
            </a:r>
          </a:p>
          <a:p>
            <a:pPr lvl="1">
              <a:buFont typeface="Courier New" panose="020B0604020202020204" pitchFamily="34" charset="0"/>
              <a:buChar char="o"/>
            </a:pPr>
            <a:r>
              <a:rPr lang="es-ES" sz="1600" dirty="0">
                <a:latin typeface="Calibri"/>
                <a:ea typeface="+mn-lt"/>
                <a:cs typeface="Times New Roman"/>
              </a:rPr>
              <a:t>Análisis de la normalidad: test de </a:t>
            </a:r>
            <a:r>
              <a:rPr lang="es-ES" sz="1600" err="1">
                <a:latin typeface="Calibri"/>
                <a:ea typeface="+mn-lt"/>
                <a:cs typeface="Times New Roman"/>
              </a:rPr>
              <a:t>Kolmogorov-Smirnov</a:t>
            </a:r>
            <a:endParaRPr lang="es-ES" sz="1600">
              <a:latin typeface="Calibri"/>
              <a:ea typeface="+mn-lt"/>
              <a:cs typeface="Times New Roman"/>
            </a:endParaRPr>
          </a:p>
          <a:p>
            <a:pPr lvl="1">
              <a:buFont typeface="Courier New" panose="020B0604020202020204" pitchFamily="34" charset="0"/>
              <a:buChar char="o"/>
            </a:pPr>
            <a:r>
              <a:rPr lang="es-ES" sz="1600" dirty="0">
                <a:latin typeface="Calibri"/>
                <a:ea typeface="+mn-lt"/>
                <a:cs typeface="Times New Roman"/>
              </a:rPr>
              <a:t>Contraste de hipótesis de días de estancia hospitalaria: U de Mann-Whitney</a:t>
            </a:r>
          </a:p>
          <a:p>
            <a:pPr lvl="1">
              <a:buFont typeface="Courier New" panose="020B0604020202020204" pitchFamily="34" charset="0"/>
              <a:buChar char="o"/>
            </a:pPr>
            <a:r>
              <a:rPr lang="es-ES" sz="1600" dirty="0">
                <a:latin typeface="Calibri"/>
                <a:ea typeface="+mn-lt"/>
                <a:cs typeface="Times New Roman"/>
              </a:rPr>
              <a:t>Contraste de hipótesis de tiempo quirúrgico y complicaciones: T-</a:t>
            </a:r>
            <a:r>
              <a:rPr lang="es-ES" sz="1600" err="1">
                <a:latin typeface="Calibri"/>
                <a:ea typeface="+mn-lt"/>
                <a:cs typeface="Times New Roman"/>
              </a:rPr>
              <a:t>Student</a:t>
            </a:r>
            <a:endParaRPr lang="es-ES" sz="1600">
              <a:latin typeface="Calibri"/>
              <a:ea typeface="+mn-lt"/>
              <a:cs typeface="Times New Roman"/>
            </a:endParaRPr>
          </a:p>
          <a:p>
            <a:pPr lvl="1">
              <a:buFont typeface="Courier New" panose="020B0604020202020204" pitchFamily="34" charset="0"/>
              <a:buChar char="o"/>
            </a:pPr>
            <a:r>
              <a:rPr lang="es-ES" sz="1600" dirty="0">
                <a:latin typeface="Calibri"/>
                <a:ea typeface="+mn-lt"/>
                <a:cs typeface="Times New Roman"/>
              </a:rPr>
              <a:t>Margen quirúrgico en dos grupos (</a:t>
            </a:r>
            <a:r>
              <a:rPr lang="es-ES" sz="1600" dirty="0">
                <a:latin typeface="Calibri"/>
                <a:ea typeface="Calibri"/>
                <a:cs typeface="Calibri"/>
              </a:rPr>
              <a:t>≤1cm y &gt;1cm): Chi cuadrado</a:t>
            </a:r>
          </a:p>
        </p:txBody>
      </p:sp>
      <p:pic>
        <p:nvPicPr>
          <p:cNvPr id="598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9F9082CB-0113-5555-9023-DE25169081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600" name="Imagen 599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BD6C7E8C-C872-5B8C-4041-6D9FA740DF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031106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1D7BC9D-53FD-8DD1-B6E7-C341D95BC5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29053"/>
            <a:ext cx="10515600" cy="1325563"/>
          </a:xfrm>
        </p:spPr>
        <p:txBody>
          <a:bodyPr/>
          <a:lstStyle/>
          <a:p>
            <a:pPr algn="ctr"/>
            <a:r>
              <a:rPr lang="es-ES" dirty="0"/>
              <a:t>RESULTADOS DESCRIPTIVOS</a:t>
            </a:r>
          </a:p>
        </p:txBody>
      </p:sp>
      <p:pic>
        <p:nvPicPr>
          <p:cNvPr id="5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127B39B5-F644-6428-8C4E-3754467A9D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7" name="Imagen 6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CB2F405D-658D-E4D7-B41F-CBF2C9C8540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  <p:graphicFrame>
        <p:nvGraphicFramePr>
          <p:cNvPr id="145" name="Marcador de contenido 144">
            <a:extLst>
              <a:ext uri="{FF2B5EF4-FFF2-40B4-BE49-F238E27FC236}">
                <a16:creationId xmlns:a16="http://schemas.microsoft.com/office/drawing/2014/main" id="{4517F18F-A89D-5F3C-4382-684EB472602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87738044"/>
              </p:ext>
            </p:extLst>
          </p:nvPr>
        </p:nvGraphicFramePr>
        <p:xfrm>
          <a:off x="266698" y="1716768"/>
          <a:ext cx="5576209" cy="319473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graphicFrame>
        <p:nvGraphicFramePr>
          <p:cNvPr id="1611" name="Gráfico 1610">
            <a:extLst>
              <a:ext uri="{FF2B5EF4-FFF2-40B4-BE49-F238E27FC236}">
                <a16:creationId xmlns:a16="http://schemas.microsoft.com/office/drawing/2014/main" id="{759D8F2F-9E2B-5882-0115-B2195D2352E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13204225"/>
              </p:ext>
            </p:extLst>
          </p:nvPr>
        </p:nvGraphicFramePr>
        <p:xfrm>
          <a:off x="2530929" y="3478438"/>
          <a:ext cx="9225641" cy="32076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795" name="Gráfico 1794">
            <a:extLst>
              <a:ext uri="{FF2B5EF4-FFF2-40B4-BE49-F238E27FC236}">
                <a16:creationId xmlns:a16="http://schemas.microsoft.com/office/drawing/2014/main" id="{48F86A8F-76AB-2667-67A7-AE3A5899881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84127454"/>
              </p:ext>
            </p:extLst>
          </p:nvPr>
        </p:nvGraphicFramePr>
        <p:xfrm>
          <a:off x="6096001" y="1314905"/>
          <a:ext cx="8177892" cy="40104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187735680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A7F2D32-7CA6-15BA-E16E-110E9908F2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52349" y="376498"/>
            <a:ext cx="9298675" cy="1336936"/>
          </a:xfrm>
        </p:spPr>
        <p:txBody>
          <a:bodyPr>
            <a:normAutofit/>
          </a:bodyPr>
          <a:lstStyle/>
          <a:p>
            <a:pPr algn="ctr"/>
            <a:r>
              <a:rPr lang="es-ES" sz="3600" dirty="0"/>
              <a:t>RESULTADOS CONTRASTE DE HIPÓTESIS</a:t>
            </a:r>
            <a:endParaRPr lang="es-ES" sz="3600"/>
          </a:p>
        </p:txBody>
      </p:sp>
      <p:pic>
        <p:nvPicPr>
          <p:cNvPr id="5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E8B04C2F-5213-3524-2A5D-EBF3954650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7" name="Imagen 6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B5A17F1B-AB39-D46F-5D0A-E0D08D90654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  <p:sp>
        <p:nvSpPr>
          <p:cNvPr id="9" name="CuadroTexto 8">
            <a:extLst>
              <a:ext uri="{FF2B5EF4-FFF2-40B4-BE49-F238E27FC236}">
                <a16:creationId xmlns:a16="http://schemas.microsoft.com/office/drawing/2014/main" id="{263CC204-6B68-917C-9AC7-819BECCF3B3B}"/>
              </a:ext>
            </a:extLst>
          </p:cNvPr>
          <p:cNvSpPr txBox="1"/>
          <p:nvPr/>
        </p:nvSpPr>
        <p:spPr>
          <a:xfrm>
            <a:off x="2809163" y="1720795"/>
            <a:ext cx="6585857" cy="46166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s-ES" sz="2400" dirty="0">
                <a:latin typeface="Calibri"/>
                <a:ea typeface="Calibri"/>
                <a:cs typeface="Calibri"/>
              </a:rPr>
              <a:t>TIEMPO QUIRÚRGICO</a:t>
            </a:r>
            <a:endParaRPr lang="es-ES" sz="2400"/>
          </a:p>
        </p:txBody>
      </p:sp>
      <p:graphicFrame>
        <p:nvGraphicFramePr>
          <p:cNvPr id="11" name="Tabla 10">
            <a:extLst>
              <a:ext uri="{FF2B5EF4-FFF2-40B4-BE49-F238E27FC236}">
                <a16:creationId xmlns:a16="http://schemas.microsoft.com/office/drawing/2014/main" id="{912CF51A-5519-BD6D-9014-2F356A9358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1856166"/>
              </p:ext>
            </p:extLst>
          </p:nvPr>
        </p:nvGraphicFramePr>
        <p:xfrm>
          <a:off x="1226934" y="2462465"/>
          <a:ext cx="9515976" cy="2197308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2378994">
                  <a:extLst>
                    <a:ext uri="{9D8B030D-6E8A-4147-A177-3AD203B41FA5}">
                      <a16:colId xmlns:a16="http://schemas.microsoft.com/office/drawing/2014/main" val="3850143882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637094352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1914929776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1889583263"/>
                    </a:ext>
                  </a:extLst>
                </a:gridCol>
              </a:tblGrid>
              <a:tr h="91714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es-E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s-ES" sz="1800" dirty="0"/>
                        <a:t>RSA TOTAL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s-ES" sz="1800" dirty="0"/>
                        <a:t>RSA SIMPLES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dirty="0"/>
                        <a:t>RSA COMPLEJAS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9055006"/>
                  </a:ext>
                </a:extLst>
              </a:tr>
              <a:tr h="535002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dirty="0"/>
                        <a:t>MEDIA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u="none" strike="noStrike" baseline="0" noProof="0" dirty="0">
                          <a:solidFill>
                            <a:srgbClr val="000000"/>
                          </a:solidFill>
                        </a:rPr>
                        <a:t>180.67 ± 58.65 minutos</a:t>
                      </a:r>
                      <a:endParaRPr lang="es-E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u="none" strike="noStrike" noProof="0" dirty="0">
                          <a:solidFill>
                            <a:srgbClr val="000000"/>
                          </a:solidFill>
                        </a:rPr>
                        <a:t>181.71 ± 64.87 min</a:t>
                      </a:r>
                      <a:endParaRPr lang="es-E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u="none" strike="noStrike" noProof="0" dirty="0">
                          <a:solidFill>
                            <a:srgbClr val="000000"/>
                          </a:solidFill>
                        </a:rPr>
                        <a:t>178,07 ± 41,03 min</a:t>
                      </a:r>
                      <a:endParaRPr lang="es-E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7156395"/>
                  </a:ext>
                </a:extLst>
              </a:tr>
              <a:tr h="535002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dirty="0"/>
                        <a:t>MEDIANA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u="none" strike="noStrike" noProof="0" dirty="0">
                          <a:solidFill>
                            <a:srgbClr val="000000"/>
                          </a:solidFill>
                        </a:rPr>
                        <a:t>170 minutos (R=90-360 min)</a:t>
                      </a:r>
                      <a:endParaRPr lang="es-E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u="none" strike="noStrike" noProof="0" dirty="0">
                          <a:solidFill>
                            <a:srgbClr val="000000"/>
                          </a:solidFill>
                        </a:rPr>
                        <a:t>175 min (R= 90 – 360)</a:t>
                      </a:r>
                      <a:endParaRPr lang="es-E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u="none" strike="noStrike" noProof="0" dirty="0">
                          <a:solidFill>
                            <a:srgbClr val="000000"/>
                          </a:solidFill>
                        </a:rPr>
                        <a:t>165 min (R: 110-260).</a:t>
                      </a:r>
                      <a:endParaRPr lang="es-E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16876791"/>
                  </a:ext>
                </a:extLst>
              </a:tr>
            </a:tbl>
          </a:graphicData>
        </a:graphic>
      </p:graphicFrame>
      <p:sp>
        <p:nvSpPr>
          <p:cNvPr id="12" name="CuadroTexto 11">
            <a:extLst>
              <a:ext uri="{FF2B5EF4-FFF2-40B4-BE49-F238E27FC236}">
                <a16:creationId xmlns:a16="http://schemas.microsoft.com/office/drawing/2014/main" id="{37E3C73A-1A3E-C3B8-27B8-EFA0264D65D5}"/>
              </a:ext>
            </a:extLst>
          </p:cNvPr>
          <p:cNvSpPr txBox="1"/>
          <p:nvPr/>
        </p:nvSpPr>
        <p:spPr>
          <a:xfrm>
            <a:off x="1646463" y="4871356"/>
            <a:ext cx="8395607" cy="3693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dirty="0"/>
              <a:t>Resultado test </a:t>
            </a:r>
            <a:r>
              <a:rPr lang="es-ES" dirty="0">
                <a:latin typeface="Aptos"/>
                <a:cs typeface="Times New Roman"/>
              </a:rPr>
              <a:t>T de </a:t>
            </a:r>
            <a:r>
              <a:rPr lang="es-ES" dirty="0" err="1">
                <a:latin typeface="Aptos"/>
                <a:cs typeface="Times New Roman"/>
              </a:rPr>
              <a:t>Student</a:t>
            </a:r>
            <a:r>
              <a:rPr lang="es-ES" dirty="0">
                <a:latin typeface="Aptos"/>
                <a:cs typeface="Times New Roman"/>
              </a:rPr>
              <a:t> fue de 0,19 (p=0,847) : No diferencias significativas</a:t>
            </a:r>
            <a:endParaRPr lang="es-ES" dirty="0">
              <a:latin typeface="Aptos"/>
            </a:endParaRPr>
          </a:p>
        </p:txBody>
      </p:sp>
    </p:spTree>
    <p:extLst>
      <p:ext uri="{BB962C8B-B14F-4D97-AF65-F5344CB8AC3E}">
        <p14:creationId xmlns:p14="http://schemas.microsoft.com/office/powerpoint/2010/main" val="188864971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EE0B74B-8204-6310-F5A3-605AA02FB0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s-ES" sz="3600" dirty="0"/>
              <a:t>RESULTADOS CONTRASTE DE HIPÓTESIS</a:t>
            </a:r>
            <a:endParaRPr lang="es-ES" dirty="0"/>
          </a:p>
        </p:txBody>
      </p:sp>
      <p:pic>
        <p:nvPicPr>
          <p:cNvPr id="5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E5389177-495A-F900-5622-4F248D9FFA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11" name="Imagen 10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C1A142C3-4A71-C4D8-5A68-67D0501926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  <p:sp>
        <p:nvSpPr>
          <p:cNvPr id="13" name="CuadroTexto 12">
            <a:extLst>
              <a:ext uri="{FF2B5EF4-FFF2-40B4-BE49-F238E27FC236}">
                <a16:creationId xmlns:a16="http://schemas.microsoft.com/office/drawing/2014/main" id="{E1809BC2-AF49-7272-6171-B77513AA4C69}"/>
              </a:ext>
            </a:extLst>
          </p:cNvPr>
          <p:cNvSpPr txBox="1"/>
          <p:nvPr/>
        </p:nvSpPr>
        <p:spPr>
          <a:xfrm>
            <a:off x="2809163" y="1720795"/>
            <a:ext cx="6585857" cy="46166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s-ES" sz="2400" dirty="0">
                <a:latin typeface="Calibri"/>
                <a:ea typeface="Calibri"/>
                <a:cs typeface="Calibri"/>
              </a:rPr>
              <a:t>MARGEN PARENQUIMATOSO</a:t>
            </a:r>
            <a:endParaRPr lang="es-ES" dirty="0"/>
          </a:p>
        </p:txBody>
      </p:sp>
      <p:graphicFrame>
        <p:nvGraphicFramePr>
          <p:cNvPr id="15" name="Tabla 14">
            <a:extLst>
              <a:ext uri="{FF2B5EF4-FFF2-40B4-BE49-F238E27FC236}">
                <a16:creationId xmlns:a16="http://schemas.microsoft.com/office/drawing/2014/main" id="{D2BD62E7-F406-0B68-47FC-4690E26B8B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5399792"/>
              </p:ext>
            </p:extLst>
          </p:nvPr>
        </p:nvGraphicFramePr>
        <p:xfrm>
          <a:off x="1226934" y="2462465"/>
          <a:ext cx="9515976" cy="1987152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2378994">
                  <a:extLst>
                    <a:ext uri="{9D8B030D-6E8A-4147-A177-3AD203B41FA5}">
                      <a16:colId xmlns:a16="http://schemas.microsoft.com/office/drawing/2014/main" val="3850143882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637094352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1914929776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1889583263"/>
                    </a:ext>
                  </a:extLst>
                </a:gridCol>
              </a:tblGrid>
              <a:tr h="91714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es-ES" sz="18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s-ES" sz="1800" dirty="0">
                          <a:latin typeface="Calibri"/>
                        </a:rPr>
                        <a:t>RSA TOTAL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s-ES" sz="1800" dirty="0">
                          <a:latin typeface="Calibri"/>
                        </a:rPr>
                        <a:t>RSA SIMPLES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dirty="0">
                          <a:latin typeface="Calibri"/>
                        </a:rPr>
                        <a:t>RSA COMPLEJAS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9055006"/>
                  </a:ext>
                </a:extLst>
              </a:tr>
              <a:tr h="535002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dirty="0">
                          <a:latin typeface="Calibri"/>
                        </a:rPr>
                        <a:t>MEDIANA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b="0" i="0" u="none" strike="noStrike" baseline="0" noProof="0" dirty="0">
                          <a:solidFill>
                            <a:srgbClr val="000000"/>
                          </a:solidFill>
                          <a:latin typeface="Calibri"/>
                        </a:rPr>
                        <a:t>3cm (R: 0.40 - 5cm)</a:t>
                      </a:r>
                      <a:endParaRPr lang="es-ES" sz="18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1.80cm (R: 0.40-4)</a:t>
                      </a:r>
                      <a:endParaRPr lang="es-ES" sz="18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b="0" i="0" u="none" strike="noStrike" baseline="0" noProof="0" dirty="0">
                          <a:solidFill>
                            <a:srgbClr val="000000"/>
                          </a:solidFill>
                          <a:latin typeface="Calibri"/>
                        </a:rPr>
                        <a:t>1.50 cm (R: 0.40 - 5)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7156395"/>
                  </a:ext>
                </a:extLst>
              </a:tr>
              <a:tr h="535002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≤1cm</a:t>
                      </a:r>
                      <a:endParaRPr lang="es-ES" sz="18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31,4%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17,1%</a:t>
                      </a:r>
                      <a:endParaRPr lang="es-ES" sz="18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18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14,3%</a:t>
                      </a:r>
                      <a:endParaRPr lang="es-ES" sz="1800" dirty="0">
                        <a:latin typeface="Calibri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16876791"/>
                  </a:ext>
                </a:extLst>
              </a:tr>
            </a:tbl>
          </a:graphicData>
        </a:graphic>
      </p:graphicFrame>
      <p:sp>
        <p:nvSpPr>
          <p:cNvPr id="17" name="CuadroTexto 16">
            <a:extLst>
              <a:ext uri="{FF2B5EF4-FFF2-40B4-BE49-F238E27FC236}">
                <a16:creationId xmlns:a16="http://schemas.microsoft.com/office/drawing/2014/main" id="{4058C25F-F40C-C77F-85A3-9F4283DB5DB8}"/>
              </a:ext>
            </a:extLst>
          </p:cNvPr>
          <p:cNvSpPr txBox="1"/>
          <p:nvPr/>
        </p:nvSpPr>
        <p:spPr>
          <a:xfrm>
            <a:off x="2351597" y="4746252"/>
            <a:ext cx="8395607" cy="64633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dirty="0"/>
              <a:t>Resultado test </a:t>
            </a:r>
            <a:r>
              <a:rPr lang="es-ES" dirty="0">
                <a:latin typeface="Aptos"/>
                <a:cs typeface="Times New Roman"/>
              </a:rPr>
              <a:t>Chi- cuadrado para comparación entre grupo </a:t>
            </a:r>
            <a:r>
              <a:rPr lang="es-ES" dirty="0">
                <a:latin typeface="Calibri"/>
                <a:ea typeface="Calibri"/>
                <a:cs typeface="Calibri"/>
              </a:rPr>
              <a:t>≤1cm y grupo &gt;1cm</a:t>
            </a:r>
            <a:r>
              <a:rPr lang="es-ES" dirty="0">
                <a:latin typeface="Aptos"/>
                <a:cs typeface="Times New Roman"/>
              </a:rPr>
              <a:t> : 0.30 (p=0.861). No diferencias significativas entre grupos.</a:t>
            </a:r>
            <a:endParaRPr lang="es-ES" dirty="0">
              <a:latin typeface="Aptos"/>
            </a:endParaRPr>
          </a:p>
        </p:txBody>
      </p:sp>
    </p:spTree>
    <p:extLst>
      <p:ext uri="{BB962C8B-B14F-4D97-AF65-F5344CB8AC3E}">
        <p14:creationId xmlns:p14="http://schemas.microsoft.com/office/powerpoint/2010/main" val="174381025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0EACEF-B5E8-D869-DAF8-077A1BE485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D88EFF6-CB5F-ED7E-D49B-C3B2B45948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s-ES" sz="3600" dirty="0"/>
              <a:t>RESULTADOS CONTRASTE DE HIPÓTESIS</a:t>
            </a:r>
            <a:endParaRPr lang="es-ES" dirty="0"/>
          </a:p>
        </p:txBody>
      </p:sp>
      <p:pic>
        <p:nvPicPr>
          <p:cNvPr id="5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0E563A6E-5C57-0F60-6A04-644B5CE710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11" name="Imagen 10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B49397DA-696F-0C7F-CF17-7FC00EA7286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  <p:sp>
        <p:nvSpPr>
          <p:cNvPr id="13" name="CuadroTexto 12">
            <a:extLst>
              <a:ext uri="{FF2B5EF4-FFF2-40B4-BE49-F238E27FC236}">
                <a16:creationId xmlns:a16="http://schemas.microsoft.com/office/drawing/2014/main" id="{B5566AE7-DB80-A372-90E0-861C1E216C96}"/>
              </a:ext>
            </a:extLst>
          </p:cNvPr>
          <p:cNvSpPr txBox="1"/>
          <p:nvPr/>
        </p:nvSpPr>
        <p:spPr>
          <a:xfrm>
            <a:off x="2809163" y="1720795"/>
            <a:ext cx="6585857" cy="46166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s-ES" sz="2400" dirty="0">
                <a:latin typeface="Calibri"/>
                <a:ea typeface="Calibri"/>
                <a:cs typeface="Calibri"/>
              </a:rPr>
              <a:t>DÍAS DE ESTANCIA HOSPITALARIA</a:t>
            </a:r>
            <a:endParaRPr lang="es-ES" dirty="0"/>
          </a:p>
        </p:txBody>
      </p:sp>
      <p:graphicFrame>
        <p:nvGraphicFramePr>
          <p:cNvPr id="15" name="Tabla 14">
            <a:extLst>
              <a:ext uri="{FF2B5EF4-FFF2-40B4-BE49-F238E27FC236}">
                <a16:creationId xmlns:a16="http://schemas.microsoft.com/office/drawing/2014/main" id="{490CC45F-54D6-799C-C888-3D98D4C840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952457"/>
              </p:ext>
            </p:extLst>
          </p:nvPr>
        </p:nvGraphicFramePr>
        <p:xfrm>
          <a:off x="1226934" y="2462465"/>
          <a:ext cx="9515976" cy="1987152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2378994">
                  <a:extLst>
                    <a:ext uri="{9D8B030D-6E8A-4147-A177-3AD203B41FA5}">
                      <a16:colId xmlns:a16="http://schemas.microsoft.com/office/drawing/2014/main" val="3850143882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637094352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1914929776"/>
                    </a:ext>
                  </a:extLst>
                </a:gridCol>
                <a:gridCol w="2378994">
                  <a:extLst>
                    <a:ext uri="{9D8B030D-6E8A-4147-A177-3AD203B41FA5}">
                      <a16:colId xmlns:a16="http://schemas.microsoft.com/office/drawing/2014/main" val="1889583263"/>
                    </a:ext>
                  </a:extLst>
                </a:gridCol>
              </a:tblGrid>
              <a:tr h="91714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es-ES" sz="20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s-ES" sz="2000" dirty="0">
                          <a:latin typeface="Calibri"/>
                        </a:rPr>
                        <a:t>RSA TOTAL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s-ES" sz="2000" dirty="0">
                          <a:latin typeface="Calibri"/>
                        </a:rPr>
                        <a:t>RSA SIMPLES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dirty="0">
                          <a:latin typeface="Calibri"/>
                        </a:rPr>
                        <a:t>RSA COMPLEJAS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9055006"/>
                  </a:ext>
                </a:extLst>
              </a:tr>
              <a:tr h="535002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dirty="0">
                          <a:latin typeface="Calibri"/>
                        </a:rPr>
                        <a:t>MEDIA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baseline="0" noProof="0" dirty="0">
                          <a:solidFill>
                            <a:srgbClr val="000000"/>
                          </a:solidFill>
                          <a:latin typeface="Calibri"/>
                        </a:rPr>
                        <a:t>3.53 ± 2.16 días</a:t>
                      </a:r>
                      <a:endParaRPr lang="es-ES" sz="20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3,74 ± 2,75 días</a:t>
                      </a:r>
                      <a:endParaRPr lang="es-ES" sz="20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baseline="0" noProof="0" dirty="0">
                          <a:solidFill>
                            <a:srgbClr val="000000"/>
                          </a:solidFill>
                          <a:latin typeface="Calibri"/>
                        </a:rPr>
                        <a:t>3 ± 1,04 días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7156395"/>
                  </a:ext>
                </a:extLst>
              </a:tr>
              <a:tr h="535002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MEDIANA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3 días (R: 1-12 días)</a:t>
                      </a:r>
                      <a:endParaRPr lang="es-ES" sz="20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3 días (R= 1-12)</a:t>
                      </a:r>
                      <a:endParaRPr lang="es-ES" sz="20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3 días (R: 2 – 5 días)</a:t>
                      </a:r>
                      <a:endParaRPr lang="es-ES" sz="2000" dirty="0">
                        <a:latin typeface="Calibri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16876791"/>
                  </a:ext>
                </a:extLst>
              </a:tr>
            </a:tbl>
          </a:graphicData>
        </a:graphic>
      </p:graphicFrame>
      <p:sp>
        <p:nvSpPr>
          <p:cNvPr id="17" name="CuadroTexto 16">
            <a:extLst>
              <a:ext uri="{FF2B5EF4-FFF2-40B4-BE49-F238E27FC236}">
                <a16:creationId xmlns:a16="http://schemas.microsoft.com/office/drawing/2014/main" id="{62972988-B64B-BFA9-B2EE-5DBAB24C09CD}"/>
              </a:ext>
            </a:extLst>
          </p:cNvPr>
          <p:cNvSpPr txBox="1"/>
          <p:nvPr/>
        </p:nvSpPr>
        <p:spPr>
          <a:xfrm>
            <a:off x="1669209" y="4746252"/>
            <a:ext cx="9077995" cy="4001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2000" dirty="0">
                <a:latin typeface="Calibri"/>
                <a:ea typeface="Calibri"/>
                <a:cs typeface="Times New Roman"/>
              </a:rPr>
              <a:t>El test de la U de Mann-Whitney fue 0.34 (p=0,562). No diferencias significativas.</a:t>
            </a:r>
            <a:endParaRPr lang="es-ES" sz="2000" dirty="0">
              <a:latin typeface="Calibri"/>
              <a:ea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3705570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1D6FCE-3175-C82D-6900-FD332689B6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D890C62-2FEB-5B9D-9CDB-AF0C363F17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s-ES" sz="3600" dirty="0"/>
              <a:t>RESULTADOS CONTRASTE DE HIPÓTESIS</a:t>
            </a:r>
            <a:endParaRPr lang="es-ES" dirty="0"/>
          </a:p>
        </p:txBody>
      </p:sp>
      <p:pic>
        <p:nvPicPr>
          <p:cNvPr id="5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E322A987-DE40-49EE-8D8E-D6EDA8A7B9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11" name="Imagen 10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6263F68E-1B65-71BC-6C44-168111909A8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  <p:sp>
        <p:nvSpPr>
          <p:cNvPr id="13" name="CuadroTexto 12">
            <a:extLst>
              <a:ext uri="{FF2B5EF4-FFF2-40B4-BE49-F238E27FC236}">
                <a16:creationId xmlns:a16="http://schemas.microsoft.com/office/drawing/2014/main" id="{7E2DFA5E-1649-D6F7-476B-1F62628D9457}"/>
              </a:ext>
            </a:extLst>
          </p:cNvPr>
          <p:cNvSpPr txBox="1"/>
          <p:nvPr/>
        </p:nvSpPr>
        <p:spPr>
          <a:xfrm>
            <a:off x="2809163" y="1720795"/>
            <a:ext cx="6585857" cy="46166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s-ES" sz="2400" dirty="0">
                <a:latin typeface="Calibri"/>
                <a:ea typeface="Calibri"/>
                <a:cs typeface="Calibri"/>
              </a:rPr>
              <a:t>ESTACIONES GANGLIONARES BIOPSIADAS</a:t>
            </a:r>
            <a:endParaRPr lang="es-ES" dirty="0"/>
          </a:p>
        </p:txBody>
      </p:sp>
      <p:graphicFrame>
        <p:nvGraphicFramePr>
          <p:cNvPr id="15" name="Tabla 14">
            <a:extLst>
              <a:ext uri="{FF2B5EF4-FFF2-40B4-BE49-F238E27FC236}">
                <a16:creationId xmlns:a16="http://schemas.microsoft.com/office/drawing/2014/main" id="{73A7C09F-5BF2-835C-EF46-BB2FE726E2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7649323"/>
              </p:ext>
            </p:extLst>
          </p:nvPr>
        </p:nvGraphicFramePr>
        <p:xfrm>
          <a:off x="1922060" y="2433850"/>
          <a:ext cx="8334435" cy="1987151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2778145">
                  <a:extLst>
                    <a:ext uri="{9D8B030D-6E8A-4147-A177-3AD203B41FA5}">
                      <a16:colId xmlns:a16="http://schemas.microsoft.com/office/drawing/2014/main" val="3850143882"/>
                    </a:ext>
                  </a:extLst>
                </a:gridCol>
                <a:gridCol w="2778145">
                  <a:extLst>
                    <a:ext uri="{9D8B030D-6E8A-4147-A177-3AD203B41FA5}">
                      <a16:colId xmlns:a16="http://schemas.microsoft.com/office/drawing/2014/main" val="1914929776"/>
                    </a:ext>
                  </a:extLst>
                </a:gridCol>
                <a:gridCol w="2778145">
                  <a:extLst>
                    <a:ext uri="{9D8B030D-6E8A-4147-A177-3AD203B41FA5}">
                      <a16:colId xmlns:a16="http://schemas.microsoft.com/office/drawing/2014/main" val="1889583263"/>
                    </a:ext>
                  </a:extLst>
                </a:gridCol>
              </a:tblGrid>
              <a:tr h="91714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es-ES" sz="2000" dirty="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s-ES" sz="2000" dirty="0">
                          <a:latin typeface="Calibri"/>
                        </a:rPr>
                        <a:t>RSA SIMPLES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dirty="0">
                          <a:latin typeface="Calibri"/>
                        </a:rPr>
                        <a:t>RSA COMPLEJAS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59055006"/>
                  </a:ext>
                </a:extLst>
              </a:tr>
              <a:tr h="535002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dirty="0">
                          <a:latin typeface="Calibri"/>
                        </a:rPr>
                        <a:t>MEDIA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3,86 ± 1.52 estaciones</a:t>
                      </a:r>
                      <a:endParaRPr lang="es-ES" sz="200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baseline="0" noProof="0" dirty="0">
                          <a:solidFill>
                            <a:srgbClr val="000000"/>
                          </a:solidFill>
                          <a:latin typeface="Calibri"/>
                        </a:rPr>
                        <a:t>4.86 ± 1.99 estaciones</a:t>
                      </a:r>
                      <a:endParaRPr lang="es-ES" sz="2000">
                        <a:latin typeface="Calibri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37156395"/>
                  </a:ext>
                </a:extLst>
              </a:tr>
              <a:tr h="535001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MEDIANA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4 estaciones (R= 1-6)</a:t>
                      </a:r>
                      <a:endParaRPr lang="es-ES" sz="2000"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s-ES" sz="2000" b="0" i="0" u="none" strike="noStrike" noProof="0" dirty="0">
                          <a:solidFill>
                            <a:srgbClr val="000000"/>
                          </a:solidFill>
                          <a:latin typeface="Calibri"/>
                        </a:rPr>
                        <a:t>5 estaciones (R: 1-8)</a:t>
                      </a:r>
                      <a:endParaRPr lang="es-ES" sz="2000">
                        <a:latin typeface="Calibri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16876791"/>
                  </a:ext>
                </a:extLst>
              </a:tr>
            </a:tbl>
          </a:graphicData>
        </a:graphic>
      </p:graphicFrame>
      <p:sp>
        <p:nvSpPr>
          <p:cNvPr id="17" name="CuadroTexto 16">
            <a:extLst>
              <a:ext uri="{FF2B5EF4-FFF2-40B4-BE49-F238E27FC236}">
                <a16:creationId xmlns:a16="http://schemas.microsoft.com/office/drawing/2014/main" id="{BB9C97B2-E8E1-CDF6-E8F9-1F68F7C3E536}"/>
              </a:ext>
            </a:extLst>
          </p:cNvPr>
          <p:cNvSpPr txBox="1"/>
          <p:nvPr/>
        </p:nvSpPr>
        <p:spPr>
          <a:xfrm>
            <a:off x="1669209" y="4746252"/>
            <a:ext cx="9077995" cy="70788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2000" dirty="0">
                <a:latin typeface="Calibri"/>
                <a:ea typeface="Calibri"/>
                <a:cs typeface="Calibri"/>
              </a:rPr>
              <a:t> El resultado del test T de </a:t>
            </a:r>
            <a:r>
              <a:rPr lang="es-ES" sz="2000" err="1">
                <a:latin typeface="Calibri"/>
                <a:ea typeface="Calibri"/>
                <a:cs typeface="Calibri"/>
              </a:rPr>
              <a:t>student</a:t>
            </a:r>
            <a:r>
              <a:rPr lang="es-ES" sz="2000" dirty="0">
                <a:latin typeface="Calibri"/>
                <a:ea typeface="Calibri"/>
                <a:cs typeface="Calibri"/>
              </a:rPr>
              <a:t> fue de -1,90 </a:t>
            </a:r>
            <a:r>
              <a:rPr lang="es-ES" sz="2000" b="1" dirty="0">
                <a:latin typeface="Calibri"/>
                <a:ea typeface="Calibri"/>
                <a:cs typeface="Calibri"/>
              </a:rPr>
              <a:t>(p=0,063)</a:t>
            </a:r>
            <a:r>
              <a:rPr lang="es-ES" sz="2000" dirty="0">
                <a:latin typeface="Calibri"/>
                <a:ea typeface="Calibri"/>
                <a:cs typeface="Calibri"/>
              </a:rPr>
              <a:t>. No se observaron diferencias significativas aunque se aproxima.</a:t>
            </a:r>
            <a:endParaRPr lang="es-ES" dirty="0"/>
          </a:p>
        </p:txBody>
      </p:sp>
    </p:spTree>
    <p:extLst>
      <p:ext uri="{BB962C8B-B14F-4D97-AF65-F5344CB8AC3E}">
        <p14:creationId xmlns:p14="http://schemas.microsoft.com/office/powerpoint/2010/main" val="197094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F4CF5BB-BE13-4E3F-519B-87FB0DF44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6" name="Group 10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ectangle 12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" name="Freeform: Shape 14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0" name="Rectangle 16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D1170D84-1AFE-C71C-6F40-36F7F50FFD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9239" y="1710519"/>
            <a:ext cx="3810000" cy="764276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DISCUSIÓN</a:t>
            </a: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9B94294F-3696-9153-84F9-1565C99D8D77}"/>
              </a:ext>
            </a:extLst>
          </p:cNvPr>
          <p:cNvSpPr txBox="1"/>
          <p:nvPr/>
        </p:nvSpPr>
        <p:spPr>
          <a:xfrm>
            <a:off x="3248172" y="1380699"/>
            <a:ext cx="8277362" cy="4187587"/>
          </a:xfrm>
          <a:prstGeom prst="rect">
            <a:avLst/>
          </a:prstGeom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285750" indent="-2286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 err="1">
                <a:latin typeface="Calibri"/>
                <a:ea typeface="Calibri"/>
                <a:cs typeface="Calibri"/>
              </a:rPr>
              <a:t>Según</a:t>
            </a:r>
            <a:r>
              <a:rPr lang="en-US" sz="2000" dirty="0">
                <a:latin typeface="Calibri"/>
                <a:ea typeface="Calibri"/>
                <a:cs typeface="Calibri"/>
              </a:rPr>
              <a:t> la 9ª ed. del TNM,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el</a:t>
            </a:r>
            <a:r>
              <a:rPr lang="en-US" sz="2000" dirty="0">
                <a:latin typeface="Calibri"/>
                <a:ea typeface="Calibri"/>
                <a:cs typeface="Calibri"/>
              </a:rPr>
              <a:t> nº de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estaciones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ganglionares</a:t>
            </a:r>
            <a:r>
              <a:rPr lang="en-US" sz="2000" dirty="0">
                <a:latin typeface="Calibri"/>
                <a:ea typeface="Calibri"/>
                <a:cs typeface="Calibri"/>
              </a:rPr>
              <a:t> que se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consideran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óptimo</a:t>
            </a:r>
            <a:r>
              <a:rPr lang="en-US" sz="2000" dirty="0">
                <a:latin typeface="Calibri"/>
                <a:ea typeface="Calibri"/>
                <a:cs typeface="Calibri"/>
              </a:rPr>
              <a:t> es ≥ a 6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incluyendo</a:t>
            </a:r>
            <a:r>
              <a:rPr lang="en-US" sz="2000" dirty="0">
                <a:latin typeface="Calibri"/>
                <a:ea typeface="Calibri"/>
                <a:cs typeface="Calibri"/>
              </a:rPr>
              <a:t> la subcarinal y dos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mediastínicas</a:t>
            </a:r>
            <a:r>
              <a:rPr lang="en-US" sz="2000" dirty="0">
                <a:latin typeface="Calibri"/>
                <a:ea typeface="Calibri"/>
                <a:cs typeface="Calibri"/>
              </a:rPr>
              <a:t>. En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nuestro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grupo</a:t>
            </a:r>
            <a:r>
              <a:rPr lang="en-US" sz="2000" dirty="0">
                <a:latin typeface="Calibri"/>
                <a:ea typeface="Calibri"/>
                <a:cs typeface="Calibri"/>
              </a:rPr>
              <a:t>, la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linfadenectomía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está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cerca</a:t>
            </a:r>
            <a:r>
              <a:rPr lang="en-US" sz="2000" dirty="0">
                <a:latin typeface="Calibri"/>
                <a:ea typeface="Calibri"/>
                <a:cs typeface="Calibri"/>
              </a:rPr>
              <a:t> del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límite</a:t>
            </a:r>
            <a:r>
              <a:rPr lang="en-US" sz="2000" dirty="0">
                <a:latin typeface="Calibri"/>
                <a:ea typeface="Calibri"/>
                <a:cs typeface="Calibri"/>
              </a:rPr>
              <a:t> sin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llegar</a:t>
            </a:r>
            <a:r>
              <a:rPr lang="en-US" sz="2000" dirty="0">
                <a:latin typeface="Calibri"/>
                <a:ea typeface="Calibri"/>
                <a:cs typeface="Calibri"/>
              </a:rPr>
              <a:t> a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alcanzarlo</a:t>
            </a:r>
            <a:r>
              <a:rPr lang="en-US" sz="2000" dirty="0">
                <a:latin typeface="Calibri"/>
                <a:ea typeface="Calibri"/>
                <a:cs typeface="Calibri"/>
              </a:rPr>
              <a:t> (Me=5), y no se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encontraron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diferencias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significativas</a:t>
            </a:r>
            <a:r>
              <a:rPr lang="en-US" sz="2000" dirty="0">
                <a:latin typeface="Calibri"/>
                <a:ea typeface="Calibri"/>
                <a:cs typeface="Calibri"/>
              </a:rPr>
              <a:t> entre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resecciones</a:t>
            </a:r>
            <a:r>
              <a:rPr lang="en-US" sz="2000" dirty="0">
                <a:latin typeface="Calibri"/>
                <a:ea typeface="Calibri"/>
                <a:cs typeface="Calibri"/>
              </a:rPr>
              <a:t> simples y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complejas</a:t>
            </a:r>
            <a:r>
              <a:rPr lang="en-US" sz="2000" dirty="0">
                <a:latin typeface="Calibri"/>
                <a:ea typeface="Calibri"/>
                <a:cs typeface="Calibri"/>
              </a:rPr>
              <a:t>.</a:t>
            </a:r>
          </a:p>
          <a:p>
            <a:pPr marL="285750" indent="-2286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latin typeface="Calibri"/>
                <a:ea typeface="Calibri"/>
                <a:cs typeface="Calibri"/>
              </a:rPr>
              <a:t>La estancia </a:t>
            </a:r>
            <a:r>
              <a:rPr lang="en-US" sz="2000" err="1">
                <a:latin typeface="Calibri"/>
                <a:ea typeface="Calibri"/>
                <a:cs typeface="Calibri"/>
              </a:rPr>
              <a:t>hospitalaria</a:t>
            </a:r>
            <a:r>
              <a:rPr lang="en-US" sz="2000" dirty="0">
                <a:latin typeface="Calibri"/>
                <a:ea typeface="Calibri"/>
                <a:cs typeface="Calibri"/>
              </a:rPr>
              <a:t> y </a:t>
            </a:r>
            <a:r>
              <a:rPr lang="en-US" sz="2000" err="1">
                <a:latin typeface="Calibri"/>
                <a:ea typeface="Calibri"/>
                <a:cs typeface="Calibri"/>
              </a:rPr>
              <a:t>el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err="1">
                <a:latin typeface="Calibri"/>
                <a:ea typeface="Calibri"/>
                <a:cs typeface="Calibri"/>
              </a:rPr>
              <a:t>tiempo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err="1">
                <a:latin typeface="Calibri"/>
                <a:ea typeface="Calibri"/>
                <a:cs typeface="Calibri"/>
              </a:rPr>
              <a:t>quirúrgico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err="1">
                <a:latin typeface="Calibri"/>
                <a:ea typeface="Calibri"/>
                <a:cs typeface="Calibri"/>
              </a:rPr>
              <a:t>en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err="1">
                <a:latin typeface="Calibri"/>
                <a:ea typeface="Calibri"/>
                <a:cs typeface="Calibri"/>
              </a:rPr>
              <a:t>nuestros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err="1">
                <a:latin typeface="Calibri"/>
                <a:ea typeface="Calibri"/>
                <a:cs typeface="Calibri"/>
              </a:rPr>
              <a:t>resultados</a:t>
            </a:r>
            <a:r>
              <a:rPr lang="en-US" sz="2000" dirty="0">
                <a:latin typeface="Calibri"/>
                <a:ea typeface="Calibri"/>
                <a:cs typeface="Calibri"/>
              </a:rPr>
              <a:t> son </a:t>
            </a:r>
            <a:r>
              <a:rPr lang="en-US" sz="2000" err="1">
                <a:latin typeface="Calibri"/>
                <a:ea typeface="Calibri"/>
                <a:cs typeface="Calibri"/>
              </a:rPr>
              <a:t>similares</a:t>
            </a:r>
            <a:r>
              <a:rPr lang="en-US" sz="2000" dirty="0">
                <a:latin typeface="Calibri"/>
                <a:ea typeface="Calibri"/>
                <a:cs typeface="Calibri"/>
              </a:rPr>
              <a:t> a lo </a:t>
            </a:r>
            <a:r>
              <a:rPr lang="en-US" sz="2000" err="1">
                <a:latin typeface="Calibri"/>
                <a:ea typeface="Calibri"/>
                <a:cs typeface="Calibri"/>
              </a:rPr>
              <a:t>publicado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err="1">
                <a:latin typeface="Calibri"/>
                <a:ea typeface="Calibri"/>
                <a:cs typeface="Calibri"/>
              </a:rPr>
              <a:t>en</a:t>
            </a:r>
            <a:r>
              <a:rPr lang="en-US" sz="2000" dirty="0">
                <a:latin typeface="Calibri"/>
                <a:ea typeface="Calibri"/>
                <a:cs typeface="Calibri"/>
              </a:rPr>
              <a:t> la </a:t>
            </a:r>
            <a:r>
              <a:rPr lang="en-US" sz="2000" err="1">
                <a:latin typeface="Calibri"/>
                <a:ea typeface="Calibri"/>
                <a:cs typeface="Calibri"/>
              </a:rPr>
              <a:t>literatura</a:t>
            </a:r>
            <a:r>
              <a:rPr lang="en-US" sz="2000" dirty="0">
                <a:latin typeface="Calibri"/>
                <a:ea typeface="Calibri"/>
                <a:cs typeface="Calibri"/>
              </a:rPr>
              <a:t>, y </a:t>
            </a:r>
            <a:r>
              <a:rPr lang="en-US" sz="2000" err="1">
                <a:latin typeface="Calibri"/>
                <a:ea typeface="Calibri"/>
                <a:cs typeface="Calibri"/>
              </a:rPr>
              <a:t>tampoco</a:t>
            </a:r>
            <a:r>
              <a:rPr lang="en-US" sz="2000" dirty="0">
                <a:latin typeface="Calibri"/>
                <a:ea typeface="Calibri"/>
                <a:cs typeface="Calibri"/>
              </a:rPr>
              <a:t> se </a:t>
            </a:r>
            <a:r>
              <a:rPr lang="en-US" sz="2000" err="1">
                <a:latin typeface="Calibri"/>
                <a:ea typeface="Calibri"/>
                <a:cs typeface="Calibri"/>
              </a:rPr>
              <a:t>encuentran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err="1">
                <a:latin typeface="Calibri"/>
                <a:ea typeface="Calibri"/>
                <a:cs typeface="Calibri"/>
              </a:rPr>
              <a:t>diferencias</a:t>
            </a:r>
            <a:r>
              <a:rPr lang="en-US" sz="2000" dirty="0">
                <a:latin typeface="Calibri"/>
                <a:ea typeface="Calibri"/>
                <a:cs typeface="Calibri"/>
              </a:rPr>
              <a:t> entre ambos </a:t>
            </a:r>
            <a:r>
              <a:rPr lang="en-US" sz="2000" err="1">
                <a:latin typeface="Calibri"/>
                <a:ea typeface="Calibri"/>
                <a:cs typeface="Calibri"/>
              </a:rPr>
              <a:t>grupos</a:t>
            </a:r>
            <a:r>
              <a:rPr lang="en-US" sz="2000" dirty="0">
                <a:latin typeface="Calibri"/>
                <a:ea typeface="Calibri"/>
                <a:cs typeface="Calibri"/>
              </a:rPr>
              <a:t>. </a:t>
            </a:r>
          </a:p>
          <a:p>
            <a:pPr marL="285750" indent="-228600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 err="1">
                <a:latin typeface="Calibri"/>
                <a:ea typeface="Calibri"/>
                <a:cs typeface="Calibri"/>
              </a:rPr>
              <a:t>Respecto</a:t>
            </a:r>
            <a:r>
              <a:rPr lang="en-US" sz="2000" dirty="0">
                <a:latin typeface="Calibri"/>
                <a:ea typeface="Calibri"/>
                <a:cs typeface="Calibri"/>
              </a:rPr>
              <a:t> al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margen</a:t>
            </a:r>
            <a:r>
              <a:rPr lang="en-US" sz="2000" dirty="0">
                <a:latin typeface="Calibri"/>
                <a:ea typeface="Calibri"/>
                <a:cs typeface="Calibri"/>
              </a:rPr>
              <a:t> de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resección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parenquimatoso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según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estudios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publicados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márgenes</a:t>
            </a:r>
            <a:r>
              <a:rPr lang="en-US" sz="2000" dirty="0">
                <a:latin typeface="Calibri"/>
                <a:ea typeface="Calibri"/>
                <a:cs typeface="Calibri"/>
              </a:rPr>
              <a:t> ≤ 1 cm 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aumentan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el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riesgo</a:t>
            </a:r>
            <a:r>
              <a:rPr lang="en-US" sz="2000" dirty="0">
                <a:latin typeface="Calibri"/>
                <a:ea typeface="Calibri"/>
                <a:cs typeface="Calibri"/>
              </a:rPr>
              <a:t> de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recidiva</a:t>
            </a:r>
            <a:r>
              <a:rPr lang="en-US" sz="2000" dirty="0">
                <a:latin typeface="Calibri"/>
                <a:ea typeface="Calibri"/>
                <a:cs typeface="Calibri"/>
              </a:rPr>
              <a:t>. Por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ello</a:t>
            </a:r>
            <a:r>
              <a:rPr lang="en-US" sz="2000" dirty="0">
                <a:latin typeface="Calibri"/>
                <a:ea typeface="Calibri"/>
                <a:cs typeface="Calibri"/>
              </a:rPr>
              <a:t>,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hemos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dividido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nuestros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pacientes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en</a:t>
            </a:r>
            <a:r>
              <a:rPr lang="en-US" sz="2000" dirty="0">
                <a:latin typeface="Calibri"/>
                <a:ea typeface="Calibri"/>
                <a:cs typeface="Calibri"/>
              </a:rPr>
              <a:t> dos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grupos</a:t>
            </a:r>
            <a:r>
              <a:rPr lang="en-US" sz="2000" dirty="0">
                <a:latin typeface="Calibri"/>
                <a:ea typeface="Calibri"/>
                <a:cs typeface="Calibri"/>
              </a:rPr>
              <a:t> (≤ 1 cm y &gt; 1 cm). A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diferencia</a:t>
            </a:r>
            <a:r>
              <a:rPr lang="en-US" sz="2000" dirty="0">
                <a:latin typeface="Calibri"/>
                <a:ea typeface="Calibri"/>
                <a:cs typeface="Calibri"/>
              </a:rPr>
              <a:t> de lo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encontrado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en</a:t>
            </a:r>
            <a:r>
              <a:rPr lang="en-US" sz="2000" dirty="0">
                <a:latin typeface="Calibri"/>
                <a:ea typeface="Calibri"/>
                <a:cs typeface="Calibri"/>
              </a:rPr>
              <a:t> la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literatura</a:t>
            </a:r>
            <a:r>
              <a:rPr lang="en-US" sz="2000" dirty="0">
                <a:latin typeface="Calibri"/>
                <a:ea typeface="Calibri"/>
                <a:cs typeface="Calibri"/>
              </a:rPr>
              <a:t>,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en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nuestro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estudio</a:t>
            </a:r>
            <a:r>
              <a:rPr lang="en-US" sz="2000" dirty="0">
                <a:latin typeface="Calibri"/>
                <a:ea typeface="Calibri"/>
                <a:cs typeface="Calibri"/>
              </a:rPr>
              <a:t> no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hemos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observado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diferencias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significativas</a:t>
            </a:r>
            <a:r>
              <a:rPr lang="en-US" sz="2000" dirty="0">
                <a:latin typeface="Calibri"/>
                <a:ea typeface="Calibri"/>
                <a:cs typeface="Calibri"/>
              </a:rPr>
              <a:t> entre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resecciones</a:t>
            </a:r>
            <a:r>
              <a:rPr lang="en-US" sz="2000" dirty="0">
                <a:latin typeface="Calibri"/>
                <a:ea typeface="Calibri"/>
                <a:cs typeface="Calibri"/>
              </a:rPr>
              <a:t> simples y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complejas</a:t>
            </a:r>
            <a:r>
              <a:rPr lang="en-US" sz="2000" dirty="0">
                <a:latin typeface="Calibri"/>
                <a:ea typeface="Calibri"/>
                <a:cs typeface="Calibri"/>
              </a:rPr>
              <a:t>.</a:t>
            </a:r>
            <a:br>
              <a:rPr lang="en-US" sz="2000" dirty="0">
                <a:latin typeface="Calibri"/>
              </a:rPr>
            </a:br>
            <a:endParaRPr lang="en-US" sz="1300">
              <a:solidFill>
                <a:schemeClr val="tx1">
                  <a:alpha val="55000"/>
                </a:schemeClr>
              </a:solidFill>
            </a:endParaRPr>
          </a:p>
        </p:txBody>
      </p:sp>
      <p:pic>
        <p:nvPicPr>
          <p:cNvPr id="16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96048A94-3BA3-7BCA-E540-B3A3B02915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19" name="Imagen 18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D110D7F6-B513-8920-66B3-E4D6C9FBF56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669480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E97F6AD-8A0D-E243-3D9E-A691EC4E00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8F8AFF73-BFBC-F90E-435A-5876D738DC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6" name="Group 10">
            <a:extLst>
              <a:ext uri="{FF2B5EF4-FFF2-40B4-BE49-F238E27FC236}">
                <a16:creationId xmlns:a16="http://schemas.microsoft.com/office/drawing/2014/main" id="{2DFDECC5-329D-F21A-69DB-1BD894F6C6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01B2EB5-5E9F-40E3-C367-6373DCF4A4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ectangle 12">
              <a:extLst>
                <a:ext uri="{FF2B5EF4-FFF2-40B4-BE49-F238E27FC236}">
                  <a16:creationId xmlns:a16="http://schemas.microsoft.com/office/drawing/2014/main" id="{6E5E7734-F2FF-BE39-038B-42FA0F8EF6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" name="Freeform: Shape 14">
            <a:extLst>
              <a:ext uri="{FF2B5EF4-FFF2-40B4-BE49-F238E27FC236}">
                <a16:creationId xmlns:a16="http://schemas.microsoft.com/office/drawing/2014/main" id="{781EC27B-6AFC-DAEF-3A99-8C55F3E9C3F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0" name="Rectangle 16">
            <a:extLst>
              <a:ext uri="{FF2B5EF4-FFF2-40B4-BE49-F238E27FC236}">
                <a16:creationId xmlns:a16="http://schemas.microsoft.com/office/drawing/2014/main" id="{FDAEC5B1-8F9C-AC00-6EAF-ECF0FBA16B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2C188046-3C4D-FB62-CEF0-30A9FEC8DD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93358" y="1539922"/>
            <a:ext cx="3810000" cy="764276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dirty="0"/>
              <a:t>CONCLUSIÓN</a:t>
            </a:r>
            <a:endParaRPr lang="en-US" sz="4000" kern="1200" dirty="0">
              <a:latin typeface="+mj-lt"/>
              <a:ea typeface="+mj-ea"/>
              <a:cs typeface="+mj-cs"/>
            </a:endParaRP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F21DBB68-B2AC-53D4-421D-B16E79FC4CC6}"/>
              </a:ext>
            </a:extLst>
          </p:cNvPr>
          <p:cNvSpPr txBox="1"/>
          <p:nvPr/>
        </p:nvSpPr>
        <p:spPr>
          <a:xfrm>
            <a:off x="2065366" y="2825087"/>
            <a:ext cx="8277362" cy="1207826"/>
          </a:xfrm>
          <a:prstGeom prst="rect">
            <a:avLst/>
          </a:prstGeom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57150">
              <a:lnSpc>
                <a:spcPct val="90000"/>
              </a:lnSpc>
              <a:spcAft>
                <a:spcPts val="600"/>
              </a:spcAft>
            </a:pPr>
            <a:r>
              <a:rPr lang="en-US" sz="2000" dirty="0">
                <a:latin typeface="Calibri"/>
                <a:ea typeface="Calibri"/>
                <a:cs typeface="Calibri"/>
              </a:rPr>
              <a:t>La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realización</a:t>
            </a:r>
            <a:r>
              <a:rPr lang="en-US" sz="2000" dirty="0">
                <a:latin typeface="Calibri"/>
                <a:ea typeface="Calibri"/>
                <a:cs typeface="Calibri"/>
              </a:rPr>
              <a:t> de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resecciones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pulmonares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sublobares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anatómicas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complejas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puede</a:t>
            </a:r>
            <a:r>
              <a:rPr lang="en-US" sz="2000" dirty="0">
                <a:latin typeface="Calibri"/>
                <a:ea typeface="Calibri"/>
                <a:cs typeface="Calibri"/>
              </a:rPr>
              <a:t> ser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una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alternativa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quirúrgica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válida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si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cumple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criterios</a:t>
            </a:r>
            <a:r>
              <a:rPr lang="en-US" sz="2000" dirty="0">
                <a:latin typeface="Calibri"/>
                <a:ea typeface="Calibri"/>
                <a:cs typeface="Calibri"/>
              </a:rPr>
              <a:t>, al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igual</a:t>
            </a:r>
            <a:r>
              <a:rPr lang="en-US" sz="2000" dirty="0">
                <a:latin typeface="Calibri"/>
                <a:ea typeface="Calibri"/>
                <a:cs typeface="Calibri"/>
              </a:rPr>
              <a:t> que las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resecciones</a:t>
            </a:r>
            <a:r>
              <a:rPr lang="en-US" sz="2000" dirty="0">
                <a:latin typeface="Calibri"/>
                <a:ea typeface="Calibri"/>
                <a:cs typeface="Calibri"/>
              </a:rPr>
              <a:t> simples, para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preservar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parénquima</a:t>
            </a:r>
            <a:r>
              <a:rPr lang="en-US" sz="2000" dirty="0">
                <a:latin typeface="Calibri"/>
                <a:ea typeface="Calibri"/>
                <a:cs typeface="Calibri"/>
              </a:rPr>
              <a:t> </a:t>
            </a:r>
            <a:r>
              <a:rPr lang="en-US" sz="2000" dirty="0" err="1">
                <a:latin typeface="Calibri"/>
                <a:ea typeface="Calibri"/>
                <a:cs typeface="Calibri"/>
              </a:rPr>
              <a:t>pulmonar</a:t>
            </a:r>
            <a:r>
              <a:rPr lang="en-US" sz="2000" dirty="0">
                <a:latin typeface="Calibri"/>
                <a:ea typeface="Calibri"/>
                <a:cs typeface="Calibri"/>
              </a:rPr>
              <a:t>. </a:t>
            </a:r>
            <a:br>
              <a:rPr lang="en-US" sz="2000" dirty="0">
                <a:latin typeface="Calibri"/>
              </a:rPr>
            </a:br>
            <a:endParaRPr lang="en-US" sz="1300">
              <a:solidFill>
                <a:srgbClr val="000000">
                  <a:alpha val="55000"/>
                </a:srgbClr>
              </a:solidFill>
            </a:endParaRPr>
          </a:p>
        </p:txBody>
      </p:sp>
      <p:pic>
        <p:nvPicPr>
          <p:cNvPr id="16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5FD953EA-8FC7-7D64-7947-1F00FAE197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19" name="Imagen 18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8E133C7F-1CD0-8788-51DB-DD2CE7E780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201764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9072409-67AA-D7CF-52DE-0B035F01F8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409E693E-DD29-7CDE-54C5-B760175B99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6" name="Group 10">
            <a:extLst>
              <a:ext uri="{FF2B5EF4-FFF2-40B4-BE49-F238E27FC236}">
                <a16:creationId xmlns:a16="http://schemas.microsoft.com/office/drawing/2014/main" id="{F0AAD23A-14ED-477A-832D-5235CCF1A33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724AF15-AE46-16B3-8D5C-CDCA45B5860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ectangle 12">
              <a:extLst>
                <a:ext uri="{FF2B5EF4-FFF2-40B4-BE49-F238E27FC236}">
                  <a16:creationId xmlns:a16="http://schemas.microsoft.com/office/drawing/2014/main" id="{5C985919-5ACD-7722-2A1C-7A434478516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" name="Freeform: Shape 14">
            <a:extLst>
              <a:ext uri="{FF2B5EF4-FFF2-40B4-BE49-F238E27FC236}">
                <a16:creationId xmlns:a16="http://schemas.microsoft.com/office/drawing/2014/main" id="{E77F7C99-E311-0031-AEC9-F410BD5E76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0" name="Rectangle 16">
            <a:extLst>
              <a:ext uri="{FF2B5EF4-FFF2-40B4-BE49-F238E27FC236}">
                <a16:creationId xmlns:a16="http://schemas.microsoft.com/office/drawing/2014/main" id="{E3BD2D2C-3C75-A4C4-1C8C-80144D31C65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E2EC630E-13E2-540F-C733-5CF2907CAF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81985" y="994012"/>
            <a:ext cx="3810000" cy="764276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4000" dirty="0"/>
              <a:t>BIBLIOGRAFÍA</a:t>
            </a:r>
            <a:endParaRPr lang="es-ES" dirty="0">
              <a:ea typeface="+mj-ea"/>
              <a:cs typeface="+mj-cs"/>
            </a:endParaRP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30675B08-417E-C9CA-3ABD-F9BC8B3B1439}"/>
              </a:ext>
            </a:extLst>
          </p:cNvPr>
          <p:cNvSpPr txBox="1"/>
          <p:nvPr/>
        </p:nvSpPr>
        <p:spPr>
          <a:xfrm>
            <a:off x="620979" y="1767386"/>
            <a:ext cx="10950047" cy="3368721"/>
          </a:xfrm>
          <a:prstGeom prst="rect">
            <a:avLst/>
          </a:prstGeom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457200" indent="-457200" algn="just">
              <a:buAutoNum type="arabicPeriod"/>
            </a:pPr>
            <a:r>
              <a:rPr lang="en-US" dirty="0">
                <a:latin typeface="Calibri"/>
                <a:ea typeface="Calibri"/>
                <a:cs typeface="Times New Roman"/>
              </a:rPr>
              <a:t>Okubo Y, Yoshida Y, </a:t>
            </a:r>
            <a:r>
              <a:rPr lang="en-US" err="1">
                <a:latin typeface="Calibri"/>
                <a:ea typeface="Calibri"/>
                <a:cs typeface="Times New Roman"/>
              </a:rPr>
              <a:t>Yotsukura</a:t>
            </a:r>
            <a:r>
              <a:rPr lang="en-US" dirty="0">
                <a:latin typeface="Calibri"/>
                <a:ea typeface="Calibri"/>
                <a:cs typeface="Times New Roman"/>
              </a:rPr>
              <a:t> M, Nakagawa K, Watanabe S-I. Complex segmentectomy is not a complex procedure relative to simple segmentectomy. </a:t>
            </a:r>
            <a:r>
              <a:rPr lang="en-US" err="1">
                <a:latin typeface="Calibri"/>
                <a:ea typeface="Calibri"/>
                <a:cs typeface="Times New Roman"/>
              </a:rPr>
              <a:t>Eur</a:t>
            </a:r>
            <a:r>
              <a:rPr lang="en-US" dirty="0">
                <a:latin typeface="Calibri"/>
                <a:ea typeface="Calibri"/>
                <a:cs typeface="Times New Roman"/>
              </a:rPr>
              <a:t> J </a:t>
            </a:r>
            <a:r>
              <a:rPr lang="en-US" err="1">
                <a:latin typeface="Calibri"/>
                <a:ea typeface="Calibri"/>
                <a:cs typeface="Times New Roman"/>
              </a:rPr>
              <a:t>Cardiothorac</a:t>
            </a:r>
            <a:r>
              <a:rPr lang="en-US" dirty="0">
                <a:latin typeface="Calibri"/>
                <a:ea typeface="Calibri"/>
                <a:cs typeface="Times New Roman"/>
              </a:rPr>
              <a:t> Surg [Internet]. 2021;61(1):100–7. Disponible </a:t>
            </a:r>
            <a:r>
              <a:rPr lang="en-US" err="1">
                <a:latin typeface="Calibri"/>
                <a:ea typeface="Calibri"/>
                <a:cs typeface="Times New Roman"/>
              </a:rPr>
              <a:t>en</a:t>
            </a:r>
            <a:r>
              <a:rPr lang="en-US" dirty="0">
                <a:latin typeface="Calibri"/>
                <a:ea typeface="Calibri"/>
                <a:cs typeface="Times New Roman"/>
              </a:rPr>
              <a:t>: </a:t>
            </a:r>
            <a:r>
              <a:rPr lang="en-US" dirty="0">
                <a:solidFill>
                  <a:srgbClr val="0563C1"/>
                </a:solidFill>
                <a:latin typeface="Calibri"/>
                <a:ea typeface="Calibri"/>
                <a:cs typeface="Times New Roman"/>
                <a:hlinkClick r:id="rId2"/>
              </a:rPr>
              <a:t>http://dx.doi.org/10.1093/ejcts/ezab367</a:t>
            </a:r>
            <a:endParaRPr lang="es-ES">
              <a:solidFill>
                <a:srgbClr val="000000"/>
              </a:solidFill>
              <a:latin typeface="Calibri"/>
              <a:ea typeface="Calibri"/>
              <a:cs typeface="Calibri"/>
            </a:endParaRPr>
          </a:p>
          <a:p>
            <a:pPr marL="342900" indent="-342900">
              <a:buAutoNum type="arabicPeriod"/>
            </a:pPr>
            <a:endParaRPr lang="en-US" dirty="0"/>
          </a:p>
          <a:p>
            <a:pPr marL="457200" indent="-457200" algn="just">
              <a:buAutoNum type="arabicPeriod"/>
            </a:pPr>
            <a:r>
              <a:rPr lang="en-US" dirty="0">
                <a:latin typeface="Calibri"/>
                <a:ea typeface="Calibri"/>
                <a:cs typeface="Times New Roman"/>
              </a:rPr>
              <a:t>Galvez C, </a:t>
            </a:r>
            <a:r>
              <a:rPr lang="en-US" err="1">
                <a:latin typeface="Calibri"/>
                <a:ea typeface="Calibri"/>
                <a:cs typeface="Times New Roman"/>
              </a:rPr>
              <a:t>Bolufer</a:t>
            </a:r>
            <a:r>
              <a:rPr lang="en-US" dirty="0">
                <a:latin typeface="Calibri"/>
                <a:ea typeface="Calibri"/>
                <a:cs typeface="Times New Roman"/>
              </a:rPr>
              <a:t> S, Figueroa S, Obeso A, </a:t>
            </a:r>
            <a:r>
              <a:rPr lang="en-US" err="1">
                <a:latin typeface="Calibri"/>
                <a:ea typeface="Calibri"/>
                <a:cs typeface="Times New Roman"/>
              </a:rPr>
              <a:t>editores</a:t>
            </a:r>
            <a:r>
              <a:rPr lang="en-US" dirty="0">
                <a:latin typeface="Calibri"/>
                <a:ea typeface="Calibri"/>
                <a:cs typeface="Times New Roman"/>
              </a:rPr>
              <a:t>. Video-atlas of VATS pulmonary </a:t>
            </a:r>
            <a:r>
              <a:rPr lang="en-US" err="1">
                <a:latin typeface="Calibri"/>
                <a:ea typeface="Calibri"/>
                <a:cs typeface="Times New Roman"/>
              </a:rPr>
              <a:t>sublobar</a:t>
            </a:r>
            <a:r>
              <a:rPr lang="en-US" dirty="0">
                <a:latin typeface="Calibri"/>
                <a:ea typeface="Calibri"/>
                <a:cs typeface="Times New Roman"/>
              </a:rPr>
              <a:t> resections. 1a ed. Cham, Suiza: Springer International Publishing; 2023.</a:t>
            </a:r>
            <a:endParaRPr lang="en-US">
              <a:latin typeface="Calibri"/>
              <a:ea typeface="Calibri"/>
              <a:cs typeface="Calibri"/>
            </a:endParaRPr>
          </a:p>
          <a:p>
            <a:pPr marL="342900" indent="-342900">
              <a:buAutoNum type="arabicPeriod"/>
            </a:pPr>
            <a:endParaRPr lang="en-US" dirty="0"/>
          </a:p>
          <a:p>
            <a:pPr marL="457200" indent="-457200" algn="just">
              <a:buAutoNum type="arabicPeriod"/>
            </a:pPr>
            <a:r>
              <a:rPr lang="en-US" dirty="0">
                <a:latin typeface="Calibri"/>
                <a:ea typeface="Calibri"/>
                <a:cs typeface="Times New Roman"/>
              </a:rPr>
              <a:t>Rami-Porta, R. et al. (2024) ‘The International Association for the Study of Lung Cancer Lung Cancer Staging Project: Proposals for revision of the TNM stage groups in the forthcoming (ninth) edition of the TNM classification for Lung Cancer’, Journal of Thoracic Oncology, 19(7), pp. 1007–1027. doi:10.1016/j.jtho.2024.02.011.</a:t>
            </a:r>
            <a:endParaRPr lang="en-US">
              <a:latin typeface="Calibri"/>
              <a:ea typeface="Calibri"/>
              <a:cs typeface="Calibri"/>
            </a:endParaRPr>
          </a:p>
          <a:p>
            <a:pPr marL="342900" indent="-342900">
              <a:buAutoNum type="arabicPeriod"/>
            </a:pPr>
            <a:endParaRPr lang="en-US" dirty="0"/>
          </a:p>
          <a:p>
            <a:pPr marL="457200" indent="-457200" algn="just">
              <a:buAutoNum type="arabicPeriod"/>
            </a:pPr>
            <a:r>
              <a:rPr lang="en-US" dirty="0">
                <a:latin typeface="Calibri"/>
                <a:ea typeface="Calibri"/>
                <a:cs typeface="Times New Roman"/>
              </a:rPr>
              <a:t>Hisao Asamura MD et al. “IASLC staging manual in thoracic oncology”. Third Edition 2024. ISBN 978-0-9832958-4-6</a:t>
            </a:r>
            <a:endParaRPr lang="en-US">
              <a:latin typeface="Calibri"/>
              <a:ea typeface="Calibri"/>
              <a:cs typeface="Calibri"/>
            </a:endParaRPr>
          </a:p>
          <a:p>
            <a:pPr marL="57150">
              <a:lnSpc>
                <a:spcPct val="90000"/>
              </a:lnSpc>
              <a:spcAft>
                <a:spcPts val="600"/>
              </a:spcAft>
            </a:pPr>
            <a:r>
              <a:rPr lang="en-US" sz="2000" dirty="0">
                <a:latin typeface="Calibri"/>
                <a:ea typeface="Calibri"/>
                <a:cs typeface="Calibri"/>
              </a:rPr>
              <a:t> </a:t>
            </a:r>
            <a:br>
              <a:rPr lang="en-US" sz="2000" dirty="0">
                <a:latin typeface="Calibri"/>
              </a:rPr>
            </a:br>
            <a:endParaRPr lang="en-US" sz="1300">
              <a:solidFill>
                <a:srgbClr val="000000">
                  <a:alpha val="55000"/>
                </a:srgbClr>
              </a:solidFill>
            </a:endParaRPr>
          </a:p>
        </p:txBody>
      </p:sp>
      <p:pic>
        <p:nvPicPr>
          <p:cNvPr id="16" name="Marcador de contenido 3" descr="Texto&#10;&#10;El contenido generado por inteligencia artificial puede ser incorrecto.">
            <a:extLst>
              <a:ext uri="{FF2B5EF4-FFF2-40B4-BE49-F238E27FC236}">
                <a16:creationId xmlns:a16="http://schemas.microsoft.com/office/drawing/2014/main" id="{F92C0460-EA44-F162-4859-5EF0B3E0FB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5005" y="-3807"/>
            <a:ext cx="2076450" cy="1552575"/>
          </a:xfrm>
          <a:prstGeom prst="rect">
            <a:avLst/>
          </a:prstGeom>
        </p:spPr>
      </p:pic>
      <p:pic>
        <p:nvPicPr>
          <p:cNvPr id="19" name="Imagen 18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E45B3FAB-74C5-B00A-48AE-06978D8ECF1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21370" y="5576557"/>
            <a:ext cx="1674462" cy="12813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664709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7EA7703-B4CA-E509-DC1F-FCB97EBA28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Slide Background Fill">
            <a:extLst>
              <a:ext uri="{FF2B5EF4-FFF2-40B4-BE49-F238E27FC236}">
                <a16:creationId xmlns:a16="http://schemas.microsoft.com/office/drawing/2014/main" id="{C13B4826-B6F4-0E2A-92BE-C152DE2FEF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Color Cover">
            <a:extLst>
              <a:ext uri="{FF2B5EF4-FFF2-40B4-BE49-F238E27FC236}">
                <a16:creationId xmlns:a16="http://schemas.microsoft.com/office/drawing/2014/main" id="{037BEC09-72B0-ACB1-0E21-3FAA2A42E5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CE371E1-6208-3B5B-024F-6E170A2F77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7167"/>
            <a:ext cx="12188952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876FD908-F1B7-74E5-32E7-0DFF811E75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09BA05F0-4C61-3EC1-EDD2-24AFADC9BE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4" name="Imagen 3">
            <a:extLst>
              <a:ext uri="{FF2B5EF4-FFF2-40B4-BE49-F238E27FC236}">
                <a16:creationId xmlns:a16="http://schemas.microsoft.com/office/drawing/2014/main" id="{69C35C86-C5D8-01FF-AC29-2BFDD2FBBA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05" y="-7016"/>
            <a:ext cx="3296621" cy="2464845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AA55607C-BE2A-BE30-CA38-0071033D62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81ABF8A-67CA-AF09-E865-0FDBA6DB84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38016B0-D5E4-1B81-8AC4-19C1C5B717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8CB011A-B994-ED04-19A7-EC26CC8C91C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C2E2CAD-7CB8-8DBE-5B01-3E54D1993E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647084F-64E3-5F30-E5E0-A88CA47E5B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470824B-5161-55FB-3E0F-7792342FF2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B65EBDE-51BA-CC70-78C2-11CA2F50A9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ítulo 1">
            <a:extLst>
              <a:ext uri="{FF2B5EF4-FFF2-40B4-BE49-F238E27FC236}">
                <a16:creationId xmlns:a16="http://schemas.microsoft.com/office/drawing/2014/main" id="{5637BFC9-4BBF-0C87-AEA2-6514D93C889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006633" y="1844813"/>
            <a:ext cx="10956157" cy="2226769"/>
          </a:xfrm>
        </p:spPr>
        <p:txBody>
          <a:bodyPr anchor="ctr">
            <a:normAutofit/>
          </a:bodyPr>
          <a:lstStyle/>
          <a:p>
            <a:pPr algn="l"/>
            <a:r>
              <a:rPr lang="es-ES" sz="2800" dirty="0">
                <a:solidFill>
                  <a:schemeClr val="bg1"/>
                </a:solidFill>
                <a:latin typeface="Calibri"/>
                <a:ea typeface="Calibri"/>
                <a:cs typeface="Calibri"/>
              </a:rPr>
              <a:t>COMPARACIÓN ENTRE RESECCIONES PULMONARES SUBLOBARES ANATÓMICAS SIMPLES Y COMPLEJAS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42FECF46-019B-C342-CB14-48EF727F744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39499" y="5892513"/>
            <a:ext cx="11113267" cy="963213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l"/>
            <a:r>
              <a:rPr lang="es-ES" sz="1400" err="1">
                <a:solidFill>
                  <a:schemeClr val="tx2"/>
                </a:solidFill>
                <a:latin typeface="Calibri"/>
                <a:ea typeface="+mn-lt"/>
                <a:cs typeface="+mn-lt"/>
              </a:rPr>
              <a:t>C.García</a:t>
            </a:r>
            <a:r>
              <a:rPr lang="es-ES" sz="1400" dirty="0">
                <a:solidFill>
                  <a:schemeClr val="tx2"/>
                </a:solidFill>
                <a:latin typeface="Calibri"/>
                <a:ea typeface="+mn-lt"/>
                <a:cs typeface="+mn-lt"/>
              </a:rPr>
              <a:t> Bautista, M. García Galindo, R. </a:t>
            </a:r>
            <a:r>
              <a:rPr lang="es-ES" sz="1400" err="1">
                <a:solidFill>
                  <a:schemeClr val="tx2"/>
                </a:solidFill>
                <a:latin typeface="Calibri"/>
                <a:ea typeface="+mn-lt"/>
                <a:cs typeface="+mn-lt"/>
              </a:rPr>
              <a:t>Mongil</a:t>
            </a:r>
            <a:r>
              <a:rPr lang="es-ES" sz="1400" dirty="0">
                <a:solidFill>
                  <a:schemeClr val="tx2"/>
                </a:solidFill>
                <a:latin typeface="Calibri"/>
                <a:ea typeface="+mn-lt"/>
                <a:cs typeface="+mn-lt"/>
              </a:rPr>
              <a:t> </a:t>
            </a:r>
            <a:r>
              <a:rPr lang="es-ES" sz="1400" err="1">
                <a:solidFill>
                  <a:schemeClr val="tx2"/>
                </a:solidFill>
                <a:latin typeface="Calibri"/>
                <a:ea typeface="+mn-lt"/>
                <a:cs typeface="+mn-lt"/>
              </a:rPr>
              <a:t>Poce</a:t>
            </a:r>
            <a:r>
              <a:rPr lang="es-ES" sz="1400" dirty="0">
                <a:solidFill>
                  <a:schemeClr val="tx2"/>
                </a:solidFill>
                <a:latin typeface="Calibri"/>
                <a:ea typeface="+mn-lt"/>
                <a:cs typeface="+mn-lt"/>
              </a:rPr>
              <a:t>, M. Serrano Criado, A.F. Paz Gaviria, R. Arrabal Sánchez</a:t>
            </a:r>
            <a:endParaRPr lang="es-ES" sz="1400">
              <a:solidFill>
                <a:schemeClr val="tx2"/>
              </a:solidFill>
              <a:latin typeface="Calibri"/>
              <a:ea typeface="Calibri"/>
              <a:cs typeface="Calibri"/>
            </a:endParaRPr>
          </a:p>
          <a:p>
            <a:pPr algn="l"/>
            <a:r>
              <a:rPr lang="es-ES" sz="1400" dirty="0">
                <a:solidFill>
                  <a:schemeClr val="tx2"/>
                </a:solidFill>
                <a:latin typeface="Calibri"/>
                <a:ea typeface="+mn-lt"/>
                <a:cs typeface="+mn-lt"/>
              </a:rPr>
              <a:t>Hospital Regional Universitario de Málaga, Cirugía Torácica</a:t>
            </a:r>
            <a:endParaRPr lang="es-ES" sz="1400" dirty="0">
              <a:solidFill>
                <a:schemeClr val="tx2"/>
              </a:solidFill>
              <a:latin typeface="Calibri"/>
            </a:endParaRPr>
          </a:p>
          <a:p>
            <a:pPr algn="l"/>
            <a:endParaRPr lang="es-ES">
              <a:solidFill>
                <a:schemeClr val="tx2"/>
              </a:solidFill>
            </a:endParaRPr>
          </a:p>
        </p:txBody>
      </p:sp>
      <p:pic>
        <p:nvPicPr>
          <p:cNvPr id="5" name="Imagen 4" descr="Icono&#10;&#10;El contenido generado por inteligencia artificial puede ser incorrecto.">
            <a:extLst>
              <a:ext uri="{FF2B5EF4-FFF2-40B4-BE49-F238E27FC236}">
                <a16:creationId xmlns:a16="http://schemas.microsoft.com/office/drawing/2014/main" id="{A66BF4AB-4E45-B0E3-818A-6DB45516FA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78879" y="5576557"/>
            <a:ext cx="1674462" cy="1281354"/>
          </a:xfrm>
          <a:prstGeom prst="rect">
            <a:avLst/>
          </a:prstGeom>
        </p:spPr>
      </p:pic>
      <p:sp>
        <p:nvSpPr>
          <p:cNvPr id="6" name="CuadroTexto 5">
            <a:extLst>
              <a:ext uri="{FF2B5EF4-FFF2-40B4-BE49-F238E27FC236}">
                <a16:creationId xmlns:a16="http://schemas.microsoft.com/office/drawing/2014/main" id="{A895B4E9-BFD9-A3B7-FBC0-F6D124BD3B65}"/>
              </a:ext>
            </a:extLst>
          </p:cNvPr>
          <p:cNvSpPr txBox="1"/>
          <p:nvPr/>
        </p:nvSpPr>
        <p:spPr>
          <a:xfrm>
            <a:off x="3701751" y="3934698"/>
            <a:ext cx="6966857" cy="70788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4000" b="1" dirty="0">
                <a:latin typeface="Calibri"/>
                <a:ea typeface="Calibri"/>
                <a:cs typeface="Calibri"/>
              </a:rPr>
              <a:t>MUCHAS GRACIAS</a:t>
            </a:r>
          </a:p>
        </p:txBody>
      </p:sp>
    </p:spTree>
    <p:extLst>
      <p:ext uri="{BB962C8B-B14F-4D97-AF65-F5344CB8AC3E}">
        <p14:creationId xmlns:p14="http://schemas.microsoft.com/office/powerpoint/2010/main" val="2587964215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ptos" panose="020B000402020202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Application>Microsoft Office PowerPoint</Application>
  <PresentationFormat>Panorámica</PresentationFormat>
  <Slides>13</Slides>
  <Notes>0</Notes>
  <HiddenSlides>0</HiddenSlides>
  <ScaleCrop>false</ScaleCrop>
  <HeadingPairs>
    <vt:vector size="4" baseType="variant">
      <vt:variant>
        <vt:lpstr>Tema</vt:lpstr>
      </vt:variant>
      <vt:variant>
        <vt:i4>1</vt:i4>
      </vt:variant>
      <vt:variant>
        <vt:lpstr>Títulos de diapositiva</vt:lpstr>
      </vt:variant>
      <vt:variant>
        <vt:i4>13</vt:i4>
      </vt:variant>
    </vt:vector>
  </HeadingPairs>
  <TitlesOfParts>
    <vt:vector size="14" baseType="lpstr">
      <vt:lpstr>Tema de Office</vt:lpstr>
      <vt:lpstr>COMPARACIÓN ENTRE RESECCIONES PULMONARES SUBLOBARES ANATÓMICAS SIMPLES Y COMPLEJAS</vt:lpstr>
      <vt:lpstr>INTRODUCCIÓN</vt:lpstr>
      <vt:lpstr>OBJETIVO</vt:lpstr>
      <vt:lpstr>MATERIAL Y MÉTODOS</vt:lpstr>
      <vt:lpstr>RESULTADOS DESCRIPTIVOS</vt:lpstr>
      <vt:lpstr>RESULTADOS CONTRASTE DE HIPÓTESIS</vt:lpstr>
      <vt:lpstr>RESULTADOS CONTRASTE DE HIPÓTESIS</vt:lpstr>
      <vt:lpstr>RESULTADOS CONTRASTE DE HIPÓTESIS</vt:lpstr>
      <vt:lpstr>RESULTADOS CONTRASTE DE HIPÓTESIS</vt:lpstr>
      <vt:lpstr>DISCUSIÓN</vt:lpstr>
      <vt:lpstr>CONCLUSIÓN</vt:lpstr>
      <vt:lpstr>BIBLIOGRAFÍA</vt:lpstr>
      <vt:lpstr>COMPARACIÓN ENTRE RESECCIONES PULMONARES SUBLOBARES ANATÓMICAS SIMPLES Y COMPLEJAS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revision>471</cp:revision>
  <dcterms:created xsi:type="dcterms:W3CDTF">2025-03-02T19:45:15Z</dcterms:created>
  <dcterms:modified xsi:type="dcterms:W3CDTF">2025-03-03T20:40:44Z</dcterms:modified>
</cp:coreProperties>
</file>