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0" r:id="rId5"/>
    <p:sldId id="261" r:id="rId6"/>
    <p:sldId id="259" r:id="rId7"/>
    <p:sldId id="262" r:id="rId8"/>
    <p:sldId id="263" r:id="rId9"/>
    <p:sldId id="264" r:id="rId10"/>
    <p:sldId id="272" r:id="rId11"/>
    <p:sldId id="274" r:id="rId12"/>
    <p:sldId id="268" r:id="rId13"/>
    <p:sldId id="267" r:id="rId14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216" y="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527238569283345"/>
          <c:y val="0"/>
          <c:w val="0.48945543088494198"/>
          <c:h val="0.77362067025246362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Causas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737A-407E-8FBC-CFDE28C8EEC2}"/>
              </c:ext>
            </c:extLst>
          </c:dPt>
          <c:dPt>
            <c:idx val="1"/>
            <c:bubble3D val="0"/>
            <c:spPr>
              <a:solidFill>
                <a:srgbClr val="0070C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37A-407E-8FBC-CFDE28C8EEC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BB7-41F7-8231-A633BDFEAE2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BB7-41F7-8231-A633BDFEAE23}"/>
              </c:ext>
            </c:extLst>
          </c:dPt>
          <c:cat>
            <c:strRef>
              <c:f>Hoja1!$A$2:$A$5</c:f>
              <c:strCache>
                <c:ptCount val="3"/>
                <c:pt idx="0">
                  <c:v>Sangrado</c:v>
                </c:pt>
                <c:pt idx="1">
                  <c:v>Quirúrgicas</c:v>
                </c:pt>
                <c:pt idx="2">
                  <c:v>Anestésicas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5</c:v>
                </c:pt>
                <c:pt idx="1">
                  <c:v>8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7A-407E-8FBC-CFDE28C8EE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3.2018223772783759E-2"/>
          <c:y val="0.76956043295557142"/>
          <c:w val="0.89999983818351281"/>
          <c:h val="0.112692685434554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Análisis</a:t>
            </a:r>
            <a:r>
              <a:rPr lang="es-ES" baseline="0" dirty="0"/>
              <a:t> por años</a:t>
            </a:r>
            <a:endParaRPr lang="es-E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Reconversión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Hoja1!$A$2:$A$6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Hoja1!$B$2:$B$6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5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37-4118-9248-623B5942F389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Cirugías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Hoja1!$A$2:$A$6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Hoja1!$C$2:$C$6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9</c:v>
                </c:pt>
                <c:pt idx="3">
                  <c:v>38</c:v>
                </c:pt>
                <c:pt idx="4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37-4118-9248-623B5942F3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71760256"/>
        <c:axId val="1371787136"/>
      </c:barChart>
      <c:lineChart>
        <c:grouping val="standard"/>
        <c:varyColors val="0"/>
        <c:ser>
          <c:idx val="2"/>
          <c:order val="2"/>
          <c:tx>
            <c:strRef>
              <c:f>Hoja1!$D$1</c:f>
              <c:strCache>
                <c:ptCount val="1"/>
                <c:pt idx="0">
                  <c:v>% reconversión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Hoja1!$A$2:$A$6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Hoja1!$D$2:$D$6</c:f>
              <c:numCache>
                <c:formatCode>General</c:formatCode>
                <c:ptCount val="5"/>
                <c:pt idx="0">
                  <c:v>0</c:v>
                </c:pt>
                <c:pt idx="1">
                  <c:v>50</c:v>
                </c:pt>
                <c:pt idx="2">
                  <c:v>22</c:v>
                </c:pt>
                <c:pt idx="3">
                  <c:v>13</c:v>
                </c:pt>
                <c:pt idx="4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137-4118-9248-623B5942F3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71760256"/>
        <c:axId val="1371787136"/>
      </c:lineChart>
      <c:catAx>
        <c:axId val="1371760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371787136"/>
        <c:crosses val="autoZero"/>
        <c:auto val="1"/>
        <c:lblAlgn val="ctr"/>
        <c:lblOffset val="100"/>
        <c:noMultiLvlLbl val="0"/>
      </c:catAx>
      <c:valAx>
        <c:axId val="1371787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371760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6430438546660442E-2"/>
          <c:y val="0.84905927262506009"/>
          <c:w val="0.96356956145333961"/>
          <c:h val="0.120079791815898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dirty="0"/>
              <a:t>Análisis</a:t>
            </a:r>
            <a:r>
              <a:rPr lang="es-ES" baseline="0" dirty="0"/>
              <a:t> por cirujano </a:t>
            </a:r>
            <a:endParaRPr lang="es-E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Reconversión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Hoja1!$A$2:$A$4</c:f>
              <c:strCache>
                <c:ptCount val="3"/>
                <c:pt idx="0">
                  <c:v>Consola 1</c:v>
                </c:pt>
                <c:pt idx="1">
                  <c:v>Consola 2</c:v>
                </c:pt>
                <c:pt idx="2">
                  <c:v>Consola 3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10</c:v>
                </c:pt>
                <c:pt idx="1">
                  <c:v>4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67-482B-BCF0-72ECA4BB3F2A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Cirugías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Hoja1!$A$2:$A$4</c:f>
              <c:strCache>
                <c:ptCount val="3"/>
                <c:pt idx="0">
                  <c:v>Consola 1</c:v>
                </c:pt>
                <c:pt idx="1">
                  <c:v>Consola 2</c:v>
                </c:pt>
                <c:pt idx="2">
                  <c:v>Consola 3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47</c:v>
                </c:pt>
                <c:pt idx="1">
                  <c:v>30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D67-482B-BCF0-72ECA4BB3F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30199359"/>
        <c:axId val="1530199839"/>
      </c:barChart>
      <c:lineChart>
        <c:grouping val="standard"/>
        <c:varyColors val="0"/>
        <c:ser>
          <c:idx val="2"/>
          <c:order val="2"/>
          <c:tx>
            <c:strRef>
              <c:f>Hoja1!$D$1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Hoja1!$A$2:$A$4</c:f>
              <c:strCache>
                <c:ptCount val="3"/>
                <c:pt idx="0">
                  <c:v>Consola 1</c:v>
                </c:pt>
                <c:pt idx="1">
                  <c:v>Consola 2</c:v>
                </c:pt>
                <c:pt idx="2">
                  <c:v>Consola 3</c:v>
                </c:pt>
              </c:strCache>
            </c:strRef>
          </c:cat>
          <c:val>
            <c:numRef>
              <c:f>Hoja1!$D$2:$D$4</c:f>
              <c:numCache>
                <c:formatCode>General</c:formatCode>
                <c:ptCount val="3"/>
                <c:pt idx="0">
                  <c:v>21</c:v>
                </c:pt>
                <c:pt idx="1">
                  <c:v>13</c:v>
                </c:pt>
                <c:pt idx="2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D67-482B-BCF0-72ECA4BB3F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30199359"/>
        <c:axId val="1530199839"/>
      </c:lineChart>
      <c:catAx>
        <c:axId val="15301993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30199839"/>
        <c:crosses val="autoZero"/>
        <c:auto val="1"/>
        <c:lblAlgn val="ctr"/>
        <c:lblOffset val="100"/>
        <c:noMultiLvlLbl val="0"/>
      </c:catAx>
      <c:valAx>
        <c:axId val="15301998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301993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47E46A-6194-4D16-B6C5-79996BD56285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FC13C251-D776-4CB0-B380-FE49801C504B}">
      <dgm:prSet phldrT="[Texto]" custT="1"/>
      <dgm:spPr/>
      <dgm:t>
        <a:bodyPr/>
        <a:lstStyle/>
        <a:p>
          <a:pPr algn="ctr">
            <a:buNone/>
          </a:pPr>
          <a:r>
            <a:rPr lang="es-ES" sz="1400" b="1" dirty="0"/>
            <a:t>Formación teórica y simulación</a:t>
          </a:r>
        </a:p>
      </dgm:t>
    </dgm:pt>
    <dgm:pt modelId="{43A7E090-E799-4884-8466-6557C0CB4F1B}" type="parTrans" cxnId="{CB372164-4939-4D4F-98DE-E87821FBA77D}">
      <dgm:prSet/>
      <dgm:spPr/>
      <dgm:t>
        <a:bodyPr/>
        <a:lstStyle/>
        <a:p>
          <a:endParaRPr lang="es-ES"/>
        </a:p>
      </dgm:t>
    </dgm:pt>
    <dgm:pt modelId="{1AC0ADFD-2D47-4257-8B40-729F6A42E9E5}" type="sibTrans" cxnId="{CB372164-4939-4D4F-98DE-E87821FBA77D}">
      <dgm:prSet/>
      <dgm:spPr/>
      <dgm:t>
        <a:bodyPr/>
        <a:lstStyle/>
        <a:p>
          <a:endParaRPr lang="es-ES"/>
        </a:p>
      </dgm:t>
    </dgm:pt>
    <dgm:pt modelId="{67F8D0BF-EFE5-4E3E-BD07-3B478E7A52AD}">
      <dgm:prSet phldrT="[Texto]" custT="1"/>
      <dgm:spPr/>
      <dgm:t>
        <a:bodyPr/>
        <a:lstStyle/>
        <a:p>
          <a:pPr algn="ctr">
            <a:buNone/>
          </a:pPr>
          <a:r>
            <a:rPr lang="es-ES" sz="1400" b="1" dirty="0"/>
            <a:t>Acreditación </a:t>
          </a:r>
        </a:p>
        <a:p>
          <a:pPr algn="ctr">
            <a:buNone/>
          </a:pPr>
          <a:r>
            <a:rPr lang="es-ES" sz="1400" b="1" dirty="0"/>
            <a:t>1º cirujano consola</a:t>
          </a:r>
        </a:p>
        <a:p>
          <a:pPr algn="ctr">
            <a:buNone/>
          </a:pPr>
          <a:r>
            <a:rPr lang="es-ES" sz="1200" b="1" i="1" dirty="0">
              <a:solidFill>
                <a:schemeClr val="accent6">
                  <a:lumMod val="75000"/>
                </a:schemeClr>
              </a:solidFill>
            </a:rPr>
            <a:t>Enero 2020 </a:t>
          </a:r>
          <a:r>
            <a:rPr lang="es-ES" sz="1200" b="0" i="1" dirty="0">
              <a:solidFill>
                <a:schemeClr val="accent6">
                  <a:lumMod val="75000"/>
                </a:schemeClr>
              </a:solidFill>
            </a:rPr>
            <a:t>(Bélgica)</a:t>
          </a:r>
          <a:endParaRPr lang="es-ES" sz="1200" b="0" dirty="0"/>
        </a:p>
      </dgm:t>
    </dgm:pt>
    <dgm:pt modelId="{396FBFBC-DA99-4E52-B724-E4334F091997}" type="parTrans" cxnId="{F0F68F4B-879D-400F-AC01-4D1673BAB647}">
      <dgm:prSet/>
      <dgm:spPr/>
      <dgm:t>
        <a:bodyPr/>
        <a:lstStyle/>
        <a:p>
          <a:endParaRPr lang="es-ES"/>
        </a:p>
      </dgm:t>
    </dgm:pt>
    <dgm:pt modelId="{68B4B12F-D4E7-4373-B1CA-28F52696425E}" type="sibTrans" cxnId="{F0F68F4B-879D-400F-AC01-4D1673BAB647}">
      <dgm:prSet/>
      <dgm:spPr/>
      <dgm:t>
        <a:bodyPr/>
        <a:lstStyle/>
        <a:p>
          <a:endParaRPr lang="es-ES"/>
        </a:p>
      </dgm:t>
    </dgm:pt>
    <dgm:pt modelId="{08CA3C68-5C48-4ED9-A5DA-BA85D00DE603}">
      <dgm:prSet phldrT="[Texto]" custT="1"/>
      <dgm:spPr/>
      <dgm:t>
        <a:bodyPr/>
        <a:lstStyle/>
        <a:p>
          <a:pPr algn="ctr">
            <a:buFont typeface="Courier New" panose="02070309020205020404" pitchFamily="49" charset="0"/>
            <a:buNone/>
          </a:pPr>
          <a:r>
            <a:rPr lang="es-ES" sz="1200" b="1" i="1" dirty="0">
              <a:solidFill>
                <a:schemeClr val="accent6">
                  <a:lumMod val="75000"/>
                </a:schemeClr>
              </a:solidFill>
            </a:rPr>
            <a:t>Octubre 2019</a:t>
          </a:r>
        </a:p>
      </dgm:t>
    </dgm:pt>
    <dgm:pt modelId="{D0CB2D56-42EA-4273-A5B0-A4B6EDB3B80F}" type="parTrans" cxnId="{0FED38B2-65F5-4AA7-8EC3-50156232FA0C}">
      <dgm:prSet/>
      <dgm:spPr/>
      <dgm:t>
        <a:bodyPr/>
        <a:lstStyle/>
        <a:p>
          <a:endParaRPr lang="es-ES"/>
        </a:p>
      </dgm:t>
    </dgm:pt>
    <dgm:pt modelId="{F443A7AE-4A7E-4515-89F0-30230649D3A8}" type="sibTrans" cxnId="{0FED38B2-65F5-4AA7-8EC3-50156232FA0C}">
      <dgm:prSet/>
      <dgm:spPr/>
      <dgm:t>
        <a:bodyPr/>
        <a:lstStyle/>
        <a:p>
          <a:endParaRPr lang="es-ES"/>
        </a:p>
      </dgm:t>
    </dgm:pt>
    <dgm:pt modelId="{73A193C4-4F1D-4995-8206-11BD572589B4}">
      <dgm:prSet phldrT="[Texto]" custT="1"/>
      <dgm:spPr/>
      <dgm:t>
        <a:bodyPr/>
        <a:lstStyle/>
        <a:p>
          <a:pPr algn="ctr">
            <a:buNone/>
          </a:pPr>
          <a:r>
            <a:rPr lang="es-ES" sz="1800" b="1" dirty="0">
              <a:solidFill>
                <a:srgbClr val="FF0000"/>
              </a:solidFill>
            </a:rPr>
            <a:t>1ª cirugía RATS </a:t>
          </a:r>
        </a:p>
      </dgm:t>
    </dgm:pt>
    <dgm:pt modelId="{2F3DD796-8FBC-48DA-949F-ABCD5750AEED}" type="parTrans" cxnId="{59D6B798-327C-49D4-893D-8F45CB5CB833}">
      <dgm:prSet/>
      <dgm:spPr/>
      <dgm:t>
        <a:bodyPr/>
        <a:lstStyle/>
        <a:p>
          <a:endParaRPr lang="es-ES"/>
        </a:p>
      </dgm:t>
    </dgm:pt>
    <dgm:pt modelId="{E4E755D3-0F5E-43BD-93B8-65FC924FEBE4}" type="sibTrans" cxnId="{59D6B798-327C-49D4-893D-8F45CB5CB833}">
      <dgm:prSet/>
      <dgm:spPr/>
      <dgm:t>
        <a:bodyPr/>
        <a:lstStyle/>
        <a:p>
          <a:endParaRPr lang="es-ES"/>
        </a:p>
      </dgm:t>
    </dgm:pt>
    <dgm:pt modelId="{6D022DF5-2335-41B0-ADD4-6F265663D257}">
      <dgm:prSet phldrT="[Texto]" custT="1"/>
      <dgm:spPr/>
      <dgm:t>
        <a:bodyPr/>
        <a:lstStyle/>
        <a:p>
          <a:pPr algn="ctr">
            <a:buFont typeface="Courier New" panose="02070309020205020404" pitchFamily="49" charset="0"/>
            <a:buNone/>
          </a:pPr>
          <a:r>
            <a:rPr lang="es-ES" sz="1600" b="1" i="1" dirty="0">
              <a:solidFill>
                <a:schemeClr val="accent6">
                  <a:lumMod val="75000"/>
                </a:schemeClr>
              </a:solidFill>
            </a:rPr>
            <a:t>Febrero 2020</a:t>
          </a:r>
        </a:p>
      </dgm:t>
    </dgm:pt>
    <dgm:pt modelId="{62BED200-BA87-4E1C-A684-2C4CEAE220FB}" type="parTrans" cxnId="{B2EA92B3-294D-4231-8CD5-65967E58A15A}">
      <dgm:prSet/>
      <dgm:spPr/>
      <dgm:t>
        <a:bodyPr/>
        <a:lstStyle/>
        <a:p>
          <a:endParaRPr lang="es-ES"/>
        </a:p>
      </dgm:t>
    </dgm:pt>
    <dgm:pt modelId="{B1396801-1F1D-4B88-A9AB-7B6375D26935}" type="sibTrans" cxnId="{B2EA92B3-294D-4231-8CD5-65967E58A15A}">
      <dgm:prSet/>
      <dgm:spPr/>
      <dgm:t>
        <a:bodyPr/>
        <a:lstStyle/>
        <a:p>
          <a:endParaRPr lang="es-ES"/>
        </a:p>
      </dgm:t>
    </dgm:pt>
    <dgm:pt modelId="{37326378-076C-4AEE-B2B5-0F8AFAFC01C2}">
      <dgm:prSet phldrT="[Texto]" custT="1"/>
      <dgm:spPr/>
      <dgm:t>
        <a:bodyPr/>
        <a:lstStyle/>
        <a:p>
          <a:pPr algn="ctr">
            <a:buFont typeface="Courier New" panose="02070309020205020404" pitchFamily="49" charset="0"/>
            <a:buNone/>
          </a:pPr>
          <a:r>
            <a:rPr lang="es-ES" sz="1400" b="1" i="1" dirty="0">
              <a:solidFill>
                <a:schemeClr val="tx1"/>
              </a:solidFill>
            </a:rPr>
            <a:t>Acreditación 2º cirujano consola</a:t>
          </a:r>
        </a:p>
      </dgm:t>
    </dgm:pt>
    <dgm:pt modelId="{FEE41080-AB9A-40B4-8EB8-EEFE4CEC2B9D}" type="parTrans" cxnId="{43876827-087E-48F3-AA36-DB67341707D8}">
      <dgm:prSet/>
      <dgm:spPr/>
      <dgm:t>
        <a:bodyPr/>
        <a:lstStyle/>
        <a:p>
          <a:endParaRPr lang="es-ES"/>
        </a:p>
      </dgm:t>
    </dgm:pt>
    <dgm:pt modelId="{F5D8B4BA-2423-4A4D-9BAD-751956916ECE}" type="sibTrans" cxnId="{43876827-087E-48F3-AA36-DB67341707D8}">
      <dgm:prSet/>
      <dgm:spPr/>
      <dgm:t>
        <a:bodyPr/>
        <a:lstStyle/>
        <a:p>
          <a:endParaRPr lang="es-ES"/>
        </a:p>
      </dgm:t>
    </dgm:pt>
    <dgm:pt modelId="{5DED17A5-BAD7-4B5E-8C14-2177194C37B1}">
      <dgm:prSet phldrT="[Texto]" custT="1"/>
      <dgm:spPr/>
      <dgm:t>
        <a:bodyPr/>
        <a:lstStyle/>
        <a:p>
          <a:pPr algn="ctr">
            <a:buFont typeface="Courier New" panose="02070309020205020404" pitchFamily="49" charset="0"/>
            <a:buNone/>
          </a:pPr>
          <a:r>
            <a:rPr lang="es-ES" sz="1200" b="1" i="1" dirty="0">
              <a:solidFill>
                <a:schemeClr val="accent6">
                  <a:lumMod val="75000"/>
                </a:schemeClr>
              </a:solidFill>
            </a:rPr>
            <a:t>Julio 2022 </a:t>
          </a:r>
          <a:r>
            <a:rPr lang="es-ES" sz="1200" b="0" i="1" dirty="0">
              <a:solidFill>
                <a:schemeClr val="accent6">
                  <a:lumMod val="75000"/>
                </a:schemeClr>
              </a:solidFill>
            </a:rPr>
            <a:t>(Barcelona)</a:t>
          </a:r>
        </a:p>
      </dgm:t>
    </dgm:pt>
    <dgm:pt modelId="{C19A21A4-95DF-45C0-8F15-0362898C715C}" type="parTrans" cxnId="{937FD9D3-B4FA-4B53-9A2A-D9029572A6C5}">
      <dgm:prSet/>
      <dgm:spPr/>
      <dgm:t>
        <a:bodyPr/>
        <a:lstStyle/>
        <a:p>
          <a:endParaRPr lang="es-ES"/>
        </a:p>
      </dgm:t>
    </dgm:pt>
    <dgm:pt modelId="{2A2F6302-1ADE-47F2-B531-F707F2DC130E}" type="sibTrans" cxnId="{937FD9D3-B4FA-4B53-9A2A-D9029572A6C5}">
      <dgm:prSet/>
      <dgm:spPr/>
      <dgm:t>
        <a:bodyPr/>
        <a:lstStyle/>
        <a:p>
          <a:endParaRPr lang="es-ES"/>
        </a:p>
      </dgm:t>
    </dgm:pt>
    <dgm:pt modelId="{A3A0058A-23CD-4DED-B741-7EB7FD1FE4A2}">
      <dgm:prSet phldrT="[Texto]" custT="1"/>
      <dgm:spPr/>
      <dgm:t>
        <a:bodyPr/>
        <a:lstStyle/>
        <a:p>
          <a:pPr algn="ctr">
            <a:buFont typeface="Courier New" panose="02070309020205020404" pitchFamily="49" charset="0"/>
            <a:buNone/>
          </a:pPr>
          <a:r>
            <a:rPr lang="es-ES" sz="1400" b="1" i="1" dirty="0">
              <a:solidFill>
                <a:schemeClr val="tx1"/>
              </a:solidFill>
            </a:rPr>
            <a:t>Acreditación 3º cirujano consola</a:t>
          </a:r>
        </a:p>
      </dgm:t>
    </dgm:pt>
    <dgm:pt modelId="{4DA02650-A3C1-46EA-A917-34D0F5AF6D67}" type="parTrans" cxnId="{563A2331-E3D1-46E9-86BC-DC83E7D8C799}">
      <dgm:prSet/>
      <dgm:spPr/>
      <dgm:t>
        <a:bodyPr/>
        <a:lstStyle/>
        <a:p>
          <a:endParaRPr lang="es-ES"/>
        </a:p>
      </dgm:t>
    </dgm:pt>
    <dgm:pt modelId="{42507181-B186-442D-BCA6-8CB1B5D3912E}" type="sibTrans" cxnId="{563A2331-E3D1-46E9-86BC-DC83E7D8C799}">
      <dgm:prSet/>
      <dgm:spPr/>
      <dgm:t>
        <a:bodyPr/>
        <a:lstStyle/>
        <a:p>
          <a:endParaRPr lang="es-ES"/>
        </a:p>
      </dgm:t>
    </dgm:pt>
    <dgm:pt modelId="{29521CBD-2F9B-46AB-ABBA-DE3F60C9B5E1}">
      <dgm:prSet phldrT="[Texto]" custT="1"/>
      <dgm:spPr/>
      <dgm:t>
        <a:bodyPr/>
        <a:lstStyle/>
        <a:p>
          <a:pPr algn="ctr">
            <a:buFont typeface="Courier New" panose="02070309020205020404" pitchFamily="49" charset="0"/>
            <a:buNone/>
          </a:pPr>
          <a:r>
            <a:rPr lang="es-ES" sz="1200" b="1" i="1" dirty="0">
              <a:solidFill>
                <a:schemeClr val="accent6">
                  <a:lumMod val="75000"/>
                </a:schemeClr>
              </a:solidFill>
            </a:rPr>
            <a:t>Octubre 2023 </a:t>
          </a:r>
          <a:r>
            <a:rPr lang="es-ES" sz="1200" b="0" i="1" dirty="0">
              <a:solidFill>
                <a:schemeClr val="accent6">
                  <a:lumMod val="75000"/>
                </a:schemeClr>
              </a:solidFill>
            </a:rPr>
            <a:t>(Barcelona)</a:t>
          </a:r>
        </a:p>
      </dgm:t>
    </dgm:pt>
    <dgm:pt modelId="{C9849A26-6FCE-4816-A5B7-137ED369D4BE}" type="parTrans" cxnId="{7074EDB9-D57F-43F0-9BEF-36320587C2A1}">
      <dgm:prSet/>
      <dgm:spPr/>
      <dgm:t>
        <a:bodyPr/>
        <a:lstStyle/>
        <a:p>
          <a:endParaRPr lang="es-ES"/>
        </a:p>
      </dgm:t>
    </dgm:pt>
    <dgm:pt modelId="{6C3E6F4F-DF32-48AD-8C32-DB44D292852B}" type="sibTrans" cxnId="{7074EDB9-D57F-43F0-9BEF-36320587C2A1}">
      <dgm:prSet/>
      <dgm:spPr/>
      <dgm:t>
        <a:bodyPr/>
        <a:lstStyle/>
        <a:p>
          <a:endParaRPr lang="es-ES"/>
        </a:p>
      </dgm:t>
    </dgm:pt>
    <dgm:pt modelId="{10A1CE6A-1104-43AE-80DE-7C2AD26CE1AA}">
      <dgm:prSet phldrT="[Texto]" custT="1"/>
      <dgm:spPr/>
      <dgm:t>
        <a:bodyPr/>
        <a:lstStyle/>
        <a:p>
          <a:endParaRPr lang="es-ES"/>
        </a:p>
      </dgm:t>
    </dgm:pt>
    <dgm:pt modelId="{C3A00838-E408-410F-BC40-1959DB4929EE}" type="parTrans" cxnId="{511CB163-3F6F-4F85-BA5D-22B06EE6D011}">
      <dgm:prSet/>
      <dgm:spPr/>
      <dgm:t>
        <a:bodyPr/>
        <a:lstStyle/>
        <a:p>
          <a:endParaRPr lang="es-ES"/>
        </a:p>
      </dgm:t>
    </dgm:pt>
    <dgm:pt modelId="{7FAED24D-9598-4C37-B1F6-E1DAFC0BBC2F}" type="sibTrans" cxnId="{511CB163-3F6F-4F85-BA5D-22B06EE6D011}">
      <dgm:prSet/>
      <dgm:spPr/>
      <dgm:t>
        <a:bodyPr/>
        <a:lstStyle/>
        <a:p>
          <a:endParaRPr lang="es-ES"/>
        </a:p>
      </dgm:t>
    </dgm:pt>
    <dgm:pt modelId="{133C1873-5E79-4A5A-852E-5641596252D1}" type="pres">
      <dgm:prSet presAssocID="{E347E46A-6194-4D16-B6C5-79996BD56285}" presName="arrowDiagram" presStyleCnt="0">
        <dgm:presLayoutVars>
          <dgm:chMax val="5"/>
          <dgm:dir/>
          <dgm:resizeHandles val="exact"/>
        </dgm:presLayoutVars>
      </dgm:prSet>
      <dgm:spPr/>
    </dgm:pt>
    <dgm:pt modelId="{3566313C-1859-4462-A1B8-4E1C2D5D6E78}" type="pres">
      <dgm:prSet presAssocID="{E347E46A-6194-4D16-B6C5-79996BD56285}" presName="arrow" presStyleLbl="bgShp" presStyleIdx="0" presStyleCnt="1" custScaleX="122886" custScaleY="94180" custLinFactNeighborX="-2407" custLinFactNeighborY="-17378"/>
      <dgm:spPr/>
    </dgm:pt>
    <dgm:pt modelId="{9F65548B-82B1-4E4F-92E6-6DA926A13835}" type="pres">
      <dgm:prSet presAssocID="{E347E46A-6194-4D16-B6C5-79996BD56285}" presName="arrowDiagram5" presStyleCnt="0"/>
      <dgm:spPr/>
    </dgm:pt>
    <dgm:pt modelId="{46161270-8605-4A41-A5D4-037D94063394}" type="pres">
      <dgm:prSet presAssocID="{FC13C251-D776-4CB0-B380-FE49801C504B}" presName="bullet5a" presStyleLbl="node1" presStyleIdx="0" presStyleCnt="5" custLinFactX="-124737" custLinFactY="-19802" custLinFactNeighborX="-200000" custLinFactNeighborY="-100000"/>
      <dgm:spPr/>
    </dgm:pt>
    <dgm:pt modelId="{47FA7BD2-0793-435A-8C7F-26F2E99B0265}" type="pres">
      <dgm:prSet presAssocID="{FC13C251-D776-4CB0-B380-FE49801C504B}" presName="textBox5a" presStyleLbl="revTx" presStyleIdx="0" presStyleCnt="5" custScaleX="168043" custLinFactNeighborX="-66618" custLinFactNeighborY="-8456">
        <dgm:presLayoutVars>
          <dgm:bulletEnabled val="1"/>
        </dgm:presLayoutVars>
      </dgm:prSet>
      <dgm:spPr/>
    </dgm:pt>
    <dgm:pt modelId="{362FE869-F85C-416A-AEE8-0FBC46137D23}" type="pres">
      <dgm:prSet presAssocID="{67F8D0BF-EFE5-4E3E-BD07-3B478E7A52AD}" presName="bullet5b" presStyleLbl="node1" presStyleIdx="1" presStyleCnt="5" custLinFactX="-60641" custLinFactNeighborX="-100000" custLinFactNeighborY="10987"/>
      <dgm:spPr>
        <a:solidFill>
          <a:schemeClr val="accent5"/>
        </a:solidFill>
      </dgm:spPr>
    </dgm:pt>
    <dgm:pt modelId="{0B899992-17BF-43A5-ADF0-3DED6C0B31D1}" type="pres">
      <dgm:prSet presAssocID="{67F8D0BF-EFE5-4E3E-BD07-3B478E7A52AD}" presName="textBox5b" presStyleLbl="revTx" presStyleIdx="1" presStyleCnt="5" custScaleX="131279" custLinFactNeighborX="-15021" custLinFactNeighborY="-5363">
        <dgm:presLayoutVars>
          <dgm:bulletEnabled val="1"/>
        </dgm:presLayoutVars>
      </dgm:prSet>
      <dgm:spPr/>
    </dgm:pt>
    <dgm:pt modelId="{E5039001-25D2-467E-8F08-C3DB40FBB852}" type="pres">
      <dgm:prSet presAssocID="{73A193C4-4F1D-4995-8206-11BD572589B4}" presName="bullet5c" presStyleLbl="node1" presStyleIdx="2" presStyleCnt="5"/>
      <dgm:spPr>
        <a:solidFill>
          <a:srgbClr val="FF0000"/>
        </a:solidFill>
      </dgm:spPr>
    </dgm:pt>
    <dgm:pt modelId="{F21D223B-23D4-4FDD-84E8-FFA6900FC161}" type="pres">
      <dgm:prSet presAssocID="{73A193C4-4F1D-4995-8206-11BD572589B4}" presName="textBox5c" presStyleLbl="revTx" presStyleIdx="2" presStyleCnt="5" custScaleX="137562">
        <dgm:presLayoutVars>
          <dgm:bulletEnabled val="1"/>
        </dgm:presLayoutVars>
      </dgm:prSet>
      <dgm:spPr/>
    </dgm:pt>
    <dgm:pt modelId="{148030A0-1490-4551-A92D-9F15C10F6580}" type="pres">
      <dgm:prSet presAssocID="{37326378-076C-4AEE-B2B5-0F8AFAFC01C2}" presName="bullet5d" presStyleLbl="node1" presStyleIdx="3" presStyleCnt="5"/>
      <dgm:spPr>
        <a:solidFill>
          <a:schemeClr val="accent3"/>
        </a:solidFill>
      </dgm:spPr>
    </dgm:pt>
    <dgm:pt modelId="{39A8EDF1-721B-4F82-8FB6-09D854380CFB}" type="pres">
      <dgm:prSet presAssocID="{37326378-076C-4AEE-B2B5-0F8AFAFC01C2}" presName="textBox5d" presStyleLbl="revTx" presStyleIdx="3" presStyleCnt="5">
        <dgm:presLayoutVars>
          <dgm:bulletEnabled val="1"/>
        </dgm:presLayoutVars>
      </dgm:prSet>
      <dgm:spPr/>
    </dgm:pt>
    <dgm:pt modelId="{BB302D44-6D48-4B07-9581-6DF095F4076A}" type="pres">
      <dgm:prSet presAssocID="{A3A0058A-23CD-4DED-B741-7EB7FD1FE4A2}" presName="bullet5e" presStyleLbl="node1" presStyleIdx="4" presStyleCnt="5"/>
      <dgm:spPr>
        <a:solidFill>
          <a:schemeClr val="accent4">
            <a:lumMod val="60000"/>
            <a:lumOff val="40000"/>
          </a:schemeClr>
        </a:solidFill>
      </dgm:spPr>
    </dgm:pt>
    <dgm:pt modelId="{F4340285-1A49-4A0D-8096-8E7E05F0D061}" type="pres">
      <dgm:prSet presAssocID="{A3A0058A-23CD-4DED-B741-7EB7FD1FE4A2}" presName="textBox5e" presStyleLbl="revTx" presStyleIdx="4" presStyleCnt="5" custScaleX="112936">
        <dgm:presLayoutVars>
          <dgm:bulletEnabled val="1"/>
        </dgm:presLayoutVars>
      </dgm:prSet>
      <dgm:spPr/>
    </dgm:pt>
  </dgm:ptLst>
  <dgm:cxnLst>
    <dgm:cxn modelId="{C2741E04-1986-4587-B6BE-D1838C8AC3B2}" type="presOf" srcId="{29521CBD-2F9B-46AB-ABBA-DE3F60C9B5E1}" destId="{F4340285-1A49-4A0D-8096-8E7E05F0D061}" srcOrd="0" destOrd="1" presId="urn:microsoft.com/office/officeart/2005/8/layout/arrow2"/>
    <dgm:cxn modelId="{43876827-087E-48F3-AA36-DB67341707D8}" srcId="{E347E46A-6194-4D16-B6C5-79996BD56285}" destId="{37326378-076C-4AEE-B2B5-0F8AFAFC01C2}" srcOrd="3" destOrd="0" parTransId="{FEE41080-AB9A-40B4-8EB8-EEFE4CEC2B9D}" sibTransId="{F5D8B4BA-2423-4A4D-9BAD-751956916ECE}"/>
    <dgm:cxn modelId="{563A2331-E3D1-46E9-86BC-DC83E7D8C799}" srcId="{E347E46A-6194-4D16-B6C5-79996BD56285}" destId="{A3A0058A-23CD-4DED-B741-7EB7FD1FE4A2}" srcOrd="4" destOrd="0" parTransId="{4DA02650-A3C1-46EA-A917-34D0F5AF6D67}" sibTransId="{42507181-B186-442D-BCA6-8CB1B5D3912E}"/>
    <dgm:cxn modelId="{9CC7763D-0DF4-4D08-99F5-CD193E88D1BC}" type="presOf" srcId="{08CA3C68-5C48-4ED9-A5DA-BA85D00DE603}" destId="{47FA7BD2-0793-435A-8C7F-26F2E99B0265}" srcOrd="0" destOrd="1" presId="urn:microsoft.com/office/officeart/2005/8/layout/arrow2"/>
    <dgm:cxn modelId="{511CB163-3F6F-4F85-BA5D-22B06EE6D011}" srcId="{E347E46A-6194-4D16-B6C5-79996BD56285}" destId="{10A1CE6A-1104-43AE-80DE-7C2AD26CE1AA}" srcOrd="5" destOrd="0" parTransId="{C3A00838-E408-410F-BC40-1959DB4929EE}" sibTransId="{7FAED24D-9598-4C37-B1F6-E1DAFC0BBC2F}"/>
    <dgm:cxn modelId="{CB372164-4939-4D4F-98DE-E87821FBA77D}" srcId="{E347E46A-6194-4D16-B6C5-79996BD56285}" destId="{FC13C251-D776-4CB0-B380-FE49801C504B}" srcOrd="0" destOrd="0" parTransId="{43A7E090-E799-4884-8466-6557C0CB4F1B}" sibTransId="{1AC0ADFD-2D47-4257-8B40-729F6A42E9E5}"/>
    <dgm:cxn modelId="{F5CC2A66-5374-4D2D-9EEE-9B0D84C4D77D}" type="presOf" srcId="{37326378-076C-4AEE-B2B5-0F8AFAFC01C2}" destId="{39A8EDF1-721B-4F82-8FB6-09D854380CFB}" srcOrd="0" destOrd="0" presId="urn:microsoft.com/office/officeart/2005/8/layout/arrow2"/>
    <dgm:cxn modelId="{745B4F6B-ED7F-4E79-AA60-09CB5108EECA}" type="presOf" srcId="{A3A0058A-23CD-4DED-B741-7EB7FD1FE4A2}" destId="{F4340285-1A49-4A0D-8096-8E7E05F0D061}" srcOrd="0" destOrd="0" presId="urn:microsoft.com/office/officeart/2005/8/layout/arrow2"/>
    <dgm:cxn modelId="{F0F68F4B-879D-400F-AC01-4D1673BAB647}" srcId="{E347E46A-6194-4D16-B6C5-79996BD56285}" destId="{67F8D0BF-EFE5-4E3E-BD07-3B478E7A52AD}" srcOrd="1" destOrd="0" parTransId="{396FBFBC-DA99-4E52-B724-E4334F091997}" sibTransId="{68B4B12F-D4E7-4373-B1CA-28F52696425E}"/>
    <dgm:cxn modelId="{A02B4950-83AF-493C-ACD3-176AAEB2E4C1}" type="presOf" srcId="{6D022DF5-2335-41B0-ADD4-6F265663D257}" destId="{F21D223B-23D4-4FDD-84E8-FFA6900FC161}" srcOrd="0" destOrd="1" presId="urn:microsoft.com/office/officeart/2005/8/layout/arrow2"/>
    <dgm:cxn modelId="{B5DD957D-EBB3-4136-B909-3BB3465F3F3F}" type="presOf" srcId="{67F8D0BF-EFE5-4E3E-BD07-3B478E7A52AD}" destId="{0B899992-17BF-43A5-ADF0-3DED6C0B31D1}" srcOrd="0" destOrd="0" presId="urn:microsoft.com/office/officeart/2005/8/layout/arrow2"/>
    <dgm:cxn modelId="{1E969695-BEF8-483C-A5DB-931AE3F9DFEF}" type="presOf" srcId="{5DED17A5-BAD7-4B5E-8C14-2177194C37B1}" destId="{39A8EDF1-721B-4F82-8FB6-09D854380CFB}" srcOrd="0" destOrd="1" presId="urn:microsoft.com/office/officeart/2005/8/layout/arrow2"/>
    <dgm:cxn modelId="{59D6B798-327C-49D4-893D-8F45CB5CB833}" srcId="{E347E46A-6194-4D16-B6C5-79996BD56285}" destId="{73A193C4-4F1D-4995-8206-11BD572589B4}" srcOrd="2" destOrd="0" parTransId="{2F3DD796-8FBC-48DA-949F-ABCD5750AEED}" sibTransId="{E4E755D3-0F5E-43BD-93B8-65FC924FEBE4}"/>
    <dgm:cxn modelId="{0FED38B2-65F5-4AA7-8EC3-50156232FA0C}" srcId="{FC13C251-D776-4CB0-B380-FE49801C504B}" destId="{08CA3C68-5C48-4ED9-A5DA-BA85D00DE603}" srcOrd="0" destOrd="0" parTransId="{D0CB2D56-42EA-4273-A5B0-A4B6EDB3B80F}" sibTransId="{F443A7AE-4A7E-4515-89F0-30230649D3A8}"/>
    <dgm:cxn modelId="{B2EA92B3-294D-4231-8CD5-65967E58A15A}" srcId="{73A193C4-4F1D-4995-8206-11BD572589B4}" destId="{6D022DF5-2335-41B0-ADD4-6F265663D257}" srcOrd="0" destOrd="0" parTransId="{62BED200-BA87-4E1C-A684-2C4CEAE220FB}" sibTransId="{B1396801-1F1D-4B88-A9AB-7B6375D26935}"/>
    <dgm:cxn modelId="{6CF579B5-102C-470A-8D74-C0A3DDE2C1D1}" type="presOf" srcId="{FC13C251-D776-4CB0-B380-FE49801C504B}" destId="{47FA7BD2-0793-435A-8C7F-26F2E99B0265}" srcOrd="0" destOrd="0" presId="urn:microsoft.com/office/officeart/2005/8/layout/arrow2"/>
    <dgm:cxn modelId="{7074EDB9-D57F-43F0-9BEF-36320587C2A1}" srcId="{A3A0058A-23CD-4DED-B741-7EB7FD1FE4A2}" destId="{29521CBD-2F9B-46AB-ABBA-DE3F60C9B5E1}" srcOrd="0" destOrd="0" parTransId="{C9849A26-6FCE-4816-A5B7-137ED369D4BE}" sibTransId="{6C3E6F4F-DF32-48AD-8C32-DB44D292852B}"/>
    <dgm:cxn modelId="{63BB21BD-5965-4C99-9EDF-9D5083EA2E67}" type="presOf" srcId="{E347E46A-6194-4D16-B6C5-79996BD56285}" destId="{133C1873-5E79-4A5A-852E-5641596252D1}" srcOrd="0" destOrd="0" presId="urn:microsoft.com/office/officeart/2005/8/layout/arrow2"/>
    <dgm:cxn modelId="{937FD9D3-B4FA-4B53-9A2A-D9029572A6C5}" srcId="{37326378-076C-4AEE-B2B5-0F8AFAFC01C2}" destId="{5DED17A5-BAD7-4B5E-8C14-2177194C37B1}" srcOrd="0" destOrd="0" parTransId="{C19A21A4-95DF-45C0-8F15-0362898C715C}" sibTransId="{2A2F6302-1ADE-47F2-B531-F707F2DC130E}"/>
    <dgm:cxn modelId="{51FD08FD-7658-4DA1-970F-4F0AC76FF759}" type="presOf" srcId="{73A193C4-4F1D-4995-8206-11BD572589B4}" destId="{F21D223B-23D4-4FDD-84E8-FFA6900FC161}" srcOrd="0" destOrd="0" presId="urn:microsoft.com/office/officeart/2005/8/layout/arrow2"/>
    <dgm:cxn modelId="{D9EF252A-9193-4D90-8DEA-C6FCF76D07E9}" type="presParOf" srcId="{133C1873-5E79-4A5A-852E-5641596252D1}" destId="{3566313C-1859-4462-A1B8-4E1C2D5D6E78}" srcOrd="0" destOrd="0" presId="urn:microsoft.com/office/officeart/2005/8/layout/arrow2"/>
    <dgm:cxn modelId="{3C8CDB5A-0DB8-4669-AA30-BF6A57629E95}" type="presParOf" srcId="{133C1873-5E79-4A5A-852E-5641596252D1}" destId="{9F65548B-82B1-4E4F-92E6-6DA926A13835}" srcOrd="1" destOrd="0" presId="urn:microsoft.com/office/officeart/2005/8/layout/arrow2"/>
    <dgm:cxn modelId="{DCD0868E-43FE-44D9-A665-B93E6D7142F1}" type="presParOf" srcId="{9F65548B-82B1-4E4F-92E6-6DA926A13835}" destId="{46161270-8605-4A41-A5D4-037D94063394}" srcOrd="0" destOrd="0" presId="urn:microsoft.com/office/officeart/2005/8/layout/arrow2"/>
    <dgm:cxn modelId="{05A57213-23C6-443B-B875-D510CC303691}" type="presParOf" srcId="{9F65548B-82B1-4E4F-92E6-6DA926A13835}" destId="{47FA7BD2-0793-435A-8C7F-26F2E99B0265}" srcOrd="1" destOrd="0" presId="urn:microsoft.com/office/officeart/2005/8/layout/arrow2"/>
    <dgm:cxn modelId="{49A02700-2801-457A-BE00-1790F66A1A08}" type="presParOf" srcId="{9F65548B-82B1-4E4F-92E6-6DA926A13835}" destId="{362FE869-F85C-416A-AEE8-0FBC46137D23}" srcOrd="2" destOrd="0" presId="urn:microsoft.com/office/officeart/2005/8/layout/arrow2"/>
    <dgm:cxn modelId="{01041DD1-6A51-400B-9C06-0C076AAC2343}" type="presParOf" srcId="{9F65548B-82B1-4E4F-92E6-6DA926A13835}" destId="{0B899992-17BF-43A5-ADF0-3DED6C0B31D1}" srcOrd="3" destOrd="0" presId="urn:microsoft.com/office/officeart/2005/8/layout/arrow2"/>
    <dgm:cxn modelId="{19C899B2-C56B-41CF-8786-D05AF4724CCA}" type="presParOf" srcId="{9F65548B-82B1-4E4F-92E6-6DA926A13835}" destId="{E5039001-25D2-467E-8F08-C3DB40FBB852}" srcOrd="4" destOrd="0" presId="urn:microsoft.com/office/officeart/2005/8/layout/arrow2"/>
    <dgm:cxn modelId="{4AE9316C-3B46-42F2-8EAB-FB2513924F88}" type="presParOf" srcId="{9F65548B-82B1-4E4F-92E6-6DA926A13835}" destId="{F21D223B-23D4-4FDD-84E8-FFA6900FC161}" srcOrd="5" destOrd="0" presId="urn:microsoft.com/office/officeart/2005/8/layout/arrow2"/>
    <dgm:cxn modelId="{86030D84-2B85-4663-9389-191C89A2AA6B}" type="presParOf" srcId="{9F65548B-82B1-4E4F-92E6-6DA926A13835}" destId="{148030A0-1490-4551-A92D-9F15C10F6580}" srcOrd="6" destOrd="0" presId="urn:microsoft.com/office/officeart/2005/8/layout/arrow2"/>
    <dgm:cxn modelId="{040380C4-6A18-4490-933A-7D6345053A0D}" type="presParOf" srcId="{9F65548B-82B1-4E4F-92E6-6DA926A13835}" destId="{39A8EDF1-721B-4F82-8FB6-09D854380CFB}" srcOrd="7" destOrd="0" presId="urn:microsoft.com/office/officeart/2005/8/layout/arrow2"/>
    <dgm:cxn modelId="{A495F320-7735-48B2-81DC-802CDAD88B9A}" type="presParOf" srcId="{9F65548B-82B1-4E4F-92E6-6DA926A13835}" destId="{BB302D44-6D48-4B07-9581-6DF095F4076A}" srcOrd="8" destOrd="0" presId="urn:microsoft.com/office/officeart/2005/8/layout/arrow2"/>
    <dgm:cxn modelId="{76C71B3E-A596-4383-87D9-468C5898F2D6}" type="presParOf" srcId="{9F65548B-82B1-4E4F-92E6-6DA926A13835}" destId="{F4340285-1A49-4A0D-8096-8E7E05F0D061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66313C-1859-4462-A1B8-4E1C2D5D6E78}">
      <dsp:nvSpPr>
        <dsp:cNvPr id="0" name=""/>
        <dsp:cNvSpPr/>
      </dsp:nvSpPr>
      <dsp:spPr>
        <a:xfrm>
          <a:off x="493750" y="0"/>
          <a:ext cx="7097673" cy="3399791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161270-8605-4A41-A5D4-037D94063394}">
      <dsp:nvSpPr>
        <dsp:cNvPr id="0" name=""/>
        <dsp:cNvSpPr/>
      </dsp:nvSpPr>
      <dsp:spPr>
        <a:xfrm>
          <a:off x="1431226" y="2472638"/>
          <a:ext cx="132843" cy="13284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FA7BD2-0793-435A-8C7F-26F2E99B0265}">
      <dsp:nvSpPr>
        <dsp:cNvPr id="0" name=""/>
        <dsp:cNvSpPr/>
      </dsp:nvSpPr>
      <dsp:spPr>
        <a:xfrm>
          <a:off x="1167570" y="2625560"/>
          <a:ext cx="1271467" cy="85915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391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Formación teórica y simulación</a:t>
          </a:r>
        </a:p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ES" sz="1200" b="1" i="1" kern="1200" dirty="0">
              <a:solidFill>
                <a:schemeClr val="accent6">
                  <a:lumMod val="75000"/>
                </a:schemeClr>
              </a:solidFill>
            </a:rPr>
            <a:t>Octubre 2019</a:t>
          </a:r>
        </a:p>
      </dsp:txBody>
      <dsp:txXfrm>
        <a:off x="1167570" y="2625560"/>
        <a:ext cx="1271467" cy="859153"/>
      </dsp:txXfrm>
    </dsp:sp>
    <dsp:sp modelId="{362FE869-F85C-416A-AEE8-0FBC46137D23}">
      <dsp:nvSpPr>
        <dsp:cNvPr id="0" name=""/>
        <dsp:cNvSpPr/>
      </dsp:nvSpPr>
      <dsp:spPr>
        <a:xfrm>
          <a:off x="2247689" y="1963700"/>
          <a:ext cx="207929" cy="207929"/>
        </a:xfrm>
        <a:prstGeom prst="ellipse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899992-17BF-43A5-ADF0-3DED6C0B31D1}">
      <dsp:nvSpPr>
        <dsp:cNvPr id="0" name=""/>
        <dsp:cNvSpPr/>
      </dsp:nvSpPr>
      <dsp:spPr>
        <a:xfrm>
          <a:off x="2391705" y="1963702"/>
          <a:ext cx="1258684" cy="15125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178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Acreditación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400" b="1" kern="1200" dirty="0"/>
            <a:t>1º cirujano consola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i="1" kern="1200" dirty="0">
              <a:solidFill>
                <a:schemeClr val="accent6">
                  <a:lumMod val="75000"/>
                </a:schemeClr>
              </a:solidFill>
            </a:rPr>
            <a:t>Enero 2020 </a:t>
          </a:r>
          <a:r>
            <a:rPr lang="es-ES" sz="1200" b="0" i="1" kern="1200" dirty="0">
              <a:solidFill>
                <a:schemeClr val="accent6">
                  <a:lumMod val="75000"/>
                </a:schemeClr>
              </a:solidFill>
            </a:rPr>
            <a:t>(Bélgica)</a:t>
          </a:r>
          <a:endParaRPr lang="es-ES" sz="1200" b="0" kern="1200" dirty="0"/>
        </a:p>
      </dsp:txBody>
      <dsp:txXfrm>
        <a:off x="2391705" y="1963702"/>
        <a:ext cx="1258684" cy="1512542"/>
      </dsp:txXfrm>
    </dsp:sp>
    <dsp:sp modelId="{E5039001-25D2-467E-8F08-C3DB40FBB852}">
      <dsp:nvSpPr>
        <dsp:cNvPr id="0" name=""/>
        <dsp:cNvSpPr/>
      </dsp:nvSpPr>
      <dsp:spPr>
        <a:xfrm>
          <a:off x="3505840" y="1389986"/>
          <a:ext cx="277239" cy="277239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1D223B-23D4-4FDD-84E8-FFA6900FC161}">
      <dsp:nvSpPr>
        <dsp:cNvPr id="0" name=""/>
        <dsp:cNvSpPr/>
      </dsp:nvSpPr>
      <dsp:spPr>
        <a:xfrm>
          <a:off x="3435101" y="1528606"/>
          <a:ext cx="1533449" cy="20287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6903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>
              <a:solidFill>
                <a:srgbClr val="FF0000"/>
              </a:solidFill>
            </a:rPr>
            <a:t>1ª cirugía RATS </a:t>
          </a:r>
        </a:p>
        <a:p>
          <a:pPr marL="171450" lvl="1" indent="-171450" algn="ctr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ES" sz="1600" b="1" i="1" kern="1200" dirty="0">
              <a:solidFill>
                <a:schemeClr val="accent6">
                  <a:lumMod val="75000"/>
                </a:schemeClr>
              </a:solidFill>
            </a:rPr>
            <a:t>Febrero 2020</a:t>
          </a:r>
        </a:p>
      </dsp:txBody>
      <dsp:txXfrm>
        <a:off x="3435101" y="1528606"/>
        <a:ext cx="1533449" cy="2028756"/>
      </dsp:txXfrm>
    </dsp:sp>
    <dsp:sp modelId="{148030A0-1490-4551-A92D-9F15C10F6580}">
      <dsp:nvSpPr>
        <dsp:cNvPr id="0" name=""/>
        <dsp:cNvSpPr/>
      </dsp:nvSpPr>
      <dsp:spPr>
        <a:xfrm>
          <a:off x="4580142" y="959688"/>
          <a:ext cx="358100" cy="358100"/>
        </a:xfrm>
        <a:prstGeom prst="ellipse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A8EDF1-721B-4F82-8FB6-09D854380CFB}">
      <dsp:nvSpPr>
        <dsp:cNvPr id="0" name=""/>
        <dsp:cNvSpPr/>
      </dsp:nvSpPr>
      <dsp:spPr>
        <a:xfrm>
          <a:off x="4759192" y="1138738"/>
          <a:ext cx="1155163" cy="24186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975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s-ES" sz="1400" b="1" i="1" kern="1200" dirty="0">
              <a:solidFill>
                <a:schemeClr val="tx1"/>
              </a:solidFill>
            </a:rPr>
            <a:t>Acreditación 2º cirujano consola</a:t>
          </a:r>
        </a:p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ES" sz="1200" b="1" i="1" kern="1200" dirty="0">
              <a:solidFill>
                <a:schemeClr val="accent6">
                  <a:lumMod val="75000"/>
                </a:schemeClr>
              </a:solidFill>
            </a:rPr>
            <a:t>Julio 2022 </a:t>
          </a:r>
          <a:r>
            <a:rPr lang="es-ES" sz="1200" b="0" i="1" kern="1200" dirty="0">
              <a:solidFill>
                <a:schemeClr val="accent6">
                  <a:lumMod val="75000"/>
                </a:schemeClr>
              </a:solidFill>
            </a:rPr>
            <a:t>(Barcelona)</a:t>
          </a:r>
        </a:p>
      </dsp:txBody>
      <dsp:txXfrm>
        <a:off x="4759192" y="1138738"/>
        <a:ext cx="1155163" cy="2418624"/>
      </dsp:txXfrm>
    </dsp:sp>
    <dsp:sp modelId="{BB302D44-6D48-4B07-9581-6DF095F4076A}">
      <dsp:nvSpPr>
        <dsp:cNvPr id="0" name=""/>
        <dsp:cNvSpPr/>
      </dsp:nvSpPr>
      <dsp:spPr>
        <a:xfrm>
          <a:off x="5686211" y="672341"/>
          <a:ext cx="456289" cy="456289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340285-1A49-4A0D-8096-8E7E05F0D061}">
      <dsp:nvSpPr>
        <dsp:cNvPr id="0" name=""/>
        <dsp:cNvSpPr/>
      </dsp:nvSpPr>
      <dsp:spPr>
        <a:xfrm>
          <a:off x="5839640" y="900486"/>
          <a:ext cx="1304595" cy="26568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778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ourier New" panose="02070309020205020404" pitchFamily="49" charset="0"/>
            <a:buNone/>
          </a:pPr>
          <a:r>
            <a:rPr lang="es-ES" sz="1400" b="1" i="1" kern="1200" dirty="0">
              <a:solidFill>
                <a:schemeClr val="tx1"/>
              </a:solidFill>
            </a:rPr>
            <a:t>Acreditación 3º cirujano consola</a:t>
          </a:r>
        </a:p>
        <a:p>
          <a:pPr marL="114300" lvl="1" indent="-114300" algn="ctr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None/>
          </a:pPr>
          <a:r>
            <a:rPr lang="es-ES" sz="1200" b="1" i="1" kern="1200" dirty="0">
              <a:solidFill>
                <a:schemeClr val="accent6">
                  <a:lumMod val="75000"/>
                </a:schemeClr>
              </a:solidFill>
            </a:rPr>
            <a:t>Octubre 2023 </a:t>
          </a:r>
          <a:r>
            <a:rPr lang="es-ES" sz="1200" b="0" i="1" kern="1200" dirty="0">
              <a:solidFill>
                <a:schemeClr val="accent6">
                  <a:lumMod val="75000"/>
                </a:schemeClr>
              </a:solidFill>
            </a:rPr>
            <a:t>(Barcelona)</a:t>
          </a:r>
        </a:p>
      </dsp:txBody>
      <dsp:txXfrm>
        <a:off x="5839640" y="900486"/>
        <a:ext cx="1304595" cy="26568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0.5437</cdr:x>
      <cdr:y>0.20689</cdr:y>
    </cdr:from>
    <cdr:to>
      <cdr:x>0.67479</cdr:x>
      <cdr:y>0.32496</cdr:y>
    </cdr:to>
    <cdr:sp macro="" textlink="">
      <cdr:nvSpPr>
        <cdr:cNvPr id="2" name="CuadroTexto 11">
          <a:extLst xmlns:a="http://schemas.openxmlformats.org/drawingml/2006/main">
            <a:ext uri="{FF2B5EF4-FFF2-40B4-BE49-F238E27FC236}">
              <a16:creationId xmlns:a16="http://schemas.microsoft.com/office/drawing/2014/main" id="{2B5E502D-17A6-ABC1-00D4-49BFD9EAE647}"/>
            </a:ext>
          </a:extLst>
        </cdr:cNvPr>
        <cdr:cNvSpPr txBox="1"/>
      </cdr:nvSpPr>
      <cdr:spPr>
        <a:xfrm xmlns:a="http://schemas.openxmlformats.org/drawingml/2006/main">
          <a:off x="2687960" y="647118"/>
          <a:ext cx="648093" cy="36931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dirty="0">
              <a:solidFill>
                <a:schemeClr val="bg1"/>
              </a:solidFill>
            </a:rPr>
            <a:t>31</a:t>
          </a:r>
          <a:r>
            <a:rPr lang="es-ES" b="0" dirty="0">
              <a:solidFill>
                <a:schemeClr val="bg1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0.33978</cdr:x>
      <cdr:y>0.17553</cdr:y>
    </cdr:from>
    <cdr:to>
      <cdr:x>0.47087</cdr:x>
      <cdr:y>0.29361</cdr:y>
    </cdr:to>
    <cdr:sp macro="" textlink="">
      <cdr:nvSpPr>
        <cdr:cNvPr id="3" name="CuadroTexto 11">
          <a:extLst xmlns:a="http://schemas.openxmlformats.org/drawingml/2006/main">
            <a:ext uri="{FF2B5EF4-FFF2-40B4-BE49-F238E27FC236}">
              <a16:creationId xmlns:a16="http://schemas.microsoft.com/office/drawing/2014/main" id="{2B5E502D-17A6-ABC1-00D4-49BFD9EAE647}"/>
            </a:ext>
          </a:extLst>
        </cdr:cNvPr>
        <cdr:cNvSpPr txBox="1"/>
      </cdr:nvSpPr>
      <cdr:spPr>
        <a:xfrm xmlns:a="http://schemas.openxmlformats.org/drawingml/2006/main">
          <a:off x="1679848" y="549041"/>
          <a:ext cx="648092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E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b="0" dirty="0">
              <a:solidFill>
                <a:schemeClr val="bg1"/>
              </a:solidFill>
            </a:rPr>
            <a:t>25</a:t>
          </a:r>
          <a:r>
            <a:rPr lang="es-ES" dirty="0">
              <a:solidFill>
                <a:schemeClr val="bg1"/>
              </a:solidFill>
            </a:rPr>
            <a:t>%</a:t>
          </a:r>
          <a:endParaRPr lang="es-ES" b="0" dirty="0">
            <a:solidFill>
              <a:schemeClr val="bg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51B5B6-F183-4A01-BAC0-13E1AB428E8B}" type="datetimeFigureOut">
              <a:rPr lang="es-ES" smtClean="0"/>
              <a:t>02/03/2025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12B4F9-483C-4239-A63F-DF513A223A5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6087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2B4F9-483C-4239-A63F-DF513A223A55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46859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2BD0D-FA94-F711-C8E2-5234F642B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94C9E1F-AD26-C189-48D3-5D155F0F1A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9F7240BE-DC45-D8F2-2A62-35CA7EAC2E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B109AB5-FCAE-234F-BC9C-99ACB383FD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2B4F9-483C-4239-A63F-DF513A223A55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259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0583A-2FE3-ACDE-EEA4-486E5F126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0D60050-085F-B30E-C41F-D48761F019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7AF6723-6688-4F93-FAFF-C1041C4114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C381A39-BA5D-BE31-ADDB-841F9EA95D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2B4F9-483C-4239-A63F-DF513A223A55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5311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70F04-1406-4106-5141-78C4751F8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5CDBEB9-3612-B7F8-D5D1-EFDBFD4197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C975161-7F51-4E96-64A3-35FE813605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1320B42-95CB-7E58-8334-A49D0AF23A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2B4F9-483C-4239-A63F-DF513A223A55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21733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0261BB-4E5B-2537-6455-F2E563A65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771364D-A975-AFAF-F100-853B808CFD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A0B2ECF7-0A39-97DC-2CE5-D78F9FE823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4E8392A-FD6F-578E-06ED-41F84E7939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2B4F9-483C-4239-A63F-DF513A223A55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9814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D1900-FE94-82E9-C16C-16E981245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493D797-DF1E-777C-3E39-08923FE6C0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AC3D228-E398-6490-B9F5-1471DEEDA0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2555E2D-4A62-4213-A3A6-2795643E6E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2B4F9-483C-4239-A63F-DF513A223A55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129842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F0278-4A4E-12B9-179A-09FBE0D86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4987539-C468-2C23-9AF5-27AC9EF1BF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EACEC64-14E7-8FF9-D48A-8F978686D2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692380A-042F-B2F4-E59A-D874288F0A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2B4F9-483C-4239-A63F-DF513A223A55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82206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97404-7E20-1AD3-E723-53EDF68A4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D91704C-645F-1357-8FA5-165AB66ECD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3413691-A46B-906D-B156-B5B957B586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39F0D13-0CE1-87A0-F845-079F739E77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2B4F9-483C-4239-A63F-DF513A223A55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01777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718A2-416B-6B2E-9AD9-6CF2CC594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B5ECDCB-064E-BEA6-AA61-D6A1DCDEB1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0DBD1D0-688B-364E-7708-FAED318C05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F837249-03EC-3F92-5F9E-4EC936234A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2B4F9-483C-4239-A63F-DF513A223A55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44300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0A0F7-5986-1573-0338-4A9307C90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7D7066A-54E7-9F4E-9CCF-CE37524F61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A7E8622-2719-0F1D-78DE-584170CF73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BD40080-5409-188C-9747-11347E257F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12B4F9-483C-4239-A63F-DF513A223A55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347582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02/03/2025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8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787376"/>
            <a:ext cx="7772400" cy="1568748"/>
          </a:xfrm>
          <a:custGeom>
            <a:avLst/>
            <a:gdLst>
              <a:gd name="connsiteX0" fmla="*/ 0 w 7772400"/>
              <a:gd name="connsiteY0" fmla="*/ 0 h 1568748"/>
              <a:gd name="connsiteX1" fmla="*/ 675601 w 7772400"/>
              <a:gd name="connsiteY1" fmla="*/ 0 h 1568748"/>
              <a:gd name="connsiteX2" fmla="*/ 1428926 w 7772400"/>
              <a:gd name="connsiteY2" fmla="*/ 0 h 1568748"/>
              <a:gd name="connsiteX3" fmla="*/ 1871355 w 7772400"/>
              <a:gd name="connsiteY3" fmla="*/ 0 h 1568748"/>
              <a:gd name="connsiteX4" fmla="*/ 2546956 w 7772400"/>
              <a:gd name="connsiteY4" fmla="*/ 0 h 1568748"/>
              <a:gd name="connsiteX5" fmla="*/ 2989385 w 7772400"/>
              <a:gd name="connsiteY5" fmla="*/ 0 h 1568748"/>
              <a:gd name="connsiteX6" fmla="*/ 3587262 w 7772400"/>
              <a:gd name="connsiteY6" fmla="*/ 0 h 1568748"/>
              <a:gd name="connsiteX7" fmla="*/ 4262862 w 7772400"/>
              <a:gd name="connsiteY7" fmla="*/ 0 h 1568748"/>
              <a:gd name="connsiteX8" fmla="*/ 4627567 w 7772400"/>
              <a:gd name="connsiteY8" fmla="*/ 0 h 1568748"/>
              <a:gd name="connsiteX9" fmla="*/ 4992272 w 7772400"/>
              <a:gd name="connsiteY9" fmla="*/ 0 h 1568748"/>
              <a:gd name="connsiteX10" fmla="*/ 5745597 w 7772400"/>
              <a:gd name="connsiteY10" fmla="*/ 0 h 1568748"/>
              <a:gd name="connsiteX11" fmla="*/ 6343474 w 7772400"/>
              <a:gd name="connsiteY11" fmla="*/ 0 h 1568748"/>
              <a:gd name="connsiteX12" fmla="*/ 6708179 w 7772400"/>
              <a:gd name="connsiteY12" fmla="*/ 0 h 1568748"/>
              <a:gd name="connsiteX13" fmla="*/ 7772400 w 7772400"/>
              <a:gd name="connsiteY13" fmla="*/ 0 h 1568748"/>
              <a:gd name="connsiteX14" fmla="*/ 7772400 w 7772400"/>
              <a:gd name="connsiteY14" fmla="*/ 554291 h 1568748"/>
              <a:gd name="connsiteX15" fmla="*/ 7772400 w 7772400"/>
              <a:gd name="connsiteY15" fmla="*/ 1045832 h 1568748"/>
              <a:gd name="connsiteX16" fmla="*/ 7772400 w 7772400"/>
              <a:gd name="connsiteY16" fmla="*/ 1568748 h 1568748"/>
              <a:gd name="connsiteX17" fmla="*/ 7407695 w 7772400"/>
              <a:gd name="connsiteY17" fmla="*/ 1568748 h 1568748"/>
              <a:gd name="connsiteX18" fmla="*/ 6654370 w 7772400"/>
              <a:gd name="connsiteY18" fmla="*/ 1568748 h 1568748"/>
              <a:gd name="connsiteX19" fmla="*/ 5978769 w 7772400"/>
              <a:gd name="connsiteY19" fmla="*/ 1568748 h 1568748"/>
              <a:gd name="connsiteX20" fmla="*/ 5303168 w 7772400"/>
              <a:gd name="connsiteY20" fmla="*/ 1568748 h 1568748"/>
              <a:gd name="connsiteX21" fmla="*/ 4627567 w 7772400"/>
              <a:gd name="connsiteY21" fmla="*/ 1568748 h 1568748"/>
              <a:gd name="connsiteX22" fmla="*/ 4185138 w 7772400"/>
              <a:gd name="connsiteY22" fmla="*/ 1568748 h 1568748"/>
              <a:gd name="connsiteX23" fmla="*/ 3431814 w 7772400"/>
              <a:gd name="connsiteY23" fmla="*/ 1568748 h 1568748"/>
              <a:gd name="connsiteX24" fmla="*/ 2833937 w 7772400"/>
              <a:gd name="connsiteY24" fmla="*/ 1568748 h 1568748"/>
              <a:gd name="connsiteX25" fmla="*/ 2469232 w 7772400"/>
              <a:gd name="connsiteY25" fmla="*/ 1568748 h 1568748"/>
              <a:gd name="connsiteX26" fmla="*/ 1871355 w 7772400"/>
              <a:gd name="connsiteY26" fmla="*/ 1568748 h 1568748"/>
              <a:gd name="connsiteX27" fmla="*/ 1351202 w 7772400"/>
              <a:gd name="connsiteY27" fmla="*/ 1568748 h 1568748"/>
              <a:gd name="connsiteX28" fmla="*/ 831049 w 7772400"/>
              <a:gd name="connsiteY28" fmla="*/ 1568748 h 1568748"/>
              <a:gd name="connsiteX29" fmla="*/ 0 w 7772400"/>
              <a:gd name="connsiteY29" fmla="*/ 1568748 h 1568748"/>
              <a:gd name="connsiteX30" fmla="*/ 0 w 7772400"/>
              <a:gd name="connsiteY30" fmla="*/ 1061519 h 1568748"/>
              <a:gd name="connsiteX31" fmla="*/ 0 w 7772400"/>
              <a:gd name="connsiteY31" fmla="*/ 522916 h 1568748"/>
              <a:gd name="connsiteX32" fmla="*/ 0 w 7772400"/>
              <a:gd name="connsiteY32" fmla="*/ 0 h 1568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7772400" h="1568748" fill="none" extrusionOk="0">
                <a:moveTo>
                  <a:pt x="0" y="0"/>
                </a:moveTo>
                <a:cubicBezTo>
                  <a:pt x="140331" y="-60167"/>
                  <a:pt x="434148" y="60485"/>
                  <a:pt x="675601" y="0"/>
                </a:cubicBezTo>
                <a:cubicBezTo>
                  <a:pt x="917054" y="-60485"/>
                  <a:pt x="1138172" y="36298"/>
                  <a:pt x="1428926" y="0"/>
                </a:cubicBezTo>
                <a:cubicBezTo>
                  <a:pt x="1719681" y="-36298"/>
                  <a:pt x="1690351" y="40680"/>
                  <a:pt x="1871355" y="0"/>
                </a:cubicBezTo>
                <a:cubicBezTo>
                  <a:pt x="2052359" y="-40680"/>
                  <a:pt x="2253072" y="29663"/>
                  <a:pt x="2546956" y="0"/>
                </a:cubicBezTo>
                <a:cubicBezTo>
                  <a:pt x="2840840" y="-29663"/>
                  <a:pt x="2807187" y="46537"/>
                  <a:pt x="2989385" y="0"/>
                </a:cubicBezTo>
                <a:cubicBezTo>
                  <a:pt x="3171583" y="-46537"/>
                  <a:pt x="3339963" y="23585"/>
                  <a:pt x="3587262" y="0"/>
                </a:cubicBezTo>
                <a:cubicBezTo>
                  <a:pt x="3834561" y="-23585"/>
                  <a:pt x="4019622" y="10659"/>
                  <a:pt x="4262862" y="0"/>
                </a:cubicBezTo>
                <a:cubicBezTo>
                  <a:pt x="4506102" y="-10659"/>
                  <a:pt x="4496501" y="37054"/>
                  <a:pt x="4627567" y="0"/>
                </a:cubicBezTo>
                <a:cubicBezTo>
                  <a:pt x="4758634" y="-37054"/>
                  <a:pt x="4834438" y="15316"/>
                  <a:pt x="4992272" y="0"/>
                </a:cubicBezTo>
                <a:cubicBezTo>
                  <a:pt x="5150107" y="-15316"/>
                  <a:pt x="5495330" y="38076"/>
                  <a:pt x="5745597" y="0"/>
                </a:cubicBezTo>
                <a:cubicBezTo>
                  <a:pt x="5995864" y="-38076"/>
                  <a:pt x="6139586" y="23453"/>
                  <a:pt x="6343474" y="0"/>
                </a:cubicBezTo>
                <a:cubicBezTo>
                  <a:pt x="6547362" y="-23453"/>
                  <a:pt x="6585865" y="3674"/>
                  <a:pt x="6708179" y="0"/>
                </a:cubicBezTo>
                <a:cubicBezTo>
                  <a:pt x="6830494" y="-3674"/>
                  <a:pt x="7327841" y="46438"/>
                  <a:pt x="7772400" y="0"/>
                </a:cubicBezTo>
                <a:cubicBezTo>
                  <a:pt x="7812632" y="153132"/>
                  <a:pt x="7720587" y="434383"/>
                  <a:pt x="7772400" y="554291"/>
                </a:cubicBezTo>
                <a:cubicBezTo>
                  <a:pt x="7824213" y="674199"/>
                  <a:pt x="7770902" y="866573"/>
                  <a:pt x="7772400" y="1045832"/>
                </a:cubicBezTo>
                <a:cubicBezTo>
                  <a:pt x="7773898" y="1225091"/>
                  <a:pt x="7729276" y="1311558"/>
                  <a:pt x="7772400" y="1568748"/>
                </a:cubicBezTo>
                <a:cubicBezTo>
                  <a:pt x="7636751" y="1588343"/>
                  <a:pt x="7543005" y="1531018"/>
                  <a:pt x="7407695" y="1568748"/>
                </a:cubicBezTo>
                <a:cubicBezTo>
                  <a:pt x="7272385" y="1606478"/>
                  <a:pt x="6912057" y="1565558"/>
                  <a:pt x="6654370" y="1568748"/>
                </a:cubicBezTo>
                <a:cubicBezTo>
                  <a:pt x="6396683" y="1571938"/>
                  <a:pt x="6259945" y="1563641"/>
                  <a:pt x="5978769" y="1568748"/>
                </a:cubicBezTo>
                <a:cubicBezTo>
                  <a:pt x="5697593" y="1573855"/>
                  <a:pt x="5551692" y="1495164"/>
                  <a:pt x="5303168" y="1568748"/>
                </a:cubicBezTo>
                <a:cubicBezTo>
                  <a:pt x="5054644" y="1642332"/>
                  <a:pt x="4782253" y="1496495"/>
                  <a:pt x="4627567" y="1568748"/>
                </a:cubicBezTo>
                <a:cubicBezTo>
                  <a:pt x="4472881" y="1641001"/>
                  <a:pt x="4335364" y="1534458"/>
                  <a:pt x="4185138" y="1568748"/>
                </a:cubicBezTo>
                <a:cubicBezTo>
                  <a:pt x="4034912" y="1603038"/>
                  <a:pt x="3726950" y="1488035"/>
                  <a:pt x="3431814" y="1568748"/>
                </a:cubicBezTo>
                <a:cubicBezTo>
                  <a:pt x="3136678" y="1649461"/>
                  <a:pt x="3076963" y="1554351"/>
                  <a:pt x="2833937" y="1568748"/>
                </a:cubicBezTo>
                <a:cubicBezTo>
                  <a:pt x="2590911" y="1583145"/>
                  <a:pt x="2554665" y="1527697"/>
                  <a:pt x="2469232" y="1568748"/>
                </a:cubicBezTo>
                <a:cubicBezTo>
                  <a:pt x="2383799" y="1609799"/>
                  <a:pt x="2029630" y="1535370"/>
                  <a:pt x="1871355" y="1568748"/>
                </a:cubicBezTo>
                <a:cubicBezTo>
                  <a:pt x="1713080" y="1602126"/>
                  <a:pt x="1591509" y="1531716"/>
                  <a:pt x="1351202" y="1568748"/>
                </a:cubicBezTo>
                <a:cubicBezTo>
                  <a:pt x="1110895" y="1605780"/>
                  <a:pt x="1040456" y="1554740"/>
                  <a:pt x="831049" y="1568748"/>
                </a:cubicBezTo>
                <a:cubicBezTo>
                  <a:pt x="621642" y="1582756"/>
                  <a:pt x="360892" y="1522111"/>
                  <a:pt x="0" y="1568748"/>
                </a:cubicBezTo>
                <a:cubicBezTo>
                  <a:pt x="-28757" y="1396763"/>
                  <a:pt x="17374" y="1287058"/>
                  <a:pt x="0" y="1061519"/>
                </a:cubicBezTo>
                <a:cubicBezTo>
                  <a:pt x="-17374" y="835980"/>
                  <a:pt x="9820" y="651582"/>
                  <a:pt x="0" y="522916"/>
                </a:cubicBezTo>
                <a:cubicBezTo>
                  <a:pt x="-9820" y="394250"/>
                  <a:pt x="8179" y="138067"/>
                  <a:pt x="0" y="0"/>
                </a:cubicBezTo>
                <a:close/>
              </a:path>
              <a:path w="7772400" h="1568748" stroke="0" extrusionOk="0">
                <a:moveTo>
                  <a:pt x="0" y="0"/>
                </a:moveTo>
                <a:cubicBezTo>
                  <a:pt x="257710" y="-9016"/>
                  <a:pt x="399736" y="49076"/>
                  <a:pt x="520153" y="0"/>
                </a:cubicBezTo>
                <a:cubicBezTo>
                  <a:pt x="640570" y="-49076"/>
                  <a:pt x="703361" y="8080"/>
                  <a:pt x="884858" y="0"/>
                </a:cubicBezTo>
                <a:cubicBezTo>
                  <a:pt x="1066355" y="-8080"/>
                  <a:pt x="1289080" y="25976"/>
                  <a:pt x="1638183" y="0"/>
                </a:cubicBezTo>
                <a:cubicBezTo>
                  <a:pt x="1987286" y="-25976"/>
                  <a:pt x="1949781" y="16273"/>
                  <a:pt x="2158336" y="0"/>
                </a:cubicBezTo>
                <a:cubicBezTo>
                  <a:pt x="2366891" y="-16273"/>
                  <a:pt x="2468972" y="58264"/>
                  <a:pt x="2678489" y="0"/>
                </a:cubicBezTo>
                <a:cubicBezTo>
                  <a:pt x="2888006" y="-58264"/>
                  <a:pt x="3243213" y="73975"/>
                  <a:pt x="3431814" y="0"/>
                </a:cubicBezTo>
                <a:cubicBezTo>
                  <a:pt x="3620415" y="-73975"/>
                  <a:pt x="3726283" y="10906"/>
                  <a:pt x="3874242" y="0"/>
                </a:cubicBezTo>
                <a:cubicBezTo>
                  <a:pt x="4022201" y="-10906"/>
                  <a:pt x="4379285" y="33843"/>
                  <a:pt x="4627567" y="0"/>
                </a:cubicBezTo>
                <a:cubicBezTo>
                  <a:pt x="4875849" y="-33843"/>
                  <a:pt x="5012506" y="54520"/>
                  <a:pt x="5380892" y="0"/>
                </a:cubicBezTo>
                <a:cubicBezTo>
                  <a:pt x="5749278" y="-54520"/>
                  <a:pt x="5734833" y="39387"/>
                  <a:pt x="5978769" y="0"/>
                </a:cubicBezTo>
                <a:cubicBezTo>
                  <a:pt x="6222705" y="-39387"/>
                  <a:pt x="6476281" y="69849"/>
                  <a:pt x="6732094" y="0"/>
                </a:cubicBezTo>
                <a:cubicBezTo>
                  <a:pt x="6987908" y="-69849"/>
                  <a:pt x="7144556" y="43163"/>
                  <a:pt x="7252247" y="0"/>
                </a:cubicBezTo>
                <a:cubicBezTo>
                  <a:pt x="7359938" y="-43163"/>
                  <a:pt x="7519758" y="24806"/>
                  <a:pt x="7772400" y="0"/>
                </a:cubicBezTo>
                <a:cubicBezTo>
                  <a:pt x="7832033" y="246780"/>
                  <a:pt x="7770173" y="389540"/>
                  <a:pt x="7772400" y="538603"/>
                </a:cubicBezTo>
                <a:cubicBezTo>
                  <a:pt x="7774627" y="687666"/>
                  <a:pt x="7714740" y="928101"/>
                  <a:pt x="7772400" y="1061519"/>
                </a:cubicBezTo>
                <a:cubicBezTo>
                  <a:pt x="7830060" y="1194937"/>
                  <a:pt x="7770157" y="1388903"/>
                  <a:pt x="7772400" y="1568748"/>
                </a:cubicBezTo>
                <a:cubicBezTo>
                  <a:pt x="7509019" y="1631396"/>
                  <a:pt x="7245972" y="1557103"/>
                  <a:pt x="7096799" y="1568748"/>
                </a:cubicBezTo>
                <a:cubicBezTo>
                  <a:pt x="6947626" y="1580393"/>
                  <a:pt x="6746524" y="1528750"/>
                  <a:pt x="6498922" y="1568748"/>
                </a:cubicBezTo>
                <a:cubicBezTo>
                  <a:pt x="6251320" y="1608746"/>
                  <a:pt x="6264889" y="1554500"/>
                  <a:pt x="6134217" y="1568748"/>
                </a:cubicBezTo>
                <a:cubicBezTo>
                  <a:pt x="6003546" y="1582996"/>
                  <a:pt x="5846636" y="1557770"/>
                  <a:pt x="5691788" y="1568748"/>
                </a:cubicBezTo>
                <a:cubicBezTo>
                  <a:pt x="5536940" y="1579726"/>
                  <a:pt x="5224415" y="1497151"/>
                  <a:pt x="4938463" y="1568748"/>
                </a:cubicBezTo>
                <a:cubicBezTo>
                  <a:pt x="4652511" y="1640345"/>
                  <a:pt x="4565716" y="1534478"/>
                  <a:pt x="4340586" y="1568748"/>
                </a:cubicBezTo>
                <a:cubicBezTo>
                  <a:pt x="4115456" y="1603018"/>
                  <a:pt x="4094292" y="1555635"/>
                  <a:pt x="3898158" y="1568748"/>
                </a:cubicBezTo>
                <a:cubicBezTo>
                  <a:pt x="3702024" y="1581861"/>
                  <a:pt x="3511176" y="1543500"/>
                  <a:pt x="3300281" y="1568748"/>
                </a:cubicBezTo>
                <a:cubicBezTo>
                  <a:pt x="3089386" y="1593996"/>
                  <a:pt x="3062507" y="1544950"/>
                  <a:pt x="2935576" y="1568748"/>
                </a:cubicBezTo>
                <a:cubicBezTo>
                  <a:pt x="2808646" y="1592546"/>
                  <a:pt x="2652547" y="1547522"/>
                  <a:pt x="2570871" y="1568748"/>
                </a:cubicBezTo>
                <a:cubicBezTo>
                  <a:pt x="2489195" y="1589974"/>
                  <a:pt x="2172846" y="1527263"/>
                  <a:pt x="1972994" y="1568748"/>
                </a:cubicBezTo>
                <a:cubicBezTo>
                  <a:pt x="1773142" y="1610233"/>
                  <a:pt x="1644224" y="1533353"/>
                  <a:pt x="1530565" y="1568748"/>
                </a:cubicBezTo>
                <a:cubicBezTo>
                  <a:pt x="1416906" y="1604143"/>
                  <a:pt x="1068158" y="1548213"/>
                  <a:pt x="854964" y="1568748"/>
                </a:cubicBezTo>
                <a:cubicBezTo>
                  <a:pt x="641770" y="1589283"/>
                  <a:pt x="198470" y="1545701"/>
                  <a:pt x="0" y="1568748"/>
                </a:cubicBezTo>
                <a:cubicBezTo>
                  <a:pt x="-30289" y="1418250"/>
                  <a:pt x="17156" y="1181509"/>
                  <a:pt x="0" y="1030145"/>
                </a:cubicBezTo>
                <a:cubicBezTo>
                  <a:pt x="-17156" y="878781"/>
                  <a:pt x="3379" y="704883"/>
                  <a:pt x="0" y="491541"/>
                </a:cubicBezTo>
                <a:cubicBezTo>
                  <a:pt x="-3379" y="278199"/>
                  <a:pt x="50901" y="160141"/>
                  <a:pt x="0" y="0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07950">
            <a:solidFill>
              <a:schemeClr val="accent4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/>
          </a:bodyPr>
          <a:lstStyle/>
          <a:p>
            <a:r>
              <a:rPr lang="es-ES" sz="2700" b="1" dirty="0">
                <a:solidFill>
                  <a:schemeClr val="bg1"/>
                </a:solidFill>
                <a:cs typeface="Aharoni" panose="02010803020104030203" pitchFamily="2" charset="-79"/>
              </a:rPr>
              <a:t>RECONVERSIÓN EN CIRUGÍA DE RESECCIÓN PULMONAR MAYOR POR ABORDAJE ROBÓTICO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5800" y="3651870"/>
            <a:ext cx="7772400" cy="1008112"/>
          </a:xfrm>
          <a:noFill/>
          <a:ln>
            <a:noFill/>
          </a:ln>
        </p:spPr>
        <p:txBody>
          <a:bodyPr>
            <a:normAutofit fontScale="55000" lnSpcReduction="20000"/>
          </a:bodyPr>
          <a:lstStyle/>
          <a:p>
            <a:pPr algn="ctr">
              <a:lnSpc>
                <a:spcPct val="150000"/>
              </a:lnSpc>
            </a:pPr>
            <a:r>
              <a:rPr lang="es-ES" sz="2000" b="1" dirty="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M.J. Moyano, B. de las Heras, A. Gómez, C.I. Bayarri, J. Ruiz-Zafra, P. García, A. Évora, A. Saavedra, F. Hernández, F. Quero. </a:t>
            </a:r>
          </a:p>
          <a:p>
            <a:pPr algn="ctr">
              <a:lnSpc>
                <a:spcPct val="150000"/>
              </a:lnSpc>
            </a:pPr>
            <a:r>
              <a:rPr lang="es-ES" sz="2500" b="1" i="1" dirty="0">
                <a:solidFill>
                  <a:schemeClr val="accent4"/>
                </a:solidFill>
                <a:latin typeface="+mj-lt"/>
                <a:cs typeface="Arial" panose="020B0604020202020204" pitchFamily="34" charset="0"/>
              </a:rPr>
              <a:t>Cirugía Torácica </a:t>
            </a:r>
          </a:p>
          <a:p>
            <a:pPr algn="ctr">
              <a:lnSpc>
                <a:spcPct val="150000"/>
              </a:lnSpc>
            </a:pPr>
            <a:r>
              <a:rPr lang="es-ES" sz="2500" b="1" i="1" dirty="0">
                <a:solidFill>
                  <a:schemeClr val="accent4"/>
                </a:solidFill>
                <a:latin typeface="+mj-lt"/>
                <a:cs typeface="Arial" panose="020B0604020202020204" pitchFamily="34" charset="0"/>
              </a:rPr>
              <a:t>Hospital Virgen de las Nieves, Granada</a:t>
            </a:r>
          </a:p>
        </p:txBody>
      </p:sp>
      <p:pic>
        <p:nvPicPr>
          <p:cNvPr id="1026" name="Picture 2" descr="Comparing the da Vinci X to the da Vinci Xi – R2 Surgical">
            <a:extLst>
              <a:ext uri="{FF2B5EF4-FFF2-40B4-BE49-F238E27FC236}">
                <a16:creationId xmlns:a16="http://schemas.microsoft.com/office/drawing/2014/main" id="{2C6A1113-5829-D764-D988-B4E0A81E4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-27473"/>
            <a:ext cx="2195736" cy="1652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1707654"/>
            <a:ext cx="8208912" cy="2952328"/>
          </a:xfrm>
        </p:spPr>
        <p:txBody>
          <a:bodyPr>
            <a:normAutofit fontScale="92500" lnSpcReduction="20000"/>
          </a:bodyPr>
          <a:lstStyle/>
          <a:p>
            <a:r>
              <a:rPr lang="es-ES" sz="1800" dirty="0">
                <a:solidFill>
                  <a:schemeClr val="tx1"/>
                </a:solidFill>
              </a:rPr>
              <a:t>La cirugía robótica (RATS) es un tipo de abordaje mínimamente invasivo a través de un dispositivo robotizado de última tecnología.</a:t>
            </a:r>
          </a:p>
          <a:p>
            <a:pPr algn="l"/>
            <a:endParaRPr lang="es-ES" sz="1800" dirty="0">
              <a:solidFill>
                <a:schemeClr val="tx1"/>
              </a:solidFill>
            </a:endParaRPr>
          </a:p>
          <a:p>
            <a:pPr algn="l"/>
            <a:r>
              <a:rPr lang="es-ES" sz="1800" dirty="0">
                <a:solidFill>
                  <a:schemeClr val="tx1"/>
                </a:solidFill>
              </a:rPr>
              <a:t>Historia robótica: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/>
                </a:solidFill>
              </a:rPr>
              <a:t>1989: “ARTHROBOT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/>
                </a:solidFill>
              </a:rPr>
              <a:t>1985: “PUMA”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/>
                </a:solidFill>
              </a:rPr>
              <a:t>1988: “PROBOT”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/>
                </a:solidFill>
              </a:rPr>
              <a:t>1992: “ROBODOC”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/>
                </a:solidFill>
              </a:rPr>
              <a:t>1994: “AESOP”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600" dirty="0">
                <a:solidFill>
                  <a:schemeClr val="tx1"/>
                </a:solidFill>
              </a:rPr>
              <a:t>1999: “DA VINCI” </a:t>
            </a:r>
          </a:p>
          <a:p>
            <a:pPr algn="l"/>
            <a:endParaRPr lang="es-ES" sz="1600" dirty="0">
              <a:solidFill>
                <a:schemeClr val="tx1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sz="1700" b="1" dirty="0">
                <a:solidFill>
                  <a:srgbClr val="FF0000"/>
                </a:solidFill>
              </a:rPr>
              <a:t>HOY: nueva era robótica</a:t>
            </a:r>
            <a:endParaRPr lang="es-ES" sz="1500" dirty="0">
              <a:solidFill>
                <a:srgbClr val="FF0000"/>
              </a:solidFill>
            </a:endParaRPr>
          </a:p>
          <a:p>
            <a:endParaRPr lang="es-ES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C443453-3E39-1F28-1198-38AAB2E56DD2}"/>
              </a:ext>
            </a:extLst>
          </p:cNvPr>
          <p:cNvSpPr/>
          <p:nvPr/>
        </p:nvSpPr>
        <p:spPr>
          <a:xfrm>
            <a:off x="1259632" y="123478"/>
            <a:ext cx="6768752" cy="504056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46000">
                <a:schemeClr val="accent4">
                  <a:lumMod val="95000"/>
                  <a:lumOff val="5000"/>
                </a:schemeClr>
              </a:gs>
              <a:gs pos="100000">
                <a:schemeClr val="accent4">
                  <a:lumMod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RECONVERSIÓN EN CIRUGÍA DE RESECCIÓN PULMONAR MAYOR POR ABORDAJE RATS</a:t>
            </a:r>
            <a:endParaRPr lang="es-ES" sz="1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" name="Picture 2" descr="da-vinci-xi-surgical-arms-72dpi | Clínica Urológica Dr. Busto en A Coruña">
            <a:extLst>
              <a:ext uri="{FF2B5EF4-FFF2-40B4-BE49-F238E27FC236}">
                <a16:creationId xmlns:a16="http://schemas.microsoft.com/office/drawing/2014/main" id="{9127E7E1-7197-4989-EFEF-4E497F82F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23478"/>
            <a:ext cx="2242542" cy="148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98CED1FC-247E-C933-3179-8DECEC2301A3}"/>
              </a:ext>
            </a:extLst>
          </p:cNvPr>
          <p:cNvSpPr txBox="1"/>
          <p:nvPr/>
        </p:nvSpPr>
        <p:spPr>
          <a:xfrm>
            <a:off x="3450729" y="867114"/>
            <a:ext cx="2242542" cy="369332"/>
          </a:xfrm>
          <a:custGeom>
            <a:avLst/>
            <a:gdLst>
              <a:gd name="connsiteX0" fmla="*/ 0 w 2242542"/>
              <a:gd name="connsiteY0" fmla="*/ 0 h 369332"/>
              <a:gd name="connsiteX1" fmla="*/ 538210 w 2242542"/>
              <a:gd name="connsiteY1" fmla="*/ 0 h 369332"/>
              <a:gd name="connsiteX2" fmla="*/ 1031569 w 2242542"/>
              <a:gd name="connsiteY2" fmla="*/ 0 h 369332"/>
              <a:gd name="connsiteX3" fmla="*/ 1637056 w 2242542"/>
              <a:gd name="connsiteY3" fmla="*/ 0 h 369332"/>
              <a:gd name="connsiteX4" fmla="*/ 2242542 w 2242542"/>
              <a:gd name="connsiteY4" fmla="*/ 0 h 369332"/>
              <a:gd name="connsiteX5" fmla="*/ 2242542 w 2242542"/>
              <a:gd name="connsiteY5" fmla="*/ 369332 h 369332"/>
              <a:gd name="connsiteX6" fmla="*/ 1726757 w 2242542"/>
              <a:gd name="connsiteY6" fmla="*/ 369332 h 369332"/>
              <a:gd name="connsiteX7" fmla="*/ 1210973 w 2242542"/>
              <a:gd name="connsiteY7" fmla="*/ 369332 h 369332"/>
              <a:gd name="connsiteX8" fmla="*/ 605486 w 2242542"/>
              <a:gd name="connsiteY8" fmla="*/ 369332 h 369332"/>
              <a:gd name="connsiteX9" fmla="*/ 0 w 2242542"/>
              <a:gd name="connsiteY9" fmla="*/ 369332 h 369332"/>
              <a:gd name="connsiteX10" fmla="*/ 0 w 2242542"/>
              <a:gd name="connsiteY10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42542" h="369332" extrusionOk="0">
                <a:moveTo>
                  <a:pt x="0" y="0"/>
                </a:moveTo>
                <a:cubicBezTo>
                  <a:pt x="223959" y="2660"/>
                  <a:pt x="422909" y="16047"/>
                  <a:pt x="538210" y="0"/>
                </a:cubicBezTo>
                <a:cubicBezTo>
                  <a:pt x="653511" y="-16047"/>
                  <a:pt x="812286" y="7863"/>
                  <a:pt x="1031569" y="0"/>
                </a:cubicBezTo>
                <a:cubicBezTo>
                  <a:pt x="1250852" y="-7863"/>
                  <a:pt x="1491248" y="25086"/>
                  <a:pt x="1637056" y="0"/>
                </a:cubicBezTo>
                <a:cubicBezTo>
                  <a:pt x="1782864" y="-25086"/>
                  <a:pt x="2068140" y="2985"/>
                  <a:pt x="2242542" y="0"/>
                </a:cubicBezTo>
                <a:cubicBezTo>
                  <a:pt x="2259648" y="91456"/>
                  <a:pt x="2260701" y="211595"/>
                  <a:pt x="2242542" y="369332"/>
                </a:cubicBezTo>
                <a:cubicBezTo>
                  <a:pt x="2139105" y="389502"/>
                  <a:pt x="1921298" y="369980"/>
                  <a:pt x="1726757" y="369332"/>
                </a:cubicBezTo>
                <a:cubicBezTo>
                  <a:pt x="1532216" y="368684"/>
                  <a:pt x="1327322" y="364472"/>
                  <a:pt x="1210973" y="369332"/>
                </a:cubicBezTo>
                <a:cubicBezTo>
                  <a:pt x="1094624" y="374192"/>
                  <a:pt x="814674" y="352225"/>
                  <a:pt x="605486" y="369332"/>
                </a:cubicBezTo>
                <a:cubicBezTo>
                  <a:pt x="396298" y="386439"/>
                  <a:pt x="194681" y="368900"/>
                  <a:pt x="0" y="369332"/>
                </a:cubicBezTo>
                <a:cubicBezTo>
                  <a:pt x="11387" y="231265"/>
                  <a:pt x="-12011" y="175783"/>
                  <a:pt x="0" y="0"/>
                </a:cubicBezTo>
                <a:close/>
              </a:path>
            </a:pathLst>
          </a:custGeom>
          <a:noFill/>
          <a:ln w="22225">
            <a:solidFill>
              <a:schemeClr val="accent5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INTRODUCCIÓN</a:t>
            </a:r>
          </a:p>
        </p:txBody>
      </p:sp>
      <p:pic>
        <p:nvPicPr>
          <p:cNvPr id="9" name="Picture 2" descr="Abex">
            <a:extLst>
              <a:ext uri="{FF2B5EF4-FFF2-40B4-BE49-F238E27FC236}">
                <a16:creationId xmlns:a16="http://schemas.microsoft.com/office/drawing/2014/main" id="{5880CC52-ECA9-D69D-DABD-67FE2D994D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283718"/>
            <a:ext cx="3168352" cy="2648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FE8A4D35-9769-45B6-451D-C4F4CAEF639E}"/>
              </a:ext>
            </a:extLst>
          </p:cNvPr>
          <p:cNvCxnSpPr/>
          <p:nvPr/>
        </p:nvCxnSpPr>
        <p:spPr>
          <a:xfrm>
            <a:off x="2555776" y="3939902"/>
            <a:ext cx="1008112" cy="0"/>
          </a:xfrm>
          <a:prstGeom prst="straightConnector1">
            <a:avLst/>
          </a:prstGeom>
          <a:ln w="53975" cmpd="sng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upo 12">
            <a:extLst>
              <a:ext uri="{FF2B5EF4-FFF2-40B4-BE49-F238E27FC236}">
                <a16:creationId xmlns:a16="http://schemas.microsoft.com/office/drawing/2014/main" id="{324800AB-60DD-E12F-C65E-B5AC25F160CA}"/>
              </a:ext>
            </a:extLst>
          </p:cNvPr>
          <p:cNvGrpSpPr/>
          <p:nvPr/>
        </p:nvGrpSpPr>
        <p:grpSpPr>
          <a:xfrm>
            <a:off x="3779912" y="2376203"/>
            <a:ext cx="4662264" cy="2463069"/>
            <a:chOff x="3779912" y="2376203"/>
            <a:chExt cx="4662264" cy="2463069"/>
          </a:xfrm>
        </p:grpSpPr>
        <p:pic>
          <p:nvPicPr>
            <p:cNvPr id="11" name="Picture 2" descr="Los robots para tratar el cáncer se expanden en España">
              <a:extLst>
                <a:ext uri="{FF2B5EF4-FFF2-40B4-BE49-F238E27FC236}">
                  <a16:creationId xmlns:a16="http://schemas.microsoft.com/office/drawing/2014/main" id="{069C96EC-907F-AD38-84C7-1B832F3F8BE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9912" y="2376203"/>
              <a:ext cx="4662264" cy="24630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6F1FB6EC-3B9A-D65E-E3F2-308AAD1CB009}"/>
                </a:ext>
              </a:extLst>
            </p:cNvPr>
            <p:cNvSpPr txBox="1"/>
            <p:nvPr/>
          </p:nvSpPr>
          <p:spPr>
            <a:xfrm>
              <a:off x="6876256" y="2427734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dirty="0"/>
                <a:t>Da Vinci Xi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CBBDA-C5AE-42B4-DDD5-51360F163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AB0EF284-0A66-2AF7-794E-1B44957416EF}"/>
              </a:ext>
            </a:extLst>
          </p:cNvPr>
          <p:cNvSpPr/>
          <p:nvPr/>
        </p:nvSpPr>
        <p:spPr>
          <a:xfrm>
            <a:off x="1259632" y="123478"/>
            <a:ext cx="6768752" cy="504056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46000">
                <a:schemeClr val="accent4">
                  <a:lumMod val="95000"/>
                  <a:lumOff val="5000"/>
                </a:schemeClr>
              </a:gs>
              <a:gs pos="100000">
                <a:schemeClr val="accent4">
                  <a:lumMod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RECONVERSIÓN EN CIRUGÍA DE RESECCIÓN PULMONAR MAYOR POR ABORDAJE RATS</a:t>
            </a:r>
            <a:endParaRPr lang="es-ES" sz="1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" name="Picture 2" descr="da-vinci-xi-surgical-arms-72dpi | Clínica Urológica Dr. Busto en A Coruña">
            <a:extLst>
              <a:ext uri="{FF2B5EF4-FFF2-40B4-BE49-F238E27FC236}">
                <a16:creationId xmlns:a16="http://schemas.microsoft.com/office/drawing/2014/main" id="{CC5B1606-8F9C-A7E8-5DFE-55C78D6B5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23478"/>
            <a:ext cx="2242542" cy="148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C18CD35-6E39-A9D6-034D-5972402907DC}"/>
              </a:ext>
            </a:extLst>
          </p:cNvPr>
          <p:cNvSpPr txBox="1"/>
          <p:nvPr/>
        </p:nvSpPr>
        <p:spPr>
          <a:xfrm>
            <a:off x="3450729" y="867114"/>
            <a:ext cx="2242542" cy="369332"/>
          </a:xfrm>
          <a:custGeom>
            <a:avLst/>
            <a:gdLst>
              <a:gd name="connsiteX0" fmla="*/ 0 w 2242542"/>
              <a:gd name="connsiteY0" fmla="*/ 0 h 369332"/>
              <a:gd name="connsiteX1" fmla="*/ 538210 w 2242542"/>
              <a:gd name="connsiteY1" fmla="*/ 0 h 369332"/>
              <a:gd name="connsiteX2" fmla="*/ 1031569 w 2242542"/>
              <a:gd name="connsiteY2" fmla="*/ 0 h 369332"/>
              <a:gd name="connsiteX3" fmla="*/ 1637056 w 2242542"/>
              <a:gd name="connsiteY3" fmla="*/ 0 h 369332"/>
              <a:gd name="connsiteX4" fmla="*/ 2242542 w 2242542"/>
              <a:gd name="connsiteY4" fmla="*/ 0 h 369332"/>
              <a:gd name="connsiteX5" fmla="*/ 2242542 w 2242542"/>
              <a:gd name="connsiteY5" fmla="*/ 369332 h 369332"/>
              <a:gd name="connsiteX6" fmla="*/ 1726757 w 2242542"/>
              <a:gd name="connsiteY6" fmla="*/ 369332 h 369332"/>
              <a:gd name="connsiteX7" fmla="*/ 1210973 w 2242542"/>
              <a:gd name="connsiteY7" fmla="*/ 369332 h 369332"/>
              <a:gd name="connsiteX8" fmla="*/ 605486 w 2242542"/>
              <a:gd name="connsiteY8" fmla="*/ 369332 h 369332"/>
              <a:gd name="connsiteX9" fmla="*/ 0 w 2242542"/>
              <a:gd name="connsiteY9" fmla="*/ 369332 h 369332"/>
              <a:gd name="connsiteX10" fmla="*/ 0 w 2242542"/>
              <a:gd name="connsiteY10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42542" h="369332" extrusionOk="0">
                <a:moveTo>
                  <a:pt x="0" y="0"/>
                </a:moveTo>
                <a:cubicBezTo>
                  <a:pt x="223959" y="2660"/>
                  <a:pt x="422909" y="16047"/>
                  <a:pt x="538210" y="0"/>
                </a:cubicBezTo>
                <a:cubicBezTo>
                  <a:pt x="653511" y="-16047"/>
                  <a:pt x="812286" y="7863"/>
                  <a:pt x="1031569" y="0"/>
                </a:cubicBezTo>
                <a:cubicBezTo>
                  <a:pt x="1250852" y="-7863"/>
                  <a:pt x="1491248" y="25086"/>
                  <a:pt x="1637056" y="0"/>
                </a:cubicBezTo>
                <a:cubicBezTo>
                  <a:pt x="1782864" y="-25086"/>
                  <a:pt x="2068140" y="2985"/>
                  <a:pt x="2242542" y="0"/>
                </a:cubicBezTo>
                <a:cubicBezTo>
                  <a:pt x="2259648" y="91456"/>
                  <a:pt x="2260701" y="211595"/>
                  <a:pt x="2242542" y="369332"/>
                </a:cubicBezTo>
                <a:cubicBezTo>
                  <a:pt x="2139105" y="389502"/>
                  <a:pt x="1921298" y="369980"/>
                  <a:pt x="1726757" y="369332"/>
                </a:cubicBezTo>
                <a:cubicBezTo>
                  <a:pt x="1532216" y="368684"/>
                  <a:pt x="1327322" y="364472"/>
                  <a:pt x="1210973" y="369332"/>
                </a:cubicBezTo>
                <a:cubicBezTo>
                  <a:pt x="1094624" y="374192"/>
                  <a:pt x="814674" y="352225"/>
                  <a:pt x="605486" y="369332"/>
                </a:cubicBezTo>
                <a:cubicBezTo>
                  <a:pt x="396298" y="386439"/>
                  <a:pt x="194681" y="368900"/>
                  <a:pt x="0" y="369332"/>
                </a:cubicBezTo>
                <a:cubicBezTo>
                  <a:pt x="11387" y="231265"/>
                  <a:pt x="-12011" y="175783"/>
                  <a:pt x="0" y="0"/>
                </a:cubicBezTo>
                <a:close/>
              </a:path>
            </a:pathLst>
          </a:custGeom>
          <a:noFill/>
          <a:ln w="22225">
            <a:solidFill>
              <a:schemeClr val="accent5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INTRODUCCIÓN</a:t>
            </a:r>
          </a:p>
        </p:txBody>
      </p:sp>
      <p:graphicFrame>
        <p:nvGraphicFramePr>
          <p:cNvPr id="2" name="Tabla 7">
            <a:extLst>
              <a:ext uri="{FF2B5EF4-FFF2-40B4-BE49-F238E27FC236}">
                <a16:creationId xmlns:a16="http://schemas.microsoft.com/office/drawing/2014/main" id="{D8D92EC6-9453-628F-07F5-A1D301CB0A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1284536"/>
              </p:ext>
            </p:extLst>
          </p:nvPr>
        </p:nvGraphicFramePr>
        <p:xfrm>
          <a:off x="1863293" y="2252983"/>
          <a:ext cx="5417414" cy="26286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6304">
                  <a:extLst>
                    <a:ext uri="{9D8B030D-6E8A-4147-A177-3AD203B41FA5}">
                      <a16:colId xmlns:a16="http://schemas.microsoft.com/office/drawing/2014/main" val="3763105759"/>
                    </a:ext>
                  </a:extLst>
                </a:gridCol>
                <a:gridCol w="2681110">
                  <a:extLst>
                    <a:ext uri="{9D8B030D-6E8A-4147-A177-3AD203B41FA5}">
                      <a16:colId xmlns:a16="http://schemas.microsoft.com/office/drawing/2014/main" val="255749898"/>
                    </a:ext>
                  </a:extLst>
                </a:gridCol>
              </a:tblGrid>
              <a:tr h="365629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VENTAJAS</a:t>
                      </a:r>
                    </a:p>
                  </a:txBody>
                  <a:tcPr>
                    <a:solidFill>
                      <a:srgbClr val="3399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INCONVENIENTES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0975417"/>
                  </a:ext>
                </a:extLst>
              </a:tr>
              <a:tr h="365629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Visión 3D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Ausencia de sensación táctil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505348"/>
                  </a:ext>
                </a:extLst>
              </a:tr>
              <a:tr h="365629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Mayor precisión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Limitación para palpación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3145284"/>
                  </a:ext>
                </a:extLst>
              </a:tr>
              <a:tr h="365629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Más libertad de movimiento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Alto coste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6045664"/>
                  </a:ext>
                </a:extLst>
              </a:tr>
              <a:tr h="406400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Comodidad del cirujano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Formación específica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217060"/>
                  </a:ext>
                </a:extLst>
              </a:tr>
              <a:tr h="393936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Menos dolor postoperatorio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Incompatibilidad instrumental</a:t>
                      </a:r>
                      <a:endParaRPr lang="es-ES" dirty="0"/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2758073"/>
                  </a:ext>
                </a:extLst>
              </a:tr>
              <a:tr h="365629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Menor estancia hospitalaria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rgbClr val="FF0000"/>
                          </a:solidFill>
                        </a:rPr>
                        <a:t>Dificultad en la reconversión</a:t>
                      </a: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3285460"/>
                  </a:ext>
                </a:extLst>
              </a:tr>
            </a:tbl>
          </a:graphicData>
        </a:graphic>
      </p:graphicFrame>
      <p:pic>
        <p:nvPicPr>
          <p:cNvPr id="6" name="Picture 4" descr="ventajs y desventajs | Blog de electrodomésticos">
            <a:extLst>
              <a:ext uri="{FF2B5EF4-FFF2-40B4-BE49-F238E27FC236}">
                <a16:creationId xmlns:a16="http://schemas.microsoft.com/office/drawing/2014/main" id="{40B006D8-1B73-A7D4-9E81-CD683A746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5106" y="1381991"/>
            <a:ext cx="1737804" cy="774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7858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ECECA-72FC-7E4F-271B-D8FBDEBAD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2890BC7-5EAD-8AED-29A4-1F4E0F0162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4855011"/>
              </p:ext>
            </p:extLst>
          </p:nvPr>
        </p:nvGraphicFramePr>
        <p:xfrm>
          <a:off x="-468560" y="867114"/>
          <a:ext cx="8363222" cy="3609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20067D8F-3220-6C7F-3C55-9CED26CC4360}"/>
              </a:ext>
            </a:extLst>
          </p:cNvPr>
          <p:cNvSpPr/>
          <p:nvPr/>
        </p:nvSpPr>
        <p:spPr>
          <a:xfrm>
            <a:off x="1259632" y="123478"/>
            <a:ext cx="6768752" cy="504056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46000">
                <a:schemeClr val="accent4">
                  <a:lumMod val="95000"/>
                  <a:lumOff val="5000"/>
                </a:schemeClr>
              </a:gs>
              <a:gs pos="100000">
                <a:schemeClr val="accent4">
                  <a:lumMod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RECONVERSIÓN EN CIRUGÍA DE RESECCIÓN PULMONAR MAYOR POR ABORDAJE RATS</a:t>
            </a:r>
            <a:endParaRPr lang="es-ES" sz="1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" name="Picture 2" descr="da-vinci-xi-surgical-arms-72dpi | Clínica Urológica Dr. Busto en A Coruña">
            <a:extLst>
              <a:ext uri="{FF2B5EF4-FFF2-40B4-BE49-F238E27FC236}">
                <a16:creationId xmlns:a16="http://schemas.microsoft.com/office/drawing/2014/main" id="{D14FFEE1-E688-7D73-C4A8-8CE14D400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23478"/>
            <a:ext cx="2242542" cy="148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AB95E65-F0CE-F3DB-F905-B427A244D729}"/>
              </a:ext>
            </a:extLst>
          </p:cNvPr>
          <p:cNvSpPr txBox="1"/>
          <p:nvPr/>
        </p:nvSpPr>
        <p:spPr>
          <a:xfrm>
            <a:off x="3450729" y="867114"/>
            <a:ext cx="2242542" cy="369332"/>
          </a:xfrm>
          <a:custGeom>
            <a:avLst/>
            <a:gdLst>
              <a:gd name="connsiteX0" fmla="*/ 0 w 2242542"/>
              <a:gd name="connsiteY0" fmla="*/ 0 h 369332"/>
              <a:gd name="connsiteX1" fmla="*/ 538210 w 2242542"/>
              <a:gd name="connsiteY1" fmla="*/ 0 h 369332"/>
              <a:gd name="connsiteX2" fmla="*/ 1031569 w 2242542"/>
              <a:gd name="connsiteY2" fmla="*/ 0 h 369332"/>
              <a:gd name="connsiteX3" fmla="*/ 1637056 w 2242542"/>
              <a:gd name="connsiteY3" fmla="*/ 0 h 369332"/>
              <a:gd name="connsiteX4" fmla="*/ 2242542 w 2242542"/>
              <a:gd name="connsiteY4" fmla="*/ 0 h 369332"/>
              <a:gd name="connsiteX5" fmla="*/ 2242542 w 2242542"/>
              <a:gd name="connsiteY5" fmla="*/ 369332 h 369332"/>
              <a:gd name="connsiteX6" fmla="*/ 1726757 w 2242542"/>
              <a:gd name="connsiteY6" fmla="*/ 369332 h 369332"/>
              <a:gd name="connsiteX7" fmla="*/ 1210973 w 2242542"/>
              <a:gd name="connsiteY7" fmla="*/ 369332 h 369332"/>
              <a:gd name="connsiteX8" fmla="*/ 605486 w 2242542"/>
              <a:gd name="connsiteY8" fmla="*/ 369332 h 369332"/>
              <a:gd name="connsiteX9" fmla="*/ 0 w 2242542"/>
              <a:gd name="connsiteY9" fmla="*/ 369332 h 369332"/>
              <a:gd name="connsiteX10" fmla="*/ 0 w 2242542"/>
              <a:gd name="connsiteY10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42542" h="369332" extrusionOk="0">
                <a:moveTo>
                  <a:pt x="0" y="0"/>
                </a:moveTo>
                <a:cubicBezTo>
                  <a:pt x="223959" y="2660"/>
                  <a:pt x="422909" y="16047"/>
                  <a:pt x="538210" y="0"/>
                </a:cubicBezTo>
                <a:cubicBezTo>
                  <a:pt x="653511" y="-16047"/>
                  <a:pt x="812286" y="7863"/>
                  <a:pt x="1031569" y="0"/>
                </a:cubicBezTo>
                <a:cubicBezTo>
                  <a:pt x="1250852" y="-7863"/>
                  <a:pt x="1491248" y="25086"/>
                  <a:pt x="1637056" y="0"/>
                </a:cubicBezTo>
                <a:cubicBezTo>
                  <a:pt x="1782864" y="-25086"/>
                  <a:pt x="2068140" y="2985"/>
                  <a:pt x="2242542" y="0"/>
                </a:cubicBezTo>
                <a:cubicBezTo>
                  <a:pt x="2259648" y="91456"/>
                  <a:pt x="2260701" y="211595"/>
                  <a:pt x="2242542" y="369332"/>
                </a:cubicBezTo>
                <a:cubicBezTo>
                  <a:pt x="2139105" y="389502"/>
                  <a:pt x="1921298" y="369980"/>
                  <a:pt x="1726757" y="369332"/>
                </a:cubicBezTo>
                <a:cubicBezTo>
                  <a:pt x="1532216" y="368684"/>
                  <a:pt x="1327322" y="364472"/>
                  <a:pt x="1210973" y="369332"/>
                </a:cubicBezTo>
                <a:cubicBezTo>
                  <a:pt x="1094624" y="374192"/>
                  <a:pt x="814674" y="352225"/>
                  <a:pt x="605486" y="369332"/>
                </a:cubicBezTo>
                <a:cubicBezTo>
                  <a:pt x="396298" y="386439"/>
                  <a:pt x="194681" y="368900"/>
                  <a:pt x="0" y="369332"/>
                </a:cubicBezTo>
                <a:cubicBezTo>
                  <a:pt x="11387" y="231265"/>
                  <a:pt x="-12011" y="175783"/>
                  <a:pt x="0" y="0"/>
                </a:cubicBezTo>
                <a:close/>
              </a:path>
            </a:pathLst>
          </a:custGeom>
          <a:noFill/>
          <a:ln w="22225">
            <a:solidFill>
              <a:schemeClr val="accent5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BF4E0CF-0371-B871-2AD4-91652292BFE7}"/>
              </a:ext>
            </a:extLst>
          </p:cNvPr>
          <p:cNvSpPr txBox="1"/>
          <p:nvPr/>
        </p:nvSpPr>
        <p:spPr>
          <a:xfrm>
            <a:off x="698781" y="161075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/>
              <a:t>Nuestra trayectoria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48321326-4C0E-C8AD-5FEF-62264D1097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286099"/>
              </p:ext>
            </p:extLst>
          </p:nvPr>
        </p:nvGraphicFramePr>
        <p:xfrm>
          <a:off x="3722686" y="3435846"/>
          <a:ext cx="5077600" cy="100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4700">
                  <a:extLst>
                    <a:ext uri="{9D8B030D-6E8A-4147-A177-3AD203B41FA5}">
                      <a16:colId xmlns:a16="http://schemas.microsoft.com/office/drawing/2014/main" val="2832266538"/>
                    </a:ext>
                  </a:extLst>
                </a:gridCol>
                <a:gridCol w="634700">
                  <a:extLst>
                    <a:ext uri="{9D8B030D-6E8A-4147-A177-3AD203B41FA5}">
                      <a16:colId xmlns:a16="http://schemas.microsoft.com/office/drawing/2014/main" val="1873851687"/>
                    </a:ext>
                  </a:extLst>
                </a:gridCol>
                <a:gridCol w="634700">
                  <a:extLst>
                    <a:ext uri="{9D8B030D-6E8A-4147-A177-3AD203B41FA5}">
                      <a16:colId xmlns:a16="http://schemas.microsoft.com/office/drawing/2014/main" val="562846047"/>
                    </a:ext>
                  </a:extLst>
                </a:gridCol>
                <a:gridCol w="634700">
                  <a:extLst>
                    <a:ext uri="{9D8B030D-6E8A-4147-A177-3AD203B41FA5}">
                      <a16:colId xmlns:a16="http://schemas.microsoft.com/office/drawing/2014/main" val="4124989212"/>
                    </a:ext>
                  </a:extLst>
                </a:gridCol>
                <a:gridCol w="634700">
                  <a:extLst>
                    <a:ext uri="{9D8B030D-6E8A-4147-A177-3AD203B41FA5}">
                      <a16:colId xmlns:a16="http://schemas.microsoft.com/office/drawing/2014/main" val="1191980283"/>
                    </a:ext>
                  </a:extLst>
                </a:gridCol>
                <a:gridCol w="634700">
                  <a:extLst>
                    <a:ext uri="{9D8B030D-6E8A-4147-A177-3AD203B41FA5}">
                      <a16:colId xmlns:a16="http://schemas.microsoft.com/office/drawing/2014/main" val="1037306605"/>
                    </a:ext>
                  </a:extLst>
                </a:gridCol>
                <a:gridCol w="634700">
                  <a:extLst>
                    <a:ext uri="{9D8B030D-6E8A-4147-A177-3AD203B41FA5}">
                      <a16:colId xmlns:a16="http://schemas.microsoft.com/office/drawing/2014/main" val="2598493381"/>
                    </a:ext>
                  </a:extLst>
                </a:gridCol>
                <a:gridCol w="634700">
                  <a:extLst>
                    <a:ext uri="{9D8B030D-6E8A-4147-A177-3AD203B41FA5}">
                      <a16:colId xmlns:a16="http://schemas.microsoft.com/office/drawing/2014/main" val="3440539791"/>
                    </a:ext>
                  </a:extLst>
                </a:gridCol>
              </a:tblGrid>
              <a:tr h="208327">
                <a:tc gridSpan="8">
                  <a:txBody>
                    <a:bodyPr/>
                    <a:lstStyle/>
                    <a:p>
                      <a:pPr algn="ctr"/>
                      <a:r>
                        <a:rPr lang="es-ES" sz="1600" dirty="0" err="1"/>
                        <a:t>Nº</a:t>
                      </a:r>
                      <a:r>
                        <a:rPr lang="es-ES" sz="1600" dirty="0"/>
                        <a:t> de cirugías por año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450959"/>
                  </a:ext>
                </a:extLst>
              </a:tr>
              <a:tr h="208327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rgbClr val="00B050"/>
                          </a:solidFill>
                        </a:rPr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accent4"/>
                          </a:solidFill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228129"/>
                  </a:ext>
                </a:extLst>
              </a:tr>
              <a:tr h="208327"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0" dirty="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/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>
                          <a:solidFill>
                            <a:srgbClr val="00B050"/>
                          </a:solidFill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b="1" dirty="0">
                          <a:solidFill>
                            <a:schemeClr val="accent4"/>
                          </a:solidFill>
                        </a:rPr>
                        <a:t>293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302886"/>
                  </a:ext>
                </a:extLst>
              </a:tr>
            </a:tbl>
          </a:graphicData>
        </a:graphic>
      </p:graphicFrame>
      <p:pic>
        <p:nvPicPr>
          <p:cNvPr id="1028" name="Picture 4" descr="pandemia – COMINTRAD">
            <a:extLst>
              <a:ext uri="{FF2B5EF4-FFF2-40B4-BE49-F238E27FC236}">
                <a16:creationId xmlns:a16="http://schemas.microsoft.com/office/drawing/2014/main" id="{273BC38B-A6CA-AD0A-CB9F-BCC3F0EEA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286" y="4477001"/>
            <a:ext cx="578974" cy="47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obras de carretera vector icono 33183905 Vector en Vecteezy">
            <a:extLst>
              <a:ext uri="{FF2B5EF4-FFF2-40B4-BE49-F238E27FC236}">
                <a16:creationId xmlns:a16="http://schemas.microsoft.com/office/drawing/2014/main" id="{B99978EC-C465-0F3C-FE23-1509629C0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0092" y="4476242"/>
            <a:ext cx="527831" cy="518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572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0B76CA-4E89-951F-D753-A42299066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>
            <a:extLst>
              <a:ext uri="{FF2B5EF4-FFF2-40B4-BE49-F238E27FC236}">
                <a16:creationId xmlns:a16="http://schemas.microsoft.com/office/drawing/2014/main" id="{FBBD7554-9F8E-AB61-39D0-CCB517669B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552" y="1923678"/>
            <a:ext cx="8208912" cy="2952328"/>
          </a:xfrm>
        </p:spPr>
        <p:txBody>
          <a:bodyPr>
            <a:normAutofit/>
          </a:bodyPr>
          <a:lstStyle/>
          <a:p>
            <a:pPr algn="l"/>
            <a:r>
              <a:rPr lang="es-ES" sz="18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La reconversión desde cirugía RATS a cirugía </a:t>
            </a:r>
            <a:r>
              <a:rPr lang="es-ES" sz="18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VATS </a:t>
            </a:r>
            <a:r>
              <a:rPr lang="es-ES" sz="18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 cirugía abierta, sobre todo en casos de sangrado, </a:t>
            </a:r>
            <a:r>
              <a:rPr lang="es-ES" sz="18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puede ser un </a:t>
            </a:r>
            <a:r>
              <a:rPr lang="es-ES" sz="1800" b="1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reto</a:t>
            </a:r>
            <a:r>
              <a:rPr lang="es-ES" sz="18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y </a:t>
            </a:r>
            <a:r>
              <a:rPr lang="es-ES" sz="18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exige una coordinación multidisciplinar, siendo aconsejable tener un </a:t>
            </a:r>
            <a:r>
              <a:rPr lang="es-ES" sz="1800" b="1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protocolo de actuación</a:t>
            </a:r>
            <a:r>
              <a:rPr lang="es-ES" sz="180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algn="l"/>
            <a:endParaRPr lang="es-ES" sz="1800" dirty="0">
              <a:solidFill>
                <a:schemeClr val="tx1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s-ES" sz="2400" b="1" dirty="0">
                <a:solidFill>
                  <a:srgbClr val="7030A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</a:t>
            </a:r>
            <a:r>
              <a:rPr lang="es-ES" sz="2400" b="1" dirty="0">
                <a:solidFill>
                  <a:srgbClr val="7030A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nalizar la tasa y causas de reconversión en cirugía RATS en nuestra experiencia. </a:t>
            </a:r>
            <a:endParaRPr lang="es-ES" b="1" dirty="0">
              <a:solidFill>
                <a:srgbClr val="7030A0"/>
              </a:solidFill>
            </a:endParaRPr>
          </a:p>
          <a:p>
            <a:endParaRPr lang="es-ES" dirty="0"/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69B9DB76-291E-9481-4206-A018D7D86A74}"/>
              </a:ext>
            </a:extLst>
          </p:cNvPr>
          <p:cNvSpPr/>
          <p:nvPr/>
        </p:nvSpPr>
        <p:spPr>
          <a:xfrm>
            <a:off x="1259632" y="123478"/>
            <a:ext cx="6768752" cy="504056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46000">
                <a:schemeClr val="accent4">
                  <a:lumMod val="95000"/>
                  <a:lumOff val="5000"/>
                </a:schemeClr>
              </a:gs>
              <a:gs pos="100000">
                <a:schemeClr val="accent4">
                  <a:lumMod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RECONVERSIÓN EN CIRUGÍA DE RESECCIÓN PULMONAR MAYOR POR ABORDAJE RATS</a:t>
            </a:r>
            <a:endParaRPr lang="es-ES" sz="1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" name="Picture 2" descr="da-vinci-xi-surgical-arms-72dpi | Clínica Urológica Dr. Busto en A Coruña">
            <a:extLst>
              <a:ext uri="{FF2B5EF4-FFF2-40B4-BE49-F238E27FC236}">
                <a16:creationId xmlns:a16="http://schemas.microsoft.com/office/drawing/2014/main" id="{60076C18-43E9-786B-8981-1DF99AAE7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23478"/>
            <a:ext cx="2242542" cy="148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25D4565-D603-4ADE-B888-0AAB3B4C78A4}"/>
              </a:ext>
            </a:extLst>
          </p:cNvPr>
          <p:cNvSpPr txBox="1"/>
          <p:nvPr/>
        </p:nvSpPr>
        <p:spPr>
          <a:xfrm>
            <a:off x="3450729" y="867114"/>
            <a:ext cx="2242542" cy="369332"/>
          </a:xfrm>
          <a:custGeom>
            <a:avLst/>
            <a:gdLst>
              <a:gd name="connsiteX0" fmla="*/ 0 w 2242542"/>
              <a:gd name="connsiteY0" fmla="*/ 0 h 369332"/>
              <a:gd name="connsiteX1" fmla="*/ 538210 w 2242542"/>
              <a:gd name="connsiteY1" fmla="*/ 0 h 369332"/>
              <a:gd name="connsiteX2" fmla="*/ 1031569 w 2242542"/>
              <a:gd name="connsiteY2" fmla="*/ 0 h 369332"/>
              <a:gd name="connsiteX3" fmla="*/ 1637056 w 2242542"/>
              <a:gd name="connsiteY3" fmla="*/ 0 h 369332"/>
              <a:gd name="connsiteX4" fmla="*/ 2242542 w 2242542"/>
              <a:gd name="connsiteY4" fmla="*/ 0 h 369332"/>
              <a:gd name="connsiteX5" fmla="*/ 2242542 w 2242542"/>
              <a:gd name="connsiteY5" fmla="*/ 369332 h 369332"/>
              <a:gd name="connsiteX6" fmla="*/ 1726757 w 2242542"/>
              <a:gd name="connsiteY6" fmla="*/ 369332 h 369332"/>
              <a:gd name="connsiteX7" fmla="*/ 1210973 w 2242542"/>
              <a:gd name="connsiteY7" fmla="*/ 369332 h 369332"/>
              <a:gd name="connsiteX8" fmla="*/ 605486 w 2242542"/>
              <a:gd name="connsiteY8" fmla="*/ 369332 h 369332"/>
              <a:gd name="connsiteX9" fmla="*/ 0 w 2242542"/>
              <a:gd name="connsiteY9" fmla="*/ 369332 h 369332"/>
              <a:gd name="connsiteX10" fmla="*/ 0 w 2242542"/>
              <a:gd name="connsiteY10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42542" h="369332" extrusionOk="0">
                <a:moveTo>
                  <a:pt x="0" y="0"/>
                </a:moveTo>
                <a:cubicBezTo>
                  <a:pt x="223959" y="2660"/>
                  <a:pt x="422909" y="16047"/>
                  <a:pt x="538210" y="0"/>
                </a:cubicBezTo>
                <a:cubicBezTo>
                  <a:pt x="653511" y="-16047"/>
                  <a:pt x="812286" y="7863"/>
                  <a:pt x="1031569" y="0"/>
                </a:cubicBezTo>
                <a:cubicBezTo>
                  <a:pt x="1250852" y="-7863"/>
                  <a:pt x="1491248" y="25086"/>
                  <a:pt x="1637056" y="0"/>
                </a:cubicBezTo>
                <a:cubicBezTo>
                  <a:pt x="1782864" y="-25086"/>
                  <a:pt x="2068140" y="2985"/>
                  <a:pt x="2242542" y="0"/>
                </a:cubicBezTo>
                <a:cubicBezTo>
                  <a:pt x="2259648" y="91456"/>
                  <a:pt x="2260701" y="211595"/>
                  <a:pt x="2242542" y="369332"/>
                </a:cubicBezTo>
                <a:cubicBezTo>
                  <a:pt x="2139105" y="389502"/>
                  <a:pt x="1921298" y="369980"/>
                  <a:pt x="1726757" y="369332"/>
                </a:cubicBezTo>
                <a:cubicBezTo>
                  <a:pt x="1532216" y="368684"/>
                  <a:pt x="1327322" y="364472"/>
                  <a:pt x="1210973" y="369332"/>
                </a:cubicBezTo>
                <a:cubicBezTo>
                  <a:pt x="1094624" y="374192"/>
                  <a:pt x="814674" y="352225"/>
                  <a:pt x="605486" y="369332"/>
                </a:cubicBezTo>
                <a:cubicBezTo>
                  <a:pt x="396298" y="386439"/>
                  <a:pt x="194681" y="368900"/>
                  <a:pt x="0" y="369332"/>
                </a:cubicBezTo>
                <a:cubicBezTo>
                  <a:pt x="11387" y="231265"/>
                  <a:pt x="-12011" y="175783"/>
                  <a:pt x="0" y="0"/>
                </a:cubicBezTo>
                <a:close/>
              </a:path>
            </a:pathLst>
          </a:custGeom>
          <a:noFill/>
          <a:ln w="22225">
            <a:solidFill>
              <a:schemeClr val="accent5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OBJETIVOS</a:t>
            </a:r>
          </a:p>
        </p:txBody>
      </p:sp>
    </p:spTree>
    <p:extLst>
      <p:ext uri="{BB962C8B-B14F-4D97-AF65-F5344CB8AC3E}">
        <p14:creationId xmlns:p14="http://schemas.microsoft.com/office/powerpoint/2010/main" val="1362165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D4EE6-AF73-DA21-B538-E5BF63EA0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>
            <a:extLst>
              <a:ext uri="{FF2B5EF4-FFF2-40B4-BE49-F238E27FC236}">
                <a16:creationId xmlns:a16="http://schemas.microsoft.com/office/drawing/2014/main" id="{4C0204F3-5B4E-722B-0790-8EB04084DA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560" y="1843484"/>
            <a:ext cx="8208912" cy="2952328"/>
          </a:xfrm>
        </p:spPr>
        <p:txBody>
          <a:bodyPr>
            <a:normAutofit/>
          </a:bodyPr>
          <a:lstStyle/>
          <a:p>
            <a:r>
              <a:rPr lang="es-ES" sz="1800" dirty="0">
                <a:solidFill>
                  <a:schemeClr val="tx1"/>
                </a:solidFill>
              </a:rPr>
              <a:t>Estudio prospectivo de todos los pacientes intervenidos de </a:t>
            </a:r>
            <a:r>
              <a:rPr lang="es-ES" sz="1800" b="1" dirty="0">
                <a:solidFill>
                  <a:schemeClr val="tx1"/>
                </a:solidFill>
              </a:rPr>
              <a:t>cirugía pulmonar mayor</a:t>
            </a:r>
          </a:p>
          <a:p>
            <a:endParaRPr lang="es-ES" sz="1800" b="1" dirty="0">
              <a:solidFill>
                <a:schemeClr val="tx1"/>
              </a:solidFill>
            </a:endParaRPr>
          </a:p>
          <a:p>
            <a:r>
              <a:rPr lang="es-ES" sz="2000" b="1" dirty="0">
                <a:solidFill>
                  <a:schemeClr val="tx1"/>
                </a:solidFill>
              </a:rPr>
              <a:t>Febrero 2020 – Diciembre 2024</a:t>
            </a:r>
          </a:p>
          <a:p>
            <a:endParaRPr lang="es-ES" sz="1600" dirty="0">
              <a:solidFill>
                <a:schemeClr val="tx1"/>
              </a:solidFill>
            </a:endParaRPr>
          </a:p>
          <a:p>
            <a:pPr algn="l"/>
            <a:endParaRPr lang="es-ES" sz="1800" b="1" dirty="0">
              <a:solidFill>
                <a:schemeClr val="tx1"/>
              </a:solidFill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6866A70-2939-4C07-2C23-26C6AE8FA469}"/>
              </a:ext>
            </a:extLst>
          </p:cNvPr>
          <p:cNvSpPr txBox="1"/>
          <p:nvPr/>
        </p:nvSpPr>
        <p:spPr>
          <a:xfrm>
            <a:off x="1923566" y="3319648"/>
            <a:ext cx="5440883" cy="1231106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/>
              <a:t>ABORDAJE RATS MULTIPORTAL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s-ES" dirty="0"/>
              <a:t>4 puertos robóticos y 1 accesorio 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s-ES" dirty="0"/>
              <a:t>Instrumentación exclusivamente robótica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es-ES" dirty="0" err="1"/>
              <a:t>Capnotórax</a:t>
            </a:r>
            <a:r>
              <a:rPr lang="es-ES" dirty="0"/>
              <a:t> (presión 7mmHg, flujo 20 ml/min)</a:t>
            </a: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330A0985-F142-37A3-60AA-8E8BEC9F6DD0}"/>
              </a:ext>
            </a:extLst>
          </p:cNvPr>
          <p:cNvSpPr/>
          <p:nvPr/>
        </p:nvSpPr>
        <p:spPr>
          <a:xfrm>
            <a:off x="1259632" y="123478"/>
            <a:ext cx="6768752" cy="504056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46000">
                <a:schemeClr val="accent4">
                  <a:lumMod val="95000"/>
                  <a:lumOff val="5000"/>
                </a:schemeClr>
              </a:gs>
              <a:gs pos="100000">
                <a:schemeClr val="accent4">
                  <a:lumMod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RECONVERSIÓN EN CIRUGÍA DE RESECCIÓN PULMONAR MAYOR POR ABORDAJE RATS</a:t>
            </a:r>
            <a:endParaRPr lang="es-ES" sz="1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" name="Picture 2" descr="da-vinci-xi-surgical-arms-72dpi | Clínica Urológica Dr. Busto en A Coruña">
            <a:extLst>
              <a:ext uri="{FF2B5EF4-FFF2-40B4-BE49-F238E27FC236}">
                <a16:creationId xmlns:a16="http://schemas.microsoft.com/office/drawing/2014/main" id="{C5A711D1-1208-C986-D0F7-B55BDDD89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23478"/>
            <a:ext cx="2242542" cy="148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302812A-072A-3E4D-54EF-09C1AAFCE5ED}"/>
              </a:ext>
            </a:extLst>
          </p:cNvPr>
          <p:cNvSpPr txBox="1"/>
          <p:nvPr/>
        </p:nvSpPr>
        <p:spPr>
          <a:xfrm>
            <a:off x="3450729" y="867114"/>
            <a:ext cx="2242542" cy="369332"/>
          </a:xfrm>
          <a:custGeom>
            <a:avLst/>
            <a:gdLst>
              <a:gd name="connsiteX0" fmla="*/ 0 w 2242542"/>
              <a:gd name="connsiteY0" fmla="*/ 0 h 369332"/>
              <a:gd name="connsiteX1" fmla="*/ 538210 w 2242542"/>
              <a:gd name="connsiteY1" fmla="*/ 0 h 369332"/>
              <a:gd name="connsiteX2" fmla="*/ 1031569 w 2242542"/>
              <a:gd name="connsiteY2" fmla="*/ 0 h 369332"/>
              <a:gd name="connsiteX3" fmla="*/ 1637056 w 2242542"/>
              <a:gd name="connsiteY3" fmla="*/ 0 h 369332"/>
              <a:gd name="connsiteX4" fmla="*/ 2242542 w 2242542"/>
              <a:gd name="connsiteY4" fmla="*/ 0 h 369332"/>
              <a:gd name="connsiteX5" fmla="*/ 2242542 w 2242542"/>
              <a:gd name="connsiteY5" fmla="*/ 369332 h 369332"/>
              <a:gd name="connsiteX6" fmla="*/ 1726757 w 2242542"/>
              <a:gd name="connsiteY6" fmla="*/ 369332 h 369332"/>
              <a:gd name="connsiteX7" fmla="*/ 1210973 w 2242542"/>
              <a:gd name="connsiteY7" fmla="*/ 369332 h 369332"/>
              <a:gd name="connsiteX8" fmla="*/ 605486 w 2242542"/>
              <a:gd name="connsiteY8" fmla="*/ 369332 h 369332"/>
              <a:gd name="connsiteX9" fmla="*/ 0 w 2242542"/>
              <a:gd name="connsiteY9" fmla="*/ 369332 h 369332"/>
              <a:gd name="connsiteX10" fmla="*/ 0 w 2242542"/>
              <a:gd name="connsiteY10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42542" h="369332" extrusionOk="0">
                <a:moveTo>
                  <a:pt x="0" y="0"/>
                </a:moveTo>
                <a:cubicBezTo>
                  <a:pt x="223959" y="2660"/>
                  <a:pt x="422909" y="16047"/>
                  <a:pt x="538210" y="0"/>
                </a:cubicBezTo>
                <a:cubicBezTo>
                  <a:pt x="653511" y="-16047"/>
                  <a:pt x="812286" y="7863"/>
                  <a:pt x="1031569" y="0"/>
                </a:cubicBezTo>
                <a:cubicBezTo>
                  <a:pt x="1250852" y="-7863"/>
                  <a:pt x="1491248" y="25086"/>
                  <a:pt x="1637056" y="0"/>
                </a:cubicBezTo>
                <a:cubicBezTo>
                  <a:pt x="1782864" y="-25086"/>
                  <a:pt x="2068140" y="2985"/>
                  <a:pt x="2242542" y="0"/>
                </a:cubicBezTo>
                <a:cubicBezTo>
                  <a:pt x="2259648" y="91456"/>
                  <a:pt x="2260701" y="211595"/>
                  <a:pt x="2242542" y="369332"/>
                </a:cubicBezTo>
                <a:cubicBezTo>
                  <a:pt x="2139105" y="389502"/>
                  <a:pt x="1921298" y="369980"/>
                  <a:pt x="1726757" y="369332"/>
                </a:cubicBezTo>
                <a:cubicBezTo>
                  <a:pt x="1532216" y="368684"/>
                  <a:pt x="1327322" y="364472"/>
                  <a:pt x="1210973" y="369332"/>
                </a:cubicBezTo>
                <a:cubicBezTo>
                  <a:pt x="1094624" y="374192"/>
                  <a:pt x="814674" y="352225"/>
                  <a:pt x="605486" y="369332"/>
                </a:cubicBezTo>
                <a:cubicBezTo>
                  <a:pt x="396298" y="386439"/>
                  <a:pt x="194681" y="368900"/>
                  <a:pt x="0" y="369332"/>
                </a:cubicBezTo>
                <a:cubicBezTo>
                  <a:pt x="11387" y="231265"/>
                  <a:pt x="-12011" y="175783"/>
                  <a:pt x="0" y="0"/>
                </a:cubicBezTo>
                <a:close/>
              </a:path>
            </a:pathLst>
          </a:custGeom>
          <a:noFill/>
          <a:ln w="22225">
            <a:solidFill>
              <a:schemeClr val="accent5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METODOLOGÍA</a:t>
            </a:r>
          </a:p>
        </p:txBody>
      </p:sp>
      <p:pic>
        <p:nvPicPr>
          <p:cNvPr id="2052" name="Picture 4" descr="Calendario - Iconos Comercio electrónico y Compras">
            <a:extLst>
              <a:ext uri="{FF2B5EF4-FFF2-40B4-BE49-F238E27FC236}">
                <a16:creationId xmlns:a16="http://schemas.microsoft.com/office/drawing/2014/main" id="{EAB3A539-B27E-356F-9F17-69C07DC8E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499742"/>
            <a:ext cx="423491" cy="423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52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AD68A-7775-F3CF-D2BA-0DEE781EE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57932660-27ED-CAA4-C5A8-EBC99F0A8325}"/>
              </a:ext>
            </a:extLst>
          </p:cNvPr>
          <p:cNvSpPr/>
          <p:nvPr/>
        </p:nvSpPr>
        <p:spPr>
          <a:xfrm>
            <a:off x="1259632" y="123478"/>
            <a:ext cx="6768752" cy="504056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46000">
                <a:schemeClr val="accent4">
                  <a:lumMod val="95000"/>
                  <a:lumOff val="5000"/>
                </a:schemeClr>
              </a:gs>
              <a:gs pos="100000">
                <a:schemeClr val="accent4">
                  <a:lumMod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RECONVERSIÓN EN CIRUGÍA DE RESECCIÓN PULMONAR MAYOR POR ABORDAJE RATS</a:t>
            </a:r>
            <a:endParaRPr lang="es-ES" sz="1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" name="Picture 2" descr="da-vinci-xi-surgical-arms-72dpi | Clínica Urológica Dr. Busto en A Coruña">
            <a:extLst>
              <a:ext uri="{FF2B5EF4-FFF2-40B4-BE49-F238E27FC236}">
                <a16:creationId xmlns:a16="http://schemas.microsoft.com/office/drawing/2014/main" id="{E8D2AA0E-D985-4A9B-2CC9-423FED70B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23478"/>
            <a:ext cx="2242542" cy="148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47F66F4-968F-43FE-540D-3A63E61EF4CC}"/>
              </a:ext>
            </a:extLst>
          </p:cNvPr>
          <p:cNvSpPr txBox="1"/>
          <p:nvPr/>
        </p:nvSpPr>
        <p:spPr>
          <a:xfrm>
            <a:off x="3450729" y="867114"/>
            <a:ext cx="2242542" cy="369332"/>
          </a:xfrm>
          <a:custGeom>
            <a:avLst/>
            <a:gdLst>
              <a:gd name="connsiteX0" fmla="*/ 0 w 2242542"/>
              <a:gd name="connsiteY0" fmla="*/ 0 h 369332"/>
              <a:gd name="connsiteX1" fmla="*/ 538210 w 2242542"/>
              <a:gd name="connsiteY1" fmla="*/ 0 h 369332"/>
              <a:gd name="connsiteX2" fmla="*/ 1031569 w 2242542"/>
              <a:gd name="connsiteY2" fmla="*/ 0 h 369332"/>
              <a:gd name="connsiteX3" fmla="*/ 1637056 w 2242542"/>
              <a:gd name="connsiteY3" fmla="*/ 0 h 369332"/>
              <a:gd name="connsiteX4" fmla="*/ 2242542 w 2242542"/>
              <a:gd name="connsiteY4" fmla="*/ 0 h 369332"/>
              <a:gd name="connsiteX5" fmla="*/ 2242542 w 2242542"/>
              <a:gd name="connsiteY5" fmla="*/ 369332 h 369332"/>
              <a:gd name="connsiteX6" fmla="*/ 1726757 w 2242542"/>
              <a:gd name="connsiteY6" fmla="*/ 369332 h 369332"/>
              <a:gd name="connsiteX7" fmla="*/ 1210973 w 2242542"/>
              <a:gd name="connsiteY7" fmla="*/ 369332 h 369332"/>
              <a:gd name="connsiteX8" fmla="*/ 605486 w 2242542"/>
              <a:gd name="connsiteY8" fmla="*/ 369332 h 369332"/>
              <a:gd name="connsiteX9" fmla="*/ 0 w 2242542"/>
              <a:gd name="connsiteY9" fmla="*/ 369332 h 369332"/>
              <a:gd name="connsiteX10" fmla="*/ 0 w 2242542"/>
              <a:gd name="connsiteY10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42542" h="369332" extrusionOk="0">
                <a:moveTo>
                  <a:pt x="0" y="0"/>
                </a:moveTo>
                <a:cubicBezTo>
                  <a:pt x="223959" y="2660"/>
                  <a:pt x="422909" y="16047"/>
                  <a:pt x="538210" y="0"/>
                </a:cubicBezTo>
                <a:cubicBezTo>
                  <a:pt x="653511" y="-16047"/>
                  <a:pt x="812286" y="7863"/>
                  <a:pt x="1031569" y="0"/>
                </a:cubicBezTo>
                <a:cubicBezTo>
                  <a:pt x="1250852" y="-7863"/>
                  <a:pt x="1491248" y="25086"/>
                  <a:pt x="1637056" y="0"/>
                </a:cubicBezTo>
                <a:cubicBezTo>
                  <a:pt x="1782864" y="-25086"/>
                  <a:pt x="2068140" y="2985"/>
                  <a:pt x="2242542" y="0"/>
                </a:cubicBezTo>
                <a:cubicBezTo>
                  <a:pt x="2259648" y="91456"/>
                  <a:pt x="2260701" y="211595"/>
                  <a:pt x="2242542" y="369332"/>
                </a:cubicBezTo>
                <a:cubicBezTo>
                  <a:pt x="2139105" y="389502"/>
                  <a:pt x="1921298" y="369980"/>
                  <a:pt x="1726757" y="369332"/>
                </a:cubicBezTo>
                <a:cubicBezTo>
                  <a:pt x="1532216" y="368684"/>
                  <a:pt x="1327322" y="364472"/>
                  <a:pt x="1210973" y="369332"/>
                </a:cubicBezTo>
                <a:cubicBezTo>
                  <a:pt x="1094624" y="374192"/>
                  <a:pt x="814674" y="352225"/>
                  <a:pt x="605486" y="369332"/>
                </a:cubicBezTo>
                <a:cubicBezTo>
                  <a:pt x="396298" y="386439"/>
                  <a:pt x="194681" y="368900"/>
                  <a:pt x="0" y="369332"/>
                </a:cubicBezTo>
                <a:cubicBezTo>
                  <a:pt x="11387" y="231265"/>
                  <a:pt x="-12011" y="175783"/>
                  <a:pt x="0" y="0"/>
                </a:cubicBezTo>
                <a:close/>
              </a:path>
            </a:pathLst>
          </a:custGeom>
          <a:noFill/>
          <a:ln w="22225">
            <a:solidFill>
              <a:schemeClr val="accent5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METODOLOGÍA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2EC014D-CECB-7F70-ADEB-D5DC51D54C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551396"/>
              </p:ext>
            </p:extLst>
          </p:nvPr>
        </p:nvGraphicFramePr>
        <p:xfrm>
          <a:off x="1145528" y="1502905"/>
          <a:ext cx="6864423" cy="29410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4">
                  <a:extLst>
                    <a:ext uri="{9D8B030D-6E8A-4147-A177-3AD203B41FA5}">
                      <a16:colId xmlns:a16="http://schemas.microsoft.com/office/drawing/2014/main" val="3379574932"/>
                    </a:ext>
                  </a:extLst>
                </a:gridCol>
                <a:gridCol w="2567042">
                  <a:extLst>
                    <a:ext uri="{9D8B030D-6E8A-4147-A177-3AD203B41FA5}">
                      <a16:colId xmlns:a16="http://schemas.microsoft.com/office/drawing/2014/main" val="963991123"/>
                    </a:ext>
                  </a:extLst>
                </a:gridCol>
                <a:gridCol w="2486867">
                  <a:extLst>
                    <a:ext uri="{9D8B030D-6E8A-4147-A177-3AD203B41FA5}">
                      <a16:colId xmlns:a16="http://schemas.microsoft.com/office/drawing/2014/main" val="1130551322"/>
                    </a:ext>
                  </a:extLst>
                </a:gridCol>
              </a:tblGrid>
              <a:tr h="428370">
                <a:tc gridSpan="3">
                  <a:txBody>
                    <a:bodyPr/>
                    <a:lstStyle/>
                    <a:p>
                      <a:pPr algn="ctr"/>
                      <a:r>
                        <a:rPr lang="es-ES" sz="2000" dirty="0"/>
                        <a:t>CAUSAS DE LA RECONVERSIÓN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668839"/>
                  </a:ext>
                </a:extLst>
              </a:tr>
              <a:tr h="597742">
                <a:tc rowSpan="2"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1. Sangrado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2. Quirúrgicas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3. Médico-Anestésicas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6906201"/>
                  </a:ext>
                </a:extLst>
              </a:tr>
              <a:tr h="1914941">
                <a:tc vMerge="1">
                  <a:txBody>
                    <a:bodyPr/>
                    <a:lstStyle/>
                    <a:p>
                      <a:pPr algn="ctr"/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s-ES" sz="1600" dirty="0"/>
                        <a:t>Adherencias</a:t>
                      </a:r>
                    </a:p>
                    <a:p>
                      <a:pPr algn="ctr"/>
                      <a:r>
                        <a:rPr lang="es-ES" sz="1600" dirty="0"/>
                        <a:t>Dificultad anatómica</a:t>
                      </a:r>
                    </a:p>
                    <a:p>
                      <a:pPr algn="ctr"/>
                      <a:r>
                        <a:rPr lang="es-ES" sz="1600" dirty="0"/>
                        <a:t>Limitación técnica</a:t>
                      </a:r>
                    </a:p>
                    <a:p>
                      <a:pPr algn="ctr"/>
                      <a:r>
                        <a:rPr lang="es-ES" sz="1600" dirty="0"/>
                        <a:t>Tiempo quirúrgico prolongado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600" dirty="0"/>
                        <a:t>Intolerancia ventilación </a:t>
                      </a:r>
                      <a:r>
                        <a:rPr lang="es-ES" sz="1600" dirty="0" err="1"/>
                        <a:t>uni-pulmonar</a:t>
                      </a:r>
                      <a:r>
                        <a:rPr lang="es-ES" sz="1600" dirty="0"/>
                        <a:t> y/o </a:t>
                      </a:r>
                      <a:r>
                        <a:rPr lang="es-ES" sz="1600" dirty="0" err="1"/>
                        <a:t>capnotórax</a:t>
                      </a:r>
                      <a:endParaRPr lang="es-ES" sz="1600" dirty="0"/>
                    </a:p>
                    <a:p>
                      <a:pPr algn="ctr"/>
                      <a:endParaRPr lang="es-ES" sz="1600" dirty="0"/>
                    </a:p>
                    <a:p>
                      <a:pPr algn="ctr"/>
                      <a:r>
                        <a:rPr lang="es-ES" sz="1600" dirty="0"/>
                        <a:t>Labilidad hemodinámica</a:t>
                      </a:r>
                    </a:p>
                    <a:p>
                      <a:pPr algn="ctr"/>
                      <a:endParaRPr lang="es-ES" sz="1600" dirty="0"/>
                    </a:p>
                    <a:p>
                      <a:pPr algn="ctr"/>
                      <a:endParaRPr lang="es-ES" sz="1600" dirty="0"/>
                    </a:p>
                    <a:p>
                      <a:pPr algn="ctr"/>
                      <a:endParaRPr lang="es-E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1170601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46D1E45-E59C-EE9D-ED3C-CB71F3953A98}"/>
              </a:ext>
            </a:extLst>
          </p:cNvPr>
          <p:cNvSpPr txBox="1"/>
          <p:nvPr/>
        </p:nvSpPr>
        <p:spPr>
          <a:xfrm>
            <a:off x="899592" y="2650587"/>
            <a:ext cx="7344814" cy="954107"/>
          </a:xfrm>
          <a:prstGeom prst="rect">
            <a:avLst/>
          </a:prstGeom>
          <a:solidFill>
            <a:schemeClr val="bg2">
              <a:lumMod val="90000"/>
            </a:schemeClr>
          </a:solidFill>
          <a:ln w="50800" cmpd="dbl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544616"/>
                      <a:gd name="connsiteY0" fmla="*/ 0 h 369332"/>
                      <a:gd name="connsiteX1" fmla="*/ 5544616 w 5544616"/>
                      <a:gd name="connsiteY1" fmla="*/ 0 h 369332"/>
                      <a:gd name="connsiteX2" fmla="*/ 5544616 w 5544616"/>
                      <a:gd name="connsiteY2" fmla="*/ 369332 h 369332"/>
                      <a:gd name="connsiteX3" fmla="*/ 0 w 5544616"/>
                      <a:gd name="connsiteY3" fmla="*/ 369332 h 369332"/>
                      <a:gd name="connsiteX4" fmla="*/ 0 w 5544616"/>
                      <a:gd name="connsiteY4" fmla="*/ 0 h 3693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5544616" h="369332" extrusionOk="0">
                        <a:moveTo>
                          <a:pt x="0" y="0"/>
                        </a:moveTo>
                        <a:cubicBezTo>
                          <a:pt x="2344411" y="118645"/>
                          <a:pt x="4555127" y="116012"/>
                          <a:pt x="5544616" y="0"/>
                        </a:cubicBezTo>
                        <a:cubicBezTo>
                          <a:pt x="5521812" y="167616"/>
                          <a:pt x="5542556" y="247698"/>
                          <a:pt x="5544616" y="369332"/>
                        </a:cubicBezTo>
                        <a:cubicBezTo>
                          <a:pt x="4183825" y="503932"/>
                          <a:pt x="1118409" y="212136"/>
                          <a:pt x="0" y="369332"/>
                        </a:cubicBezTo>
                        <a:cubicBezTo>
                          <a:pt x="19812" y="326466"/>
                          <a:pt x="15727" y="93631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/>
              <a:t>La reconversión fue en todos los casos a toracotomía lateral </a:t>
            </a:r>
          </a:p>
        </p:txBody>
      </p:sp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3610AB44-9234-CCA7-83B9-778123977CCB}"/>
              </a:ext>
            </a:extLst>
          </p:cNvPr>
          <p:cNvCxnSpPr/>
          <p:nvPr/>
        </p:nvCxnSpPr>
        <p:spPr>
          <a:xfrm>
            <a:off x="6732240" y="3604694"/>
            <a:ext cx="0" cy="374304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EEEF0247-5617-0E02-C512-59A3F5A321A5}"/>
              </a:ext>
            </a:extLst>
          </p:cNvPr>
          <p:cNvSpPr txBox="1"/>
          <p:nvPr/>
        </p:nvSpPr>
        <p:spPr>
          <a:xfrm>
            <a:off x="5904149" y="3988825"/>
            <a:ext cx="16561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Mala selección </a:t>
            </a:r>
          </a:p>
        </p:txBody>
      </p:sp>
    </p:spTree>
    <p:extLst>
      <p:ext uri="{BB962C8B-B14F-4D97-AF65-F5344CB8AC3E}">
        <p14:creationId xmlns:p14="http://schemas.microsoft.com/office/powerpoint/2010/main" val="2378116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7C6C4-B31F-220C-9A1A-AEEC6B529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>
            <a:extLst>
              <a:ext uri="{FF2B5EF4-FFF2-40B4-BE49-F238E27FC236}">
                <a16:creationId xmlns:a16="http://schemas.microsoft.com/office/drawing/2014/main" id="{08CDB8D1-885B-C670-3519-0DDB218F93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560" y="1843484"/>
            <a:ext cx="8208912" cy="2952328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endParaRPr lang="es-ES" sz="1600" dirty="0">
              <a:solidFill>
                <a:schemeClr val="tx1"/>
              </a:solidFill>
            </a:endParaRPr>
          </a:p>
          <a:p>
            <a:pPr algn="l"/>
            <a:endParaRPr lang="es-ES" sz="1800" b="1" dirty="0">
              <a:solidFill>
                <a:schemeClr val="tx1"/>
              </a:solidFill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BC4D2A9C-BF9F-E98D-2B64-2499B61F67F7}"/>
              </a:ext>
            </a:extLst>
          </p:cNvPr>
          <p:cNvSpPr/>
          <p:nvPr/>
        </p:nvSpPr>
        <p:spPr>
          <a:xfrm>
            <a:off x="1259632" y="123478"/>
            <a:ext cx="6768752" cy="504056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46000">
                <a:schemeClr val="accent4">
                  <a:lumMod val="95000"/>
                  <a:lumOff val="5000"/>
                </a:schemeClr>
              </a:gs>
              <a:gs pos="100000">
                <a:schemeClr val="accent4">
                  <a:lumMod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RECONVERSIÓN EN CIRUGÍA DE RESECCIÓN PULMONAR MAYOR POR ABORDAJE RATS</a:t>
            </a:r>
            <a:endParaRPr lang="es-ES" sz="1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" name="Picture 2" descr="da-vinci-xi-surgical-arms-72dpi | Clínica Urológica Dr. Busto en A Coruña">
            <a:extLst>
              <a:ext uri="{FF2B5EF4-FFF2-40B4-BE49-F238E27FC236}">
                <a16:creationId xmlns:a16="http://schemas.microsoft.com/office/drawing/2014/main" id="{5D20C368-7B4C-06F4-EA7C-58F96C4AD8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23478"/>
            <a:ext cx="2242542" cy="148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8915237-DB78-C9FA-0BA1-E42F8EB86C07}"/>
              </a:ext>
            </a:extLst>
          </p:cNvPr>
          <p:cNvSpPr txBox="1"/>
          <p:nvPr/>
        </p:nvSpPr>
        <p:spPr>
          <a:xfrm>
            <a:off x="3450729" y="867114"/>
            <a:ext cx="2242542" cy="369332"/>
          </a:xfrm>
          <a:custGeom>
            <a:avLst/>
            <a:gdLst>
              <a:gd name="connsiteX0" fmla="*/ 0 w 2242542"/>
              <a:gd name="connsiteY0" fmla="*/ 0 h 369332"/>
              <a:gd name="connsiteX1" fmla="*/ 538210 w 2242542"/>
              <a:gd name="connsiteY1" fmla="*/ 0 h 369332"/>
              <a:gd name="connsiteX2" fmla="*/ 1031569 w 2242542"/>
              <a:gd name="connsiteY2" fmla="*/ 0 h 369332"/>
              <a:gd name="connsiteX3" fmla="*/ 1637056 w 2242542"/>
              <a:gd name="connsiteY3" fmla="*/ 0 h 369332"/>
              <a:gd name="connsiteX4" fmla="*/ 2242542 w 2242542"/>
              <a:gd name="connsiteY4" fmla="*/ 0 h 369332"/>
              <a:gd name="connsiteX5" fmla="*/ 2242542 w 2242542"/>
              <a:gd name="connsiteY5" fmla="*/ 369332 h 369332"/>
              <a:gd name="connsiteX6" fmla="*/ 1726757 w 2242542"/>
              <a:gd name="connsiteY6" fmla="*/ 369332 h 369332"/>
              <a:gd name="connsiteX7" fmla="*/ 1210973 w 2242542"/>
              <a:gd name="connsiteY7" fmla="*/ 369332 h 369332"/>
              <a:gd name="connsiteX8" fmla="*/ 605486 w 2242542"/>
              <a:gd name="connsiteY8" fmla="*/ 369332 h 369332"/>
              <a:gd name="connsiteX9" fmla="*/ 0 w 2242542"/>
              <a:gd name="connsiteY9" fmla="*/ 369332 h 369332"/>
              <a:gd name="connsiteX10" fmla="*/ 0 w 2242542"/>
              <a:gd name="connsiteY10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42542" h="369332" extrusionOk="0">
                <a:moveTo>
                  <a:pt x="0" y="0"/>
                </a:moveTo>
                <a:cubicBezTo>
                  <a:pt x="223959" y="2660"/>
                  <a:pt x="422909" y="16047"/>
                  <a:pt x="538210" y="0"/>
                </a:cubicBezTo>
                <a:cubicBezTo>
                  <a:pt x="653511" y="-16047"/>
                  <a:pt x="812286" y="7863"/>
                  <a:pt x="1031569" y="0"/>
                </a:cubicBezTo>
                <a:cubicBezTo>
                  <a:pt x="1250852" y="-7863"/>
                  <a:pt x="1491248" y="25086"/>
                  <a:pt x="1637056" y="0"/>
                </a:cubicBezTo>
                <a:cubicBezTo>
                  <a:pt x="1782864" y="-25086"/>
                  <a:pt x="2068140" y="2985"/>
                  <a:pt x="2242542" y="0"/>
                </a:cubicBezTo>
                <a:cubicBezTo>
                  <a:pt x="2259648" y="91456"/>
                  <a:pt x="2260701" y="211595"/>
                  <a:pt x="2242542" y="369332"/>
                </a:cubicBezTo>
                <a:cubicBezTo>
                  <a:pt x="2139105" y="389502"/>
                  <a:pt x="1921298" y="369980"/>
                  <a:pt x="1726757" y="369332"/>
                </a:cubicBezTo>
                <a:cubicBezTo>
                  <a:pt x="1532216" y="368684"/>
                  <a:pt x="1327322" y="364472"/>
                  <a:pt x="1210973" y="369332"/>
                </a:cubicBezTo>
                <a:cubicBezTo>
                  <a:pt x="1094624" y="374192"/>
                  <a:pt x="814674" y="352225"/>
                  <a:pt x="605486" y="369332"/>
                </a:cubicBezTo>
                <a:cubicBezTo>
                  <a:pt x="396298" y="386439"/>
                  <a:pt x="194681" y="368900"/>
                  <a:pt x="0" y="369332"/>
                </a:cubicBezTo>
                <a:cubicBezTo>
                  <a:pt x="11387" y="231265"/>
                  <a:pt x="-12011" y="175783"/>
                  <a:pt x="0" y="0"/>
                </a:cubicBezTo>
                <a:close/>
              </a:path>
            </a:pathLst>
          </a:custGeom>
          <a:noFill/>
          <a:ln w="22225">
            <a:solidFill>
              <a:schemeClr val="accent5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2" name="2 Subtítulo">
            <a:extLst>
              <a:ext uri="{FF2B5EF4-FFF2-40B4-BE49-F238E27FC236}">
                <a16:creationId xmlns:a16="http://schemas.microsoft.com/office/drawing/2014/main" id="{FD0FB466-1B9C-35C2-B889-C61C066B9937}"/>
              </a:ext>
            </a:extLst>
          </p:cNvPr>
          <p:cNvSpPr txBox="1">
            <a:spLocks/>
          </p:cNvSpPr>
          <p:nvPr/>
        </p:nvSpPr>
        <p:spPr>
          <a:xfrm>
            <a:off x="755576" y="1779662"/>
            <a:ext cx="8208912" cy="2952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>
                <a:solidFill>
                  <a:schemeClr val="tx1"/>
                </a:solidFill>
              </a:rPr>
              <a:t>De un total de </a:t>
            </a:r>
            <a:r>
              <a:rPr lang="es-ES" sz="1800" b="1" dirty="0">
                <a:solidFill>
                  <a:schemeClr val="tx1"/>
                </a:solidFill>
              </a:rPr>
              <a:t>272</a:t>
            </a:r>
            <a:r>
              <a:rPr lang="es-ES" sz="1800" dirty="0">
                <a:solidFill>
                  <a:schemeClr val="tx1"/>
                </a:solidFill>
              </a:rPr>
              <a:t> pacientes intervenidos por RATS</a:t>
            </a:r>
          </a:p>
          <a:p>
            <a:endParaRPr lang="es-ES" sz="1800" dirty="0">
              <a:solidFill>
                <a:schemeClr val="tx1"/>
              </a:solidFill>
            </a:endParaRPr>
          </a:p>
          <a:p>
            <a:r>
              <a:rPr lang="es-ES" sz="1800" b="1" dirty="0">
                <a:solidFill>
                  <a:schemeClr val="tx1"/>
                </a:solidFill>
              </a:rPr>
              <a:t>Resección pulmonar mayor: 88 pacientes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tx1"/>
                </a:solidFill>
              </a:rPr>
              <a:t>Lobectomía: 84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tx1"/>
                </a:solidFill>
              </a:rPr>
              <a:t>Segmentectomía: 4</a:t>
            </a:r>
          </a:p>
          <a:p>
            <a:endParaRPr lang="es-ES" sz="1800" dirty="0">
              <a:solidFill>
                <a:schemeClr val="tx1"/>
              </a:solidFill>
            </a:endParaRP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s-ES" sz="1800" dirty="0">
                <a:solidFill>
                  <a:schemeClr val="tx1"/>
                </a:solidFill>
              </a:rPr>
              <a:t>Tasa de reconversión global            7% </a:t>
            </a:r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s-ES" sz="1800" dirty="0">
                <a:solidFill>
                  <a:schemeClr val="tx1"/>
                </a:solidFill>
              </a:rPr>
              <a:t>Tasa de reconversión en cirugía pulmonar mayor            </a:t>
            </a:r>
            <a:r>
              <a:rPr lang="es-ES" sz="1800" b="1" dirty="0">
                <a:solidFill>
                  <a:schemeClr val="tx1"/>
                </a:solidFill>
                <a:highlight>
                  <a:srgbClr val="FFFF00"/>
                </a:highlight>
              </a:rPr>
              <a:t>18% (16 pacientes)</a:t>
            </a:r>
            <a:endParaRPr lang="es-ES" sz="1600" b="1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algn="l"/>
            <a:endParaRPr lang="es-ES" sz="1800" b="1" dirty="0">
              <a:solidFill>
                <a:schemeClr val="tx1"/>
              </a:solidFill>
            </a:endParaRP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C23EC7D3-33DC-F1C5-AB9C-8FB6387082A3}"/>
              </a:ext>
            </a:extLst>
          </p:cNvPr>
          <p:cNvCxnSpPr>
            <a:cxnSpLocks/>
          </p:cNvCxnSpPr>
          <p:nvPr/>
        </p:nvCxnSpPr>
        <p:spPr>
          <a:xfrm>
            <a:off x="3779912" y="3939902"/>
            <a:ext cx="432048" cy="0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5D28B3D8-AD56-CE31-129E-B3AA3652A1FC}"/>
              </a:ext>
            </a:extLst>
          </p:cNvPr>
          <p:cNvCxnSpPr>
            <a:cxnSpLocks/>
          </p:cNvCxnSpPr>
          <p:nvPr/>
        </p:nvCxnSpPr>
        <p:spPr>
          <a:xfrm>
            <a:off x="5693271" y="4299942"/>
            <a:ext cx="432048" cy="0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4159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4AC10-E008-97E0-3509-1580A0707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69487BF4-C0BB-2807-497A-08DC1730A8E0}"/>
              </a:ext>
            </a:extLst>
          </p:cNvPr>
          <p:cNvSpPr/>
          <p:nvPr/>
        </p:nvSpPr>
        <p:spPr>
          <a:xfrm>
            <a:off x="1259632" y="123478"/>
            <a:ext cx="6768752" cy="504056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46000">
                <a:schemeClr val="accent4">
                  <a:lumMod val="95000"/>
                  <a:lumOff val="5000"/>
                </a:schemeClr>
              </a:gs>
              <a:gs pos="100000">
                <a:schemeClr val="accent4">
                  <a:lumMod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RECONVERSIÓN EN CIRUGÍA DE RESECCIÓN PULMONAR MAYOR POR ABORDAJE RATS</a:t>
            </a:r>
            <a:endParaRPr lang="es-ES" sz="1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" name="Picture 2" descr="da-vinci-xi-surgical-arms-72dpi | Clínica Urológica Dr. Busto en A Coruña">
            <a:extLst>
              <a:ext uri="{FF2B5EF4-FFF2-40B4-BE49-F238E27FC236}">
                <a16:creationId xmlns:a16="http://schemas.microsoft.com/office/drawing/2014/main" id="{9FC59230-3282-F830-DE0A-1C42C0B54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23478"/>
            <a:ext cx="2242542" cy="148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3554A2C-B6A6-139D-CEFB-E85174EEEA73}"/>
              </a:ext>
            </a:extLst>
          </p:cNvPr>
          <p:cNvSpPr txBox="1"/>
          <p:nvPr/>
        </p:nvSpPr>
        <p:spPr>
          <a:xfrm>
            <a:off x="3450729" y="867114"/>
            <a:ext cx="2242542" cy="369332"/>
          </a:xfrm>
          <a:custGeom>
            <a:avLst/>
            <a:gdLst>
              <a:gd name="connsiteX0" fmla="*/ 0 w 2242542"/>
              <a:gd name="connsiteY0" fmla="*/ 0 h 369332"/>
              <a:gd name="connsiteX1" fmla="*/ 538210 w 2242542"/>
              <a:gd name="connsiteY1" fmla="*/ 0 h 369332"/>
              <a:gd name="connsiteX2" fmla="*/ 1031569 w 2242542"/>
              <a:gd name="connsiteY2" fmla="*/ 0 h 369332"/>
              <a:gd name="connsiteX3" fmla="*/ 1637056 w 2242542"/>
              <a:gd name="connsiteY3" fmla="*/ 0 h 369332"/>
              <a:gd name="connsiteX4" fmla="*/ 2242542 w 2242542"/>
              <a:gd name="connsiteY4" fmla="*/ 0 h 369332"/>
              <a:gd name="connsiteX5" fmla="*/ 2242542 w 2242542"/>
              <a:gd name="connsiteY5" fmla="*/ 369332 h 369332"/>
              <a:gd name="connsiteX6" fmla="*/ 1726757 w 2242542"/>
              <a:gd name="connsiteY6" fmla="*/ 369332 h 369332"/>
              <a:gd name="connsiteX7" fmla="*/ 1210973 w 2242542"/>
              <a:gd name="connsiteY7" fmla="*/ 369332 h 369332"/>
              <a:gd name="connsiteX8" fmla="*/ 605486 w 2242542"/>
              <a:gd name="connsiteY8" fmla="*/ 369332 h 369332"/>
              <a:gd name="connsiteX9" fmla="*/ 0 w 2242542"/>
              <a:gd name="connsiteY9" fmla="*/ 369332 h 369332"/>
              <a:gd name="connsiteX10" fmla="*/ 0 w 2242542"/>
              <a:gd name="connsiteY10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42542" h="369332" extrusionOk="0">
                <a:moveTo>
                  <a:pt x="0" y="0"/>
                </a:moveTo>
                <a:cubicBezTo>
                  <a:pt x="223959" y="2660"/>
                  <a:pt x="422909" y="16047"/>
                  <a:pt x="538210" y="0"/>
                </a:cubicBezTo>
                <a:cubicBezTo>
                  <a:pt x="653511" y="-16047"/>
                  <a:pt x="812286" y="7863"/>
                  <a:pt x="1031569" y="0"/>
                </a:cubicBezTo>
                <a:cubicBezTo>
                  <a:pt x="1250852" y="-7863"/>
                  <a:pt x="1491248" y="25086"/>
                  <a:pt x="1637056" y="0"/>
                </a:cubicBezTo>
                <a:cubicBezTo>
                  <a:pt x="1782864" y="-25086"/>
                  <a:pt x="2068140" y="2985"/>
                  <a:pt x="2242542" y="0"/>
                </a:cubicBezTo>
                <a:cubicBezTo>
                  <a:pt x="2259648" y="91456"/>
                  <a:pt x="2260701" y="211595"/>
                  <a:pt x="2242542" y="369332"/>
                </a:cubicBezTo>
                <a:cubicBezTo>
                  <a:pt x="2139105" y="389502"/>
                  <a:pt x="1921298" y="369980"/>
                  <a:pt x="1726757" y="369332"/>
                </a:cubicBezTo>
                <a:cubicBezTo>
                  <a:pt x="1532216" y="368684"/>
                  <a:pt x="1327322" y="364472"/>
                  <a:pt x="1210973" y="369332"/>
                </a:cubicBezTo>
                <a:cubicBezTo>
                  <a:pt x="1094624" y="374192"/>
                  <a:pt x="814674" y="352225"/>
                  <a:pt x="605486" y="369332"/>
                </a:cubicBezTo>
                <a:cubicBezTo>
                  <a:pt x="396298" y="386439"/>
                  <a:pt x="194681" y="368900"/>
                  <a:pt x="0" y="369332"/>
                </a:cubicBezTo>
                <a:cubicBezTo>
                  <a:pt x="11387" y="231265"/>
                  <a:pt x="-12011" y="175783"/>
                  <a:pt x="0" y="0"/>
                </a:cubicBezTo>
                <a:close/>
              </a:path>
            </a:pathLst>
          </a:custGeom>
          <a:noFill/>
          <a:ln w="22225">
            <a:solidFill>
              <a:schemeClr val="accent5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2" name="2 Subtítulo">
            <a:extLst>
              <a:ext uri="{FF2B5EF4-FFF2-40B4-BE49-F238E27FC236}">
                <a16:creationId xmlns:a16="http://schemas.microsoft.com/office/drawing/2014/main" id="{BD7D2859-1B38-B13D-CD68-D3FC71ADEE35}"/>
              </a:ext>
            </a:extLst>
          </p:cNvPr>
          <p:cNvSpPr txBox="1">
            <a:spLocks/>
          </p:cNvSpPr>
          <p:nvPr/>
        </p:nvSpPr>
        <p:spPr>
          <a:xfrm>
            <a:off x="755576" y="1635646"/>
            <a:ext cx="8208912" cy="32403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800" dirty="0">
                <a:solidFill>
                  <a:schemeClr val="tx1"/>
                </a:solidFill>
              </a:rPr>
              <a:t>Las causas de reconversión fueron:</a:t>
            </a:r>
          </a:p>
          <a:p>
            <a:pPr marL="342900" indent="-342900" algn="l">
              <a:buFont typeface="+mj-lt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Sangrado (31%)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s-ES" sz="1600" dirty="0">
                <a:solidFill>
                  <a:schemeClr val="tx1"/>
                </a:solidFill>
              </a:rPr>
              <a:t>3 casos por accidente vascular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s-ES" sz="1600" dirty="0">
                <a:solidFill>
                  <a:schemeClr val="tx1"/>
                </a:solidFill>
              </a:rPr>
              <a:t>2 por sangrado diferido</a:t>
            </a:r>
          </a:p>
          <a:p>
            <a:pPr lvl="1" algn="l"/>
            <a:endParaRPr lang="es-ES" sz="1600" dirty="0">
              <a:solidFill>
                <a:schemeClr val="tx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Dificultad quirúrgica </a:t>
            </a:r>
            <a:r>
              <a:rPr lang="es-ES" sz="1800" b="1" dirty="0">
                <a:solidFill>
                  <a:schemeClr val="tx1"/>
                </a:solidFill>
              </a:rPr>
              <a:t>(44%)</a:t>
            </a:r>
            <a:r>
              <a:rPr lang="es-ES" sz="1800" dirty="0">
                <a:solidFill>
                  <a:schemeClr val="tx1"/>
                </a:solidFill>
              </a:rPr>
              <a:t> 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s-ES" sz="1600" dirty="0">
                <a:solidFill>
                  <a:schemeClr val="tx1"/>
                </a:solidFill>
              </a:rPr>
              <a:t>2 casos por adherencias universales</a:t>
            </a:r>
          </a:p>
          <a:p>
            <a:pPr marL="800100" lvl="1" indent="-342900" algn="l">
              <a:buFont typeface="Courier New" panose="02070309020205020404" pitchFamily="49" charset="0"/>
              <a:buChar char="o"/>
            </a:pPr>
            <a:r>
              <a:rPr lang="es-ES" sz="1600" dirty="0">
                <a:solidFill>
                  <a:schemeClr val="tx1"/>
                </a:solidFill>
              </a:rPr>
              <a:t>5 por otras causas</a:t>
            </a:r>
          </a:p>
          <a:p>
            <a:pPr lvl="1" algn="l"/>
            <a:endParaRPr lang="es-ES" sz="1600" dirty="0">
              <a:solidFill>
                <a:schemeClr val="tx1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s-ES" sz="1800" dirty="0">
                <a:solidFill>
                  <a:schemeClr val="tx1"/>
                </a:solidFill>
              </a:rPr>
              <a:t>Médico-anestésicas (25%)</a:t>
            </a: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9B0D6909-5C41-7764-87E7-9D4EA672FA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83530152"/>
              </p:ext>
            </p:extLst>
          </p:nvPr>
        </p:nvGraphicFramePr>
        <p:xfrm>
          <a:off x="4404320" y="1968803"/>
          <a:ext cx="4943872" cy="3127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2B5E502D-17A6-ABC1-00D4-49BFD9EAE647}"/>
              </a:ext>
            </a:extLst>
          </p:cNvPr>
          <p:cNvSpPr txBox="1"/>
          <p:nvPr/>
        </p:nvSpPr>
        <p:spPr>
          <a:xfrm>
            <a:off x="6552220" y="3566372"/>
            <a:ext cx="648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44%</a:t>
            </a:r>
          </a:p>
        </p:txBody>
      </p:sp>
    </p:spTree>
    <p:extLst>
      <p:ext uri="{BB962C8B-B14F-4D97-AF65-F5344CB8AC3E}">
        <p14:creationId xmlns:p14="http://schemas.microsoft.com/office/powerpoint/2010/main" val="766659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C0B63-7AEE-420A-71FC-A2DE2C1C3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>
            <a:extLst>
              <a:ext uri="{FF2B5EF4-FFF2-40B4-BE49-F238E27FC236}">
                <a16:creationId xmlns:a16="http://schemas.microsoft.com/office/drawing/2014/main" id="{D9A6AC6D-713B-32B8-4FD8-065AAD28BC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560" y="1843484"/>
            <a:ext cx="8208912" cy="2952328"/>
          </a:xfrm>
        </p:spPr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endParaRPr lang="es-ES" sz="1600" dirty="0">
              <a:solidFill>
                <a:schemeClr val="tx1"/>
              </a:solidFill>
            </a:endParaRPr>
          </a:p>
          <a:p>
            <a:pPr algn="l"/>
            <a:endParaRPr lang="es-ES" sz="1800" b="1" dirty="0">
              <a:solidFill>
                <a:schemeClr val="tx1"/>
              </a:solidFill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294E3B40-393B-4577-27E4-D2B986CBA602}"/>
              </a:ext>
            </a:extLst>
          </p:cNvPr>
          <p:cNvSpPr/>
          <p:nvPr/>
        </p:nvSpPr>
        <p:spPr>
          <a:xfrm>
            <a:off x="1259632" y="123478"/>
            <a:ext cx="6768752" cy="504056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46000">
                <a:schemeClr val="accent4">
                  <a:lumMod val="95000"/>
                  <a:lumOff val="5000"/>
                </a:schemeClr>
              </a:gs>
              <a:gs pos="100000">
                <a:schemeClr val="accent4">
                  <a:lumMod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RECONVERSIÓN EN CIRUGÍA DE RESECCIÓN PULMONAR MAYOR POR ABORDAJE RATS</a:t>
            </a:r>
            <a:endParaRPr lang="es-ES" sz="1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" name="Picture 2" descr="da-vinci-xi-surgical-arms-72dpi | Clínica Urológica Dr. Busto en A Coruña">
            <a:extLst>
              <a:ext uri="{FF2B5EF4-FFF2-40B4-BE49-F238E27FC236}">
                <a16:creationId xmlns:a16="http://schemas.microsoft.com/office/drawing/2014/main" id="{AEFBDB7A-4C5B-2B96-4E5A-05FA35695F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23478"/>
            <a:ext cx="2242542" cy="148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D3F837FB-C7B1-739E-A879-CF15DC0FB9BB}"/>
              </a:ext>
            </a:extLst>
          </p:cNvPr>
          <p:cNvSpPr txBox="1"/>
          <p:nvPr/>
        </p:nvSpPr>
        <p:spPr>
          <a:xfrm>
            <a:off x="3450729" y="867114"/>
            <a:ext cx="2242542" cy="369332"/>
          </a:xfrm>
          <a:custGeom>
            <a:avLst/>
            <a:gdLst>
              <a:gd name="connsiteX0" fmla="*/ 0 w 2242542"/>
              <a:gd name="connsiteY0" fmla="*/ 0 h 369332"/>
              <a:gd name="connsiteX1" fmla="*/ 538210 w 2242542"/>
              <a:gd name="connsiteY1" fmla="*/ 0 h 369332"/>
              <a:gd name="connsiteX2" fmla="*/ 1031569 w 2242542"/>
              <a:gd name="connsiteY2" fmla="*/ 0 h 369332"/>
              <a:gd name="connsiteX3" fmla="*/ 1637056 w 2242542"/>
              <a:gd name="connsiteY3" fmla="*/ 0 h 369332"/>
              <a:gd name="connsiteX4" fmla="*/ 2242542 w 2242542"/>
              <a:gd name="connsiteY4" fmla="*/ 0 h 369332"/>
              <a:gd name="connsiteX5" fmla="*/ 2242542 w 2242542"/>
              <a:gd name="connsiteY5" fmla="*/ 369332 h 369332"/>
              <a:gd name="connsiteX6" fmla="*/ 1726757 w 2242542"/>
              <a:gd name="connsiteY6" fmla="*/ 369332 h 369332"/>
              <a:gd name="connsiteX7" fmla="*/ 1210973 w 2242542"/>
              <a:gd name="connsiteY7" fmla="*/ 369332 h 369332"/>
              <a:gd name="connsiteX8" fmla="*/ 605486 w 2242542"/>
              <a:gd name="connsiteY8" fmla="*/ 369332 h 369332"/>
              <a:gd name="connsiteX9" fmla="*/ 0 w 2242542"/>
              <a:gd name="connsiteY9" fmla="*/ 369332 h 369332"/>
              <a:gd name="connsiteX10" fmla="*/ 0 w 2242542"/>
              <a:gd name="connsiteY10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42542" h="369332" extrusionOk="0">
                <a:moveTo>
                  <a:pt x="0" y="0"/>
                </a:moveTo>
                <a:cubicBezTo>
                  <a:pt x="223959" y="2660"/>
                  <a:pt x="422909" y="16047"/>
                  <a:pt x="538210" y="0"/>
                </a:cubicBezTo>
                <a:cubicBezTo>
                  <a:pt x="653511" y="-16047"/>
                  <a:pt x="812286" y="7863"/>
                  <a:pt x="1031569" y="0"/>
                </a:cubicBezTo>
                <a:cubicBezTo>
                  <a:pt x="1250852" y="-7863"/>
                  <a:pt x="1491248" y="25086"/>
                  <a:pt x="1637056" y="0"/>
                </a:cubicBezTo>
                <a:cubicBezTo>
                  <a:pt x="1782864" y="-25086"/>
                  <a:pt x="2068140" y="2985"/>
                  <a:pt x="2242542" y="0"/>
                </a:cubicBezTo>
                <a:cubicBezTo>
                  <a:pt x="2259648" y="91456"/>
                  <a:pt x="2260701" y="211595"/>
                  <a:pt x="2242542" y="369332"/>
                </a:cubicBezTo>
                <a:cubicBezTo>
                  <a:pt x="2139105" y="389502"/>
                  <a:pt x="1921298" y="369980"/>
                  <a:pt x="1726757" y="369332"/>
                </a:cubicBezTo>
                <a:cubicBezTo>
                  <a:pt x="1532216" y="368684"/>
                  <a:pt x="1327322" y="364472"/>
                  <a:pt x="1210973" y="369332"/>
                </a:cubicBezTo>
                <a:cubicBezTo>
                  <a:pt x="1094624" y="374192"/>
                  <a:pt x="814674" y="352225"/>
                  <a:pt x="605486" y="369332"/>
                </a:cubicBezTo>
                <a:cubicBezTo>
                  <a:pt x="396298" y="386439"/>
                  <a:pt x="194681" y="368900"/>
                  <a:pt x="0" y="369332"/>
                </a:cubicBezTo>
                <a:cubicBezTo>
                  <a:pt x="11387" y="231265"/>
                  <a:pt x="-12011" y="175783"/>
                  <a:pt x="0" y="0"/>
                </a:cubicBezTo>
                <a:close/>
              </a:path>
            </a:pathLst>
          </a:custGeom>
          <a:noFill/>
          <a:ln w="22225">
            <a:solidFill>
              <a:schemeClr val="accent5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2" name="2 Subtítulo">
            <a:extLst>
              <a:ext uri="{FF2B5EF4-FFF2-40B4-BE49-F238E27FC236}">
                <a16:creationId xmlns:a16="http://schemas.microsoft.com/office/drawing/2014/main" id="{F9932AFC-9C4A-0223-AC5B-0E16BB4A27DF}"/>
              </a:ext>
            </a:extLst>
          </p:cNvPr>
          <p:cNvSpPr txBox="1">
            <a:spLocks/>
          </p:cNvSpPr>
          <p:nvPr/>
        </p:nvSpPr>
        <p:spPr>
          <a:xfrm>
            <a:off x="755576" y="1779662"/>
            <a:ext cx="8208912" cy="2952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800" b="1" dirty="0">
              <a:solidFill>
                <a:schemeClr val="tx1"/>
              </a:solidFill>
            </a:endParaRP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DF7D51B8-39B8-E604-A3D0-F7926DB0CD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6357674"/>
              </p:ext>
            </p:extLst>
          </p:nvPr>
        </p:nvGraphicFramePr>
        <p:xfrm>
          <a:off x="323528" y="1686783"/>
          <a:ext cx="4104456" cy="31090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1CAAD31C-3797-FDD6-7AEB-1F2F07FECE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702684"/>
              </p:ext>
            </p:extLst>
          </p:nvPr>
        </p:nvGraphicFramePr>
        <p:xfrm>
          <a:off x="4572000" y="1658090"/>
          <a:ext cx="3560356" cy="3073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5671133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491D6-CB58-D9F8-E00F-DCBA218DB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>
            <a:extLst>
              <a:ext uri="{FF2B5EF4-FFF2-40B4-BE49-F238E27FC236}">
                <a16:creationId xmlns:a16="http://schemas.microsoft.com/office/drawing/2014/main" id="{EE2C067B-71C4-43C4-0339-3520F98B69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1560" y="1843484"/>
            <a:ext cx="8208912" cy="2952328"/>
          </a:xfrm>
        </p:spPr>
        <p:txBody>
          <a:bodyPr>
            <a:norm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s-ES" sz="1600" dirty="0">
                <a:solidFill>
                  <a:schemeClr val="tx1"/>
                </a:solidFill>
              </a:rPr>
              <a:t>La reconversión en cirugía RATS puede ser por múltiples causas, y </a:t>
            </a:r>
            <a:r>
              <a:rPr lang="es-ES" sz="1800" b="1" dirty="0">
                <a:solidFill>
                  <a:schemeClr val="tx1"/>
                </a:solidFill>
              </a:rPr>
              <a:t>nunca</a:t>
            </a:r>
            <a:r>
              <a:rPr lang="es-ES" sz="1600" dirty="0">
                <a:solidFill>
                  <a:schemeClr val="tx1"/>
                </a:solidFill>
              </a:rPr>
              <a:t> debe ser considerada como un </a:t>
            </a:r>
            <a:r>
              <a:rPr lang="es-ES" sz="1800" b="1" dirty="0">
                <a:solidFill>
                  <a:schemeClr val="tx1"/>
                </a:solidFill>
              </a:rPr>
              <a:t>fracaso</a:t>
            </a:r>
            <a:r>
              <a:rPr lang="es-ES" sz="1600" dirty="0">
                <a:solidFill>
                  <a:schemeClr val="tx1"/>
                </a:solidFill>
              </a:rPr>
              <a:t>. </a:t>
            </a:r>
          </a:p>
          <a:p>
            <a:pPr marL="342900" indent="-342900" algn="just">
              <a:buFont typeface="+mj-lt"/>
              <a:buAutoNum type="arabicPeriod"/>
            </a:pPr>
            <a:endParaRPr lang="es-ES" sz="1600" dirty="0">
              <a:solidFill>
                <a:schemeClr val="tx1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ES" sz="1600" dirty="0">
                <a:solidFill>
                  <a:schemeClr val="tx1"/>
                </a:solidFill>
              </a:rPr>
              <a:t>Es fundamental tener elaborado un </a:t>
            </a:r>
            <a:r>
              <a:rPr lang="es-ES" sz="1800" b="1" dirty="0">
                <a:solidFill>
                  <a:schemeClr val="tx1"/>
                </a:solidFill>
              </a:rPr>
              <a:t>protocolo de reconversión</a:t>
            </a:r>
            <a:r>
              <a:rPr lang="es-ES" sz="1600" dirty="0">
                <a:solidFill>
                  <a:schemeClr val="tx1"/>
                </a:solidFill>
              </a:rPr>
              <a:t>, principalmente en casos de sangrado, para una mejor y rápida actuación multidisciplinar y reducir así los posibles daños.</a:t>
            </a:r>
          </a:p>
          <a:p>
            <a:pPr marL="342900" indent="-342900" algn="just">
              <a:buFont typeface="+mj-lt"/>
              <a:buAutoNum type="arabicPeriod"/>
            </a:pPr>
            <a:endParaRPr lang="es-ES" sz="1600" dirty="0">
              <a:solidFill>
                <a:schemeClr val="tx1"/>
              </a:solidFill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ES" sz="1600" dirty="0">
                <a:solidFill>
                  <a:schemeClr val="tx1"/>
                </a:solidFill>
              </a:rPr>
              <a:t>La </a:t>
            </a:r>
            <a:r>
              <a:rPr lang="es-ES" sz="1800" b="1" dirty="0">
                <a:solidFill>
                  <a:schemeClr val="tx1"/>
                </a:solidFill>
              </a:rPr>
              <a:t>curva de aprendizaje </a:t>
            </a:r>
            <a:r>
              <a:rPr lang="es-ES" sz="1600" dirty="0">
                <a:solidFill>
                  <a:schemeClr val="tx1"/>
                </a:solidFill>
              </a:rPr>
              <a:t>tanto individual como del propio equipo robótico es imprescindible para una mejora continua de los resultados.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s-ES" sz="1600" dirty="0">
              <a:solidFill>
                <a:schemeClr val="tx1"/>
              </a:solidFill>
            </a:endParaRPr>
          </a:p>
          <a:p>
            <a:pPr algn="just"/>
            <a:endParaRPr lang="es-ES" sz="1800" b="1" dirty="0">
              <a:solidFill>
                <a:schemeClr val="tx1"/>
              </a:solidFill>
            </a:endParaRPr>
          </a:p>
        </p:txBody>
      </p:sp>
      <p:sp>
        <p:nvSpPr>
          <p:cNvPr id="4" name="Rectángulo: esquinas redondeadas 3">
            <a:extLst>
              <a:ext uri="{FF2B5EF4-FFF2-40B4-BE49-F238E27FC236}">
                <a16:creationId xmlns:a16="http://schemas.microsoft.com/office/drawing/2014/main" id="{4B047DFD-64A7-EBF3-9ACF-F57B8A1F2B59}"/>
              </a:ext>
            </a:extLst>
          </p:cNvPr>
          <p:cNvSpPr/>
          <p:nvPr/>
        </p:nvSpPr>
        <p:spPr>
          <a:xfrm>
            <a:off x="1259632" y="123478"/>
            <a:ext cx="6768752" cy="504056"/>
          </a:xfrm>
          <a:prstGeom prst="roundRect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46000">
                <a:schemeClr val="accent4">
                  <a:lumMod val="95000"/>
                  <a:lumOff val="5000"/>
                </a:schemeClr>
              </a:gs>
              <a:gs pos="100000">
                <a:schemeClr val="accent4">
                  <a:lumMod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RECONVERSIÓN EN CIRUGÍA DE RESECCIÓN PULMONAR MAYOR POR ABORDAJE RATS</a:t>
            </a:r>
            <a:endParaRPr lang="es-ES" sz="14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" name="Picture 2" descr="da-vinci-xi-surgical-arms-72dpi | Clínica Urológica Dr. Busto en A Coruña">
            <a:extLst>
              <a:ext uri="{FF2B5EF4-FFF2-40B4-BE49-F238E27FC236}">
                <a16:creationId xmlns:a16="http://schemas.microsoft.com/office/drawing/2014/main" id="{2BC79D7F-14AD-94E7-E44E-413018012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23478"/>
            <a:ext cx="2242542" cy="148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719C2BB1-3F57-E6B6-7160-C835E076E045}"/>
              </a:ext>
            </a:extLst>
          </p:cNvPr>
          <p:cNvSpPr txBox="1"/>
          <p:nvPr/>
        </p:nvSpPr>
        <p:spPr>
          <a:xfrm>
            <a:off x="3450729" y="867114"/>
            <a:ext cx="2242542" cy="369332"/>
          </a:xfrm>
          <a:custGeom>
            <a:avLst/>
            <a:gdLst>
              <a:gd name="connsiteX0" fmla="*/ 0 w 2242542"/>
              <a:gd name="connsiteY0" fmla="*/ 0 h 369332"/>
              <a:gd name="connsiteX1" fmla="*/ 538210 w 2242542"/>
              <a:gd name="connsiteY1" fmla="*/ 0 h 369332"/>
              <a:gd name="connsiteX2" fmla="*/ 1031569 w 2242542"/>
              <a:gd name="connsiteY2" fmla="*/ 0 h 369332"/>
              <a:gd name="connsiteX3" fmla="*/ 1637056 w 2242542"/>
              <a:gd name="connsiteY3" fmla="*/ 0 h 369332"/>
              <a:gd name="connsiteX4" fmla="*/ 2242542 w 2242542"/>
              <a:gd name="connsiteY4" fmla="*/ 0 h 369332"/>
              <a:gd name="connsiteX5" fmla="*/ 2242542 w 2242542"/>
              <a:gd name="connsiteY5" fmla="*/ 369332 h 369332"/>
              <a:gd name="connsiteX6" fmla="*/ 1726757 w 2242542"/>
              <a:gd name="connsiteY6" fmla="*/ 369332 h 369332"/>
              <a:gd name="connsiteX7" fmla="*/ 1210973 w 2242542"/>
              <a:gd name="connsiteY7" fmla="*/ 369332 h 369332"/>
              <a:gd name="connsiteX8" fmla="*/ 605486 w 2242542"/>
              <a:gd name="connsiteY8" fmla="*/ 369332 h 369332"/>
              <a:gd name="connsiteX9" fmla="*/ 0 w 2242542"/>
              <a:gd name="connsiteY9" fmla="*/ 369332 h 369332"/>
              <a:gd name="connsiteX10" fmla="*/ 0 w 2242542"/>
              <a:gd name="connsiteY10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42542" h="369332" extrusionOk="0">
                <a:moveTo>
                  <a:pt x="0" y="0"/>
                </a:moveTo>
                <a:cubicBezTo>
                  <a:pt x="223959" y="2660"/>
                  <a:pt x="422909" y="16047"/>
                  <a:pt x="538210" y="0"/>
                </a:cubicBezTo>
                <a:cubicBezTo>
                  <a:pt x="653511" y="-16047"/>
                  <a:pt x="812286" y="7863"/>
                  <a:pt x="1031569" y="0"/>
                </a:cubicBezTo>
                <a:cubicBezTo>
                  <a:pt x="1250852" y="-7863"/>
                  <a:pt x="1491248" y="25086"/>
                  <a:pt x="1637056" y="0"/>
                </a:cubicBezTo>
                <a:cubicBezTo>
                  <a:pt x="1782864" y="-25086"/>
                  <a:pt x="2068140" y="2985"/>
                  <a:pt x="2242542" y="0"/>
                </a:cubicBezTo>
                <a:cubicBezTo>
                  <a:pt x="2259648" y="91456"/>
                  <a:pt x="2260701" y="211595"/>
                  <a:pt x="2242542" y="369332"/>
                </a:cubicBezTo>
                <a:cubicBezTo>
                  <a:pt x="2139105" y="389502"/>
                  <a:pt x="1921298" y="369980"/>
                  <a:pt x="1726757" y="369332"/>
                </a:cubicBezTo>
                <a:cubicBezTo>
                  <a:pt x="1532216" y="368684"/>
                  <a:pt x="1327322" y="364472"/>
                  <a:pt x="1210973" y="369332"/>
                </a:cubicBezTo>
                <a:cubicBezTo>
                  <a:pt x="1094624" y="374192"/>
                  <a:pt x="814674" y="352225"/>
                  <a:pt x="605486" y="369332"/>
                </a:cubicBezTo>
                <a:cubicBezTo>
                  <a:pt x="396298" y="386439"/>
                  <a:pt x="194681" y="368900"/>
                  <a:pt x="0" y="369332"/>
                </a:cubicBezTo>
                <a:cubicBezTo>
                  <a:pt x="11387" y="231265"/>
                  <a:pt x="-12011" y="175783"/>
                  <a:pt x="0" y="0"/>
                </a:cubicBezTo>
                <a:close/>
              </a:path>
            </a:pathLst>
          </a:custGeom>
          <a:noFill/>
          <a:ln w="22225">
            <a:solidFill>
              <a:schemeClr val="accent5">
                <a:lumMod val="40000"/>
                <a:lumOff val="6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2" name="2 Subtítulo">
            <a:extLst>
              <a:ext uri="{FF2B5EF4-FFF2-40B4-BE49-F238E27FC236}">
                <a16:creationId xmlns:a16="http://schemas.microsoft.com/office/drawing/2014/main" id="{DD64CDC7-EFD4-EBF0-8088-0963F16A7A44}"/>
              </a:ext>
            </a:extLst>
          </p:cNvPr>
          <p:cNvSpPr txBox="1">
            <a:spLocks/>
          </p:cNvSpPr>
          <p:nvPr/>
        </p:nvSpPr>
        <p:spPr>
          <a:xfrm>
            <a:off x="755576" y="1779662"/>
            <a:ext cx="8208912" cy="2952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s-ES" sz="1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6645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22F15A2D-2324-487D-A02A-BF46C5C580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n 8" descr="Grupo de personas de pie&#10;&#10;El contenido generado por IA puede ser incorrecto.">
            <a:extLst>
              <a:ext uri="{FF2B5EF4-FFF2-40B4-BE49-F238E27FC236}">
                <a16:creationId xmlns:a16="http://schemas.microsoft.com/office/drawing/2014/main" id="{D8D265AD-3AA3-0426-D427-1CCC7F8ADF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70" r="-4" b="-4"/>
          <a:stretch/>
        </p:blipFill>
        <p:spPr>
          <a:xfrm>
            <a:off x="224540" y="243459"/>
            <a:ext cx="3249037" cy="4656582"/>
          </a:xfrm>
          <a:prstGeom prst="rect">
            <a:avLst/>
          </a:prstGeom>
        </p:spPr>
      </p:pic>
      <p:pic>
        <p:nvPicPr>
          <p:cNvPr id="7" name="Imagen 6" descr="Un par de personas de pie&#10;&#10;El contenido generado por IA puede ser incorrecto.">
            <a:extLst>
              <a:ext uri="{FF2B5EF4-FFF2-40B4-BE49-F238E27FC236}">
                <a16:creationId xmlns:a16="http://schemas.microsoft.com/office/drawing/2014/main" id="{9D3B19E7-2B79-3A89-D30A-A585DE6267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3" r="7241" b="-2"/>
          <a:stretch/>
        </p:blipFill>
        <p:spPr>
          <a:xfrm>
            <a:off x="3525011" y="241299"/>
            <a:ext cx="5376409" cy="4660901"/>
          </a:xfrm>
          <a:custGeom>
            <a:avLst/>
            <a:gdLst/>
            <a:ahLst/>
            <a:cxnLst/>
            <a:rect l="l" t="t" r="r" b="b"/>
            <a:pathLst>
              <a:path w="7168546" h="6214534">
                <a:moveTo>
                  <a:pt x="0" y="0"/>
                </a:moveTo>
                <a:lnTo>
                  <a:pt x="1680304" y="0"/>
                </a:lnTo>
                <a:lnTo>
                  <a:pt x="1680304" y="1786"/>
                </a:lnTo>
                <a:lnTo>
                  <a:pt x="2844647" y="1786"/>
                </a:lnTo>
                <a:lnTo>
                  <a:pt x="3587146" y="1786"/>
                </a:lnTo>
                <a:lnTo>
                  <a:pt x="3587148" y="1786"/>
                </a:lnTo>
                <a:lnTo>
                  <a:pt x="7168546" y="1786"/>
                </a:lnTo>
                <a:lnTo>
                  <a:pt x="7168546" y="2866740"/>
                </a:lnTo>
                <a:lnTo>
                  <a:pt x="3725101" y="6214534"/>
                </a:lnTo>
                <a:lnTo>
                  <a:pt x="2844647" y="6214534"/>
                </a:lnTo>
                <a:lnTo>
                  <a:pt x="2844647" y="6212748"/>
                </a:lnTo>
                <a:lnTo>
                  <a:pt x="1680304" y="6212748"/>
                </a:lnTo>
                <a:lnTo>
                  <a:pt x="1072546" y="6212748"/>
                </a:lnTo>
                <a:lnTo>
                  <a:pt x="0" y="6212748"/>
                </a:lnTo>
                <a:close/>
              </a:path>
            </a:pathLst>
          </a:custGeom>
        </p:spPr>
      </p:pic>
      <p:sp>
        <p:nvSpPr>
          <p:cNvPr id="33" name="Right Triangle 32">
            <a:extLst>
              <a:ext uri="{FF2B5EF4-FFF2-40B4-BE49-F238E27FC236}">
                <a16:creationId xmlns:a16="http://schemas.microsoft.com/office/drawing/2014/main" id="{2AEAFA59-923A-4F54-8B49-44C970BCC3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432540" y="2501900"/>
            <a:ext cx="2468880" cy="24003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C37E9D4B-7BFA-4D10-B666-547BAC4994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330" y="467456"/>
            <a:ext cx="8178790" cy="4205911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616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oteles en Granada | España | Barcelo.com">
            <a:extLst>
              <a:ext uri="{FF2B5EF4-FFF2-40B4-BE49-F238E27FC236}">
                <a16:creationId xmlns:a16="http://schemas.microsoft.com/office/drawing/2014/main" id="{53D0B281-5036-47B7-BFEA-089D1E9765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5"/>
          <a:stretch/>
        </p:blipFill>
        <p:spPr bwMode="auto">
          <a:xfrm>
            <a:off x="20" y="10"/>
            <a:ext cx="9143979" cy="455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7A53F49E-4F7D-42FB-BC47-95430C8EC9C1}"/>
              </a:ext>
            </a:extLst>
          </p:cNvPr>
          <p:cNvSpPr txBox="1"/>
          <p:nvPr/>
        </p:nvSpPr>
        <p:spPr>
          <a:xfrm>
            <a:off x="1367529" y="4551218"/>
            <a:ext cx="6408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/>
              <a:t>MUCHAS GRACIAS</a:t>
            </a:r>
          </a:p>
        </p:txBody>
      </p:sp>
    </p:spTree>
    <p:extLst>
      <p:ext uri="{BB962C8B-B14F-4D97-AF65-F5344CB8AC3E}">
        <p14:creationId xmlns:p14="http://schemas.microsoft.com/office/powerpoint/2010/main" val="5030621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2502</TotalTime>
  <Words>639</Words>
  <Application>Microsoft Office PowerPoint</Application>
  <PresentationFormat>Presentación en pantalla (16:9)</PresentationFormat>
  <Paragraphs>142</Paragraphs>
  <Slides>13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Aharoni</vt:lpstr>
      <vt:lpstr>Aptos</vt:lpstr>
      <vt:lpstr>Arial</vt:lpstr>
      <vt:lpstr>Calibri</vt:lpstr>
      <vt:lpstr>Courier New</vt:lpstr>
      <vt:lpstr>Wingdings</vt:lpstr>
      <vt:lpstr>Tema de Office</vt:lpstr>
      <vt:lpstr>RECONVERSIÓN EN CIRUGÍA DE RESECCIÓN PULMONAR MAYOR POR ABORDAJE ROBÓTICO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MARIA JOSE MOYANO RODRIGUEZ</cp:lastModifiedBy>
  <cp:revision>21</cp:revision>
  <dcterms:created xsi:type="dcterms:W3CDTF">2024-02-05T13:08:18Z</dcterms:created>
  <dcterms:modified xsi:type="dcterms:W3CDTF">2025-03-02T16:40:53Z</dcterms:modified>
</cp:coreProperties>
</file>