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43"/>
    <p:restoredTop sz="97030"/>
  </p:normalViewPr>
  <p:slideViewPr>
    <p:cSldViewPr>
      <p:cViewPr varScale="1">
        <p:scale>
          <a:sx n="169" d="100"/>
          <a:sy n="169" d="100"/>
        </p:scale>
        <p:origin x="96" y="9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121" d="100"/>
          <a:sy n="121" d="100"/>
        </p:scale>
        <p:origin x="386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7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US" sz="700" dirty="0"/>
              <a:t>Fuerza Muscular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US"/>
        </a:p>
      </c:txPr>
    </c:title>
    <c:autoTitleDeleted val="0"/>
    <c:plotArea>
      <c:layout>
        <c:manualLayout>
          <c:layoutTarget val="inner"/>
          <c:xMode val="edge"/>
          <c:yMode val="edge"/>
          <c:x val="0.2176132994815817"/>
          <c:y val="0.17755067072015121"/>
          <c:w val="0.67619456648980636"/>
          <c:h val="0.361361352915367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Antes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MSD</c:v>
                </c:pt>
                <c:pt idx="1">
                  <c:v>MSI</c:v>
                </c:pt>
                <c:pt idx="2">
                  <c:v>MID</c:v>
                </c:pt>
                <c:pt idx="3">
                  <c:v>MII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2.5299999999999998</c:v>
                </c:pt>
                <c:pt idx="1">
                  <c:v>2.33</c:v>
                </c:pt>
                <c:pt idx="2">
                  <c:v>2.6</c:v>
                </c:pt>
                <c:pt idx="3">
                  <c:v>2.5299999999999998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5C-F942-B448-1629ECF7E66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Despues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MSD</c:v>
                </c:pt>
                <c:pt idx="1">
                  <c:v>MSI</c:v>
                </c:pt>
                <c:pt idx="2">
                  <c:v>MID</c:v>
                </c:pt>
                <c:pt idx="3">
                  <c:v>MII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3.47</c:v>
                </c:pt>
                <c:pt idx="1">
                  <c:v>3.53</c:v>
                </c:pt>
                <c:pt idx="2">
                  <c:v>3.47</c:v>
                </c:pt>
                <c:pt idx="3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5C-F942-B448-1629ECF7E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549888"/>
        <c:axId val="229902640"/>
      </c:barChart>
      <c:catAx>
        <c:axId val="23054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US"/>
          </a:p>
        </c:txPr>
        <c:crossAx val="229902640"/>
        <c:crossesAt val="0"/>
        <c:auto val="1"/>
        <c:lblAlgn val="ctr"/>
        <c:lblOffset val="100"/>
        <c:noMultiLvlLbl val="0"/>
      </c:catAx>
      <c:valAx>
        <c:axId val="22990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US"/>
          </a:p>
        </c:txPr>
        <c:crossAx val="23054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54788147832829"/>
          <c:y val="0.72423886827819506"/>
          <c:w val="0.64627301336333365"/>
          <c:h val="0.11914726247004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700"/>
      </a:pPr>
      <a:endParaRPr lang="es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5DE3BD-33AE-A440-8F5B-FBE59E84B109}" type="doc">
      <dgm:prSet loTypeId="urn:microsoft.com/office/officeart/2005/8/layout/chevron2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A5D01E78-B801-8F4A-8A80-52B0953EC474}">
      <dgm:prSet phldrT="[Texto]"/>
      <dgm:spPr/>
      <dgm:t>
        <a:bodyPr/>
        <a:lstStyle/>
        <a:p>
          <a:r>
            <a:rPr lang="es-ES" dirty="0"/>
            <a:t>MUESTRA</a:t>
          </a:r>
        </a:p>
      </dgm:t>
    </dgm:pt>
    <dgm:pt modelId="{0B4ED975-536B-7B41-8395-2863718F813E}" type="parTrans" cxnId="{C9C32E23-92A7-1A4B-AC53-3D49E6764C30}">
      <dgm:prSet/>
      <dgm:spPr/>
      <dgm:t>
        <a:bodyPr/>
        <a:lstStyle/>
        <a:p>
          <a:endParaRPr lang="es-ES"/>
        </a:p>
      </dgm:t>
    </dgm:pt>
    <dgm:pt modelId="{E1E3A916-6E8B-4643-ACAD-75F29B9CF26B}" type="sibTrans" cxnId="{C9C32E23-92A7-1A4B-AC53-3D49E6764C30}">
      <dgm:prSet/>
      <dgm:spPr/>
      <dgm:t>
        <a:bodyPr/>
        <a:lstStyle/>
        <a:p>
          <a:endParaRPr lang="es-ES"/>
        </a:p>
      </dgm:t>
    </dgm:pt>
    <dgm:pt modelId="{77FDF37D-6E60-E54A-A755-86A7244728F0}">
      <dgm:prSet phldrT="[Texto]" custT="1"/>
      <dgm:spPr/>
      <dgm:t>
        <a:bodyPr/>
        <a:lstStyle/>
        <a:p>
          <a:pPr algn="ctr">
            <a:buClrTx/>
            <a:buSzTx/>
            <a:buFontTx/>
            <a:buNone/>
          </a:pPr>
          <a:r>
            <a:rPr lang="es-US" sz="900" b="0" dirty="0"/>
            <a:t>   </a:t>
          </a:r>
          <a:r>
            <a:rPr lang="es-US" sz="900" b="1" dirty="0"/>
            <a:t>15 pacientes </a:t>
          </a:r>
          <a:r>
            <a:rPr lang="es-US" sz="900" b="0" dirty="0"/>
            <a:t>TQ en fase de destete de VMI, ingresados en la UCRI, tras ingreso prolongado en UCI </a:t>
          </a:r>
          <a:endParaRPr lang="es-ES" sz="900" dirty="0"/>
        </a:p>
      </dgm:t>
    </dgm:pt>
    <dgm:pt modelId="{5DB4D769-4653-2948-94CD-22FD0967D452}" type="parTrans" cxnId="{231EA881-D93C-234B-BD8F-A915605F8231}">
      <dgm:prSet/>
      <dgm:spPr/>
      <dgm:t>
        <a:bodyPr/>
        <a:lstStyle/>
        <a:p>
          <a:endParaRPr lang="es-ES"/>
        </a:p>
      </dgm:t>
    </dgm:pt>
    <dgm:pt modelId="{6002DC48-C16B-9C4C-A7FE-DDAD4AC7B3AE}" type="sibTrans" cxnId="{231EA881-D93C-234B-BD8F-A915605F8231}">
      <dgm:prSet/>
      <dgm:spPr/>
      <dgm:t>
        <a:bodyPr/>
        <a:lstStyle/>
        <a:p>
          <a:endParaRPr lang="es-ES"/>
        </a:p>
      </dgm:t>
    </dgm:pt>
    <dgm:pt modelId="{E110F5E8-5512-E640-9165-00FB343D9CB5}">
      <dgm:prSet phldrT="[Texto]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r>
            <a:rPr lang="es-ES" dirty="0"/>
            <a:t>4 GRUPOS FUNCIONALES</a:t>
          </a:r>
        </a:p>
      </dgm:t>
    </dgm:pt>
    <dgm:pt modelId="{6270AB02-E201-6641-BEB8-E1284EA7BF6E}" type="parTrans" cxnId="{61FE83EA-EE4A-BC48-91C0-56B548EA6FB8}">
      <dgm:prSet/>
      <dgm:spPr/>
      <dgm:t>
        <a:bodyPr/>
        <a:lstStyle/>
        <a:p>
          <a:endParaRPr lang="es-ES"/>
        </a:p>
      </dgm:t>
    </dgm:pt>
    <dgm:pt modelId="{5DA5ABED-2155-9C4E-887D-AC2FB6932B05}" type="sibTrans" cxnId="{61FE83EA-EE4A-BC48-91C0-56B548EA6FB8}">
      <dgm:prSet/>
      <dgm:spPr/>
      <dgm:t>
        <a:bodyPr/>
        <a:lstStyle/>
        <a:p>
          <a:endParaRPr lang="es-ES"/>
        </a:p>
      </dgm:t>
    </dgm:pt>
    <dgm:pt modelId="{3E68EDCA-A99A-6F4B-8368-B329935D8F24}">
      <dgm:prSet phldrT="[Texto]" custT="1"/>
      <dgm:spPr>
        <a:ln>
          <a:solidFill>
            <a:schemeClr val="accent3">
              <a:lumMod val="60000"/>
              <a:lumOff val="40000"/>
            </a:schemeClr>
          </a:solidFill>
        </a:ln>
      </dgm:spPr>
      <dgm:t>
        <a:bodyPr/>
        <a:lstStyle/>
        <a:p>
          <a:pPr algn="l">
            <a:buNone/>
          </a:pPr>
          <a:r>
            <a:rPr lang="es-ES" sz="1000" dirty="0"/>
            <a:t>  </a:t>
          </a:r>
          <a:r>
            <a:rPr lang="es-ES" sz="900" dirty="0"/>
            <a:t>-Dependencia de VMI</a:t>
          </a:r>
          <a:br>
            <a:rPr lang="es-ES" sz="900" dirty="0"/>
          </a:br>
          <a:r>
            <a:rPr lang="es-ES" sz="900" dirty="0"/>
            <a:t>-ICU </a:t>
          </a:r>
          <a:r>
            <a:rPr lang="es-ES" sz="900" dirty="0" err="1"/>
            <a:t>Mobility</a:t>
          </a:r>
          <a:r>
            <a:rPr lang="es-ES" sz="900" dirty="0"/>
            <a:t> </a:t>
          </a:r>
          <a:r>
            <a:rPr lang="es-ES" sz="900" dirty="0" err="1"/>
            <a:t>Scale</a:t>
          </a:r>
          <a:br>
            <a:rPr lang="es-ES" sz="900" dirty="0"/>
          </a:br>
          <a:r>
            <a:rPr lang="es-ES" sz="900" dirty="0"/>
            <a:t>-Índice de Barthel</a:t>
          </a:r>
        </a:p>
      </dgm:t>
    </dgm:pt>
    <dgm:pt modelId="{9F716019-C776-2E42-9163-C3A54E115172}" type="parTrans" cxnId="{7D13B062-DA2C-6C47-B1D9-B9175EDB3743}">
      <dgm:prSet/>
      <dgm:spPr/>
      <dgm:t>
        <a:bodyPr/>
        <a:lstStyle/>
        <a:p>
          <a:endParaRPr lang="es-ES"/>
        </a:p>
      </dgm:t>
    </dgm:pt>
    <dgm:pt modelId="{55EFF5AB-4951-5F41-9A12-84717C0685BF}" type="sibTrans" cxnId="{7D13B062-DA2C-6C47-B1D9-B9175EDB3743}">
      <dgm:prSet/>
      <dgm:spPr/>
      <dgm:t>
        <a:bodyPr/>
        <a:lstStyle/>
        <a:p>
          <a:endParaRPr lang="es-ES"/>
        </a:p>
      </dgm:t>
    </dgm:pt>
    <dgm:pt modelId="{76C3C290-D394-574E-9A72-9C440224EC7B}">
      <dgm:prSet phldrT="[Texto]"/>
      <dgm:spPr/>
      <dgm:t>
        <a:bodyPr/>
        <a:lstStyle/>
        <a:p>
          <a:r>
            <a:rPr lang="es-ES" dirty="0"/>
            <a:t>VARIABLES</a:t>
          </a:r>
        </a:p>
      </dgm:t>
    </dgm:pt>
    <dgm:pt modelId="{15D33649-77D5-3544-A81F-707AF2B85069}" type="parTrans" cxnId="{B70EFE80-28F2-F543-9249-C2744AA69CB8}">
      <dgm:prSet/>
      <dgm:spPr/>
      <dgm:t>
        <a:bodyPr/>
        <a:lstStyle/>
        <a:p>
          <a:endParaRPr lang="es-ES"/>
        </a:p>
      </dgm:t>
    </dgm:pt>
    <dgm:pt modelId="{3F11485C-7C1C-A048-8030-F4BF2F3B7A1B}" type="sibTrans" cxnId="{B70EFE80-28F2-F543-9249-C2744AA69CB8}">
      <dgm:prSet/>
      <dgm:spPr/>
      <dgm:t>
        <a:bodyPr/>
        <a:lstStyle/>
        <a:p>
          <a:endParaRPr lang="es-ES"/>
        </a:p>
      </dgm:t>
    </dgm:pt>
    <dgm:pt modelId="{052E2E99-D858-A74E-81B9-1F2F9F6B04B8}">
      <dgm:prSet phldrT="[Texto]" custT="1"/>
      <dgm:spPr/>
      <dgm:t>
        <a:bodyPr/>
        <a:lstStyle/>
        <a:p>
          <a:pPr algn="just">
            <a:buNone/>
          </a:pPr>
          <a:r>
            <a:rPr lang="es-US" sz="900" b="0" dirty="0"/>
            <a:t>   Patología de base, Días de ingreso, días de VMI, Fuerza muscular, Pico de flujo, Parámetros ecográficos</a:t>
          </a:r>
          <a:endParaRPr lang="es-ES" sz="900" dirty="0"/>
        </a:p>
      </dgm:t>
    </dgm:pt>
    <dgm:pt modelId="{8995F5E5-3552-8E4E-BB01-6033EEC14CF7}" type="parTrans" cxnId="{42BB645D-37CB-3F4D-9A95-4E1AF8B7ECE7}">
      <dgm:prSet/>
      <dgm:spPr/>
      <dgm:t>
        <a:bodyPr/>
        <a:lstStyle/>
        <a:p>
          <a:endParaRPr lang="es-ES"/>
        </a:p>
      </dgm:t>
    </dgm:pt>
    <dgm:pt modelId="{F4292F9A-A336-FA4A-8BE7-037074D18571}" type="sibTrans" cxnId="{42BB645D-37CB-3F4D-9A95-4E1AF8B7ECE7}">
      <dgm:prSet/>
      <dgm:spPr/>
      <dgm:t>
        <a:bodyPr/>
        <a:lstStyle/>
        <a:p>
          <a:endParaRPr lang="es-ES"/>
        </a:p>
      </dgm:t>
    </dgm:pt>
    <dgm:pt modelId="{CC959871-16E0-1F4C-AEF0-A265BB7515B8}" type="pres">
      <dgm:prSet presAssocID="{175DE3BD-33AE-A440-8F5B-FBE59E84B109}" presName="linearFlow" presStyleCnt="0">
        <dgm:presLayoutVars>
          <dgm:dir/>
          <dgm:animLvl val="lvl"/>
          <dgm:resizeHandles val="exact"/>
        </dgm:presLayoutVars>
      </dgm:prSet>
      <dgm:spPr/>
    </dgm:pt>
    <dgm:pt modelId="{DFCA94A0-ED80-D244-B5E4-40A0E63F8D1F}" type="pres">
      <dgm:prSet presAssocID="{A5D01E78-B801-8F4A-8A80-52B0953EC474}" presName="composite" presStyleCnt="0"/>
      <dgm:spPr/>
    </dgm:pt>
    <dgm:pt modelId="{EECA181D-69D6-AD45-9788-19278D1857CB}" type="pres">
      <dgm:prSet presAssocID="{A5D01E78-B801-8F4A-8A80-52B0953EC474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30DA0BC-7425-A94D-B234-6991D05BFE55}" type="pres">
      <dgm:prSet presAssocID="{A5D01E78-B801-8F4A-8A80-52B0953EC474}" presName="descendantText" presStyleLbl="alignAcc1" presStyleIdx="0" presStyleCnt="3" custLinFactNeighborX="911" custLinFactNeighborY="9351">
        <dgm:presLayoutVars>
          <dgm:bulletEnabled val="1"/>
        </dgm:presLayoutVars>
      </dgm:prSet>
      <dgm:spPr/>
    </dgm:pt>
    <dgm:pt modelId="{7AA1F2A5-E37C-CC4F-A75F-B44DB631F36A}" type="pres">
      <dgm:prSet presAssocID="{E1E3A916-6E8B-4643-ACAD-75F29B9CF26B}" presName="sp" presStyleCnt="0"/>
      <dgm:spPr/>
    </dgm:pt>
    <dgm:pt modelId="{50C3C8CA-A20F-054C-8E50-1AC2F6D7ACFD}" type="pres">
      <dgm:prSet presAssocID="{E110F5E8-5512-E640-9165-00FB343D9CB5}" presName="composite" presStyleCnt="0"/>
      <dgm:spPr/>
    </dgm:pt>
    <dgm:pt modelId="{6D4039E5-10DD-9A43-B979-F1AF74178288}" type="pres">
      <dgm:prSet presAssocID="{E110F5E8-5512-E640-9165-00FB343D9CB5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5963388C-D240-8A46-A6A2-76C1FDC3CB8F}" type="pres">
      <dgm:prSet presAssocID="{E110F5E8-5512-E640-9165-00FB343D9CB5}" presName="descendantText" presStyleLbl="alignAcc1" presStyleIdx="1" presStyleCnt="3" custLinFactNeighborX="813" custLinFactNeighborY="2288">
        <dgm:presLayoutVars>
          <dgm:bulletEnabled val="1"/>
        </dgm:presLayoutVars>
      </dgm:prSet>
      <dgm:spPr/>
    </dgm:pt>
    <dgm:pt modelId="{92B4F260-D595-9F4D-99AD-EC53656338DE}" type="pres">
      <dgm:prSet presAssocID="{5DA5ABED-2155-9C4E-887D-AC2FB6932B05}" presName="sp" presStyleCnt="0"/>
      <dgm:spPr/>
    </dgm:pt>
    <dgm:pt modelId="{BDD421E8-0DD5-B14E-964D-520FA0C38FBA}" type="pres">
      <dgm:prSet presAssocID="{76C3C290-D394-574E-9A72-9C440224EC7B}" presName="composite" presStyleCnt="0"/>
      <dgm:spPr/>
    </dgm:pt>
    <dgm:pt modelId="{2B9D78B3-1FF4-2741-A8E8-7967293B2E1A}" type="pres">
      <dgm:prSet presAssocID="{76C3C290-D394-574E-9A72-9C440224EC7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AD5E83B-FDDC-0440-9278-0B4B00C6F89F}" type="pres">
      <dgm:prSet presAssocID="{76C3C290-D394-574E-9A72-9C440224EC7B}" presName="descendantText" presStyleLbl="alignAcc1" presStyleIdx="2" presStyleCnt="3" custLinFactNeighborX="4786" custLinFactNeighborY="2552">
        <dgm:presLayoutVars>
          <dgm:bulletEnabled val="1"/>
        </dgm:presLayoutVars>
      </dgm:prSet>
      <dgm:spPr/>
    </dgm:pt>
  </dgm:ptLst>
  <dgm:cxnLst>
    <dgm:cxn modelId="{D0BA7507-DE85-D344-8735-BC05338BA48D}" type="presOf" srcId="{E110F5E8-5512-E640-9165-00FB343D9CB5}" destId="{6D4039E5-10DD-9A43-B979-F1AF74178288}" srcOrd="0" destOrd="0" presId="urn:microsoft.com/office/officeart/2005/8/layout/chevron2"/>
    <dgm:cxn modelId="{C9C32E23-92A7-1A4B-AC53-3D49E6764C30}" srcId="{175DE3BD-33AE-A440-8F5B-FBE59E84B109}" destId="{A5D01E78-B801-8F4A-8A80-52B0953EC474}" srcOrd="0" destOrd="0" parTransId="{0B4ED975-536B-7B41-8395-2863718F813E}" sibTransId="{E1E3A916-6E8B-4643-ACAD-75F29B9CF26B}"/>
    <dgm:cxn modelId="{DB8E8B4D-4D95-FD4B-8B87-DC33EAA92309}" type="presOf" srcId="{052E2E99-D858-A74E-81B9-1F2F9F6B04B8}" destId="{9AD5E83B-FDDC-0440-9278-0B4B00C6F89F}" srcOrd="0" destOrd="0" presId="urn:microsoft.com/office/officeart/2005/8/layout/chevron2"/>
    <dgm:cxn modelId="{F73FC854-869C-5B46-90FA-49EC41BFCD12}" type="presOf" srcId="{76C3C290-D394-574E-9A72-9C440224EC7B}" destId="{2B9D78B3-1FF4-2741-A8E8-7967293B2E1A}" srcOrd="0" destOrd="0" presId="urn:microsoft.com/office/officeart/2005/8/layout/chevron2"/>
    <dgm:cxn modelId="{5FC04456-AD41-F543-8D74-DFAE54FE5DD8}" type="presOf" srcId="{3E68EDCA-A99A-6F4B-8368-B329935D8F24}" destId="{5963388C-D240-8A46-A6A2-76C1FDC3CB8F}" srcOrd="0" destOrd="0" presId="urn:microsoft.com/office/officeart/2005/8/layout/chevron2"/>
    <dgm:cxn modelId="{42BB645D-37CB-3F4D-9A95-4E1AF8B7ECE7}" srcId="{76C3C290-D394-574E-9A72-9C440224EC7B}" destId="{052E2E99-D858-A74E-81B9-1F2F9F6B04B8}" srcOrd="0" destOrd="0" parTransId="{8995F5E5-3552-8E4E-BB01-6033EEC14CF7}" sibTransId="{F4292F9A-A336-FA4A-8BE7-037074D18571}"/>
    <dgm:cxn modelId="{7D13B062-DA2C-6C47-B1D9-B9175EDB3743}" srcId="{E110F5E8-5512-E640-9165-00FB343D9CB5}" destId="{3E68EDCA-A99A-6F4B-8368-B329935D8F24}" srcOrd="0" destOrd="0" parTransId="{9F716019-C776-2E42-9163-C3A54E115172}" sibTransId="{55EFF5AB-4951-5F41-9A12-84717C0685BF}"/>
    <dgm:cxn modelId="{B70EFE80-28F2-F543-9249-C2744AA69CB8}" srcId="{175DE3BD-33AE-A440-8F5B-FBE59E84B109}" destId="{76C3C290-D394-574E-9A72-9C440224EC7B}" srcOrd="2" destOrd="0" parTransId="{15D33649-77D5-3544-A81F-707AF2B85069}" sibTransId="{3F11485C-7C1C-A048-8030-F4BF2F3B7A1B}"/>
    <dgm:cxn modelId="{231EA881-D93C-234B-BD8F-A915605F8231}" srcId="{A5D01E78-B801-8F4A-8A80-52B0953EC474}" destId="{77FDF37D-6E60-E54A-A755-86A7244728F0}" srcOrd="0" destOrd="0" parTransId="{5DB4D769-4653-2948-94CD-22FD0967D452}" sibTransId="{6002DC48-C16B-9C4C-A7FE-DDAD4AC7B3AE}"/>
    <dgm:cxn modelId="{855388B3-2DE6-1144-BA2C-A2C42D6E134D}" type="presOf" srcId="{A5D01E78-B801-8F4A-8A80-52B0953EC474}" destId="{EECA181D-69D6-AD45-9788-19278D1857CB}" srcOrd="0" destOrd="0" presId="urn:microsoft.com/office/officeart/2005/8/layout/chevron2"/>
    <dgm:cxn modelId="{9C9680C6-78E4-694D-A3A7-BF78229141EB}" type="presOf" srcId="{175DE3BD-33AE-A440-8F5B-FBE59E84B109}" destId="{CC959871-16E0-1F4C-AEF0-A265BB7515B8}" srcOrd="0" destOrd="0" presId="urn:microsoft.com/office/officeart/2005/8/layout/chevron2"/>
    <dgm:cxn modelId="{959747CB-2F5A-7545-AE75-B06DF1014AAB}" type="presOf" srcId="{77FDF37D-6E60-E54A-A755-86A7244728F0}" destId="{E30DA0BC-7425-A94D-B234-6991D05BFE55}" srcOrd="0" destOrd="0" presId="urn:microsoft.com/office/officeart/2005/8/layout/chevron2"/>
    <dgm:cxn modelId="{61FE83EA-EE4A-BC48-91C0-56B548EA6FB8}" srcId="{175DE3BD-33AE-A440-8F5B-FBE59E84B109}" destId="{E110F5E8-5512-E640-9165-00FB343D9CB5}" srcOrd="1" destOrd="0" parTransId="{6270AB02-E201-6641-BEB8-E1284EA7BF6E}" sibTransId="{5DA5ABED-2155-9C4E-887D-AC2FB6932B05}"/>
    <dgm:cxn modelId="{C471969D-0621-F145-9607-FB8E9824DE56}" type="presParOf" srcId="{CC959871-16E0-1F4C-AEF0-A265BB7515B8}" destId="{DFCA94A0-ED80-D244-B5E4-40A0E63F8D1F}" srcOrd="0" destOrd="0" presId="urn:microsoft.com/office/officeart/2005/8/layout/chevron2"/>
    <dgm:cxn modelId="{FBF16264-97B4-D341-B1C4-005BAB6BA836}" type="presParOf" srcId="{DFCA94A0-ED80-D244-B5E4-40A0E63F8D1F}" destId="{EECA181D-69D6-AD45-9788-19278D1857CB}" srcOrd="0" destOrd="0" presId="urn:microsoft.com/office/officeart/2005/8/layout/chevron2"/>
    <dgm:cxn modelId="{0F3D8329-4C04-6242-85B2-410EEBD25886}" type="presParOf" srcId="{DFCA94A0-ED80-D244-B5E4-40A0E63F8D1F}" destId="{E30DA0BC-7425-A94D-B234-6991D05BFE55}" srcOrd="1" destOrd="0" presId="urn:microsoft.com/office/officeart/2005/8/layout/chevron2"/>
    <dgm:cxn modelId="{73F490BA-4A54-1C4B-9087-87433549CB1F}" type="presParOf" srcId="{CC959871-16E0-1F4C-AEF0-A265BB7515B8}" destId="{7AA1F2A5-E37C-CC4F-A75F-B44DB631F36A}" srcOrd="1" destOrd="0" presId="urn:microsoft.com/office/officeart/2005/8/layout/chevron2"/>
    <dgm:cxn modelId="{11CC1083-24F8-B44B-9888-AEBE2E003868}" type="presParOf" srcId="{CC959871-16E0-1F4C-AEF0-A265BB7515B8}" destId="{50C3C8CA-A20F-054C-8E50-1AC2F6D7ACFD}" srcOrd="2" destOrd="0" presId="urn:microsoft.com/office/officeart/2005/8/layout/chevron2"/>
    <dgm:cxn modelId="{A17FEA01-DADA-584C-8F9D-E14E00130395}" type="presParOf" srcId="{50C3C8CA-A20F-054C-8E50-1AC2F6D7ACFD}" destId="{6D4039E5-10DD-9A43-B979-F1AF74178288}" srcOrd="0" destOrd="0" presId="urn:microsoft.com/office/officeart/2005/8/layout/chevron2"/>
    <dgm:cxn modelId="{1695EFB7-A292-E44C-9826-880320501B6C}" type="presParOf" srcId="{50C3C8CA-A20F-054C-8E50-1AC2F6D7ACFD}" destId="{5963388C-D240-8A46-A6A2-76C1FDC3CB8F}" srcOrd="1" destOrd="0" presId="urn:microsoft.com/office/officeart/2005/8/layout/chevron2"/>
    <dgm:cxn modelId="{A81AF88F-EE35-6C4D-9A88-9EB875A13A60}" type="presParOf" srcId="{CC959871-16E0-1F4C-AEF0-A265BB7515B8}" destId="{92B4F260-D595-9F4D-99AD-EC53656338DE}" srcOrd="3" destOrd="0" presId="urn:microsoft.com/office/officeart/2005/8/layout/chevron2"/>
    <dgm:cxn modelId="{4FFEFF8C-FBFD-6941-8B68-5FB4D752F4E1}" type="presParOf" srcId="{CC959871-16E0-1F4C-AEF0-A265BB7515B8}" destId="{BDD421E8-0DD5-B14E-964D-520FA0C38FBA}" srcOrd="4" destOrd="0" presId="urn:microsoft.com/office/officeart/2005/8/layout/chevron2"/>
    <dgm:cxn modelId="{7F1ACE13-8912-004C-A2D2-980BA206A3D7}" type="presParOf" srcId="{BDD421E8-0DD5-B14E-964D-520FA0C38FBA}" destId="{2B9D78B3-1FF4-2741-A8E8-7967293B2E1A}" srcOrd="0" destOrd="0" presId="urn:microsoft.com/office/officeart/2005/8/layout/chevron2"/>
    <dgm:cxn modelId="{5904D266-FE8A-2842-806B-EACDB13E8721}" type="presParOf" srcId="{BDD421E8-0DD5-B14E-964D-520FA0C38FBA}" destId="{9AD5E83B-FDDC-0440-9278-0B4B00C6F89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A181D-69D6-AD45-9788-19278D1857CB}">
      <dsp:nvSpPr>
        <dsp:cNvPr id="0" name=""/>
        <dsp:cNvSpPr/>
      </dsp:nvSpPr>
      <dsp:spPr>
        <a:xfrm rot="5400000">
          <a:off x="-122810" y="124510"/>
          <a:ext cx="818734" cy="57311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MUESTRA</a:t>
          </a:r>
        </a:p>
      </dsp:txBody>
      <dsp:txXfrm rot="-5400000">
        <a:off x="1" y="288257"/>
        <a:ext cx="573113" cy="245621"/>
      </dsp:txXfrm>
    </dsp:sp>
    <dsp:sp modelId="{E30DA0BC-7425-A94D-B234-6991D05BFE55}">
      <dsp:nvSpPr>
        <dsp:cNvPr id="0" name=""/>
        <dsp:cNvSpPr/>
      </dsp:nvSpPr>
      <dsp:spPr>
        <a:xfrm rot="5400000">
          <a:off x="1060084" y="-435506"/>
          <a:ext cx="532177" cy="15061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es-US" sz="900" b="0" kern="1200" dirty="0"/>
            <a:t>   </a:t>
          </a:r>
          <a:r>
            <a:rPr lang="es-US" sz="900" b="1" kern="1200" dirty="0"/>
            <a:t>15 pacientes </a:t>
          </a:r>
          <a:r>
            <a:rPr lang="es-US" sz="900" b="0" kern="1200" dirty="0"/>
            <a:t>TQ en fase de destete de VMI, ingresados en la UCRI, tras ingreso prolongado en UCI </a:t>
          </a:r>
          <a:endParaRPr lang="es-ES" sz="900" kern="1200" dirty="0"/>
        </a:p>
      </dsp:txBody>
      <dsp:txXfrm rot="-5400000">
        <a:off x="573114" y="77443"/>
        <a:ext cx="1480139" cy="480219"/>
      </dsp:txXfrm>
    </dsp:sp>
    <dsp:sp modelId="{6D4039E5-10DD-9A43-B979-F1AF74178288}">
      <dsp:nvSpPr>
        <dsp:cNvPr id="0" name=""/>
        <dsp:cNvSpPr/>
      </dsp:nvSpPr>
      <dsp:spPr>
        <a:xfrm rot="5400000">
          <a:off x="-122810" y="853665"/>
          <a:ext cx="818734" cy="573113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4 GRUPOS FUNCIONALES</a:t>
          </a:r>
        </a:p>
      </dsp:txBody>
      <dsp:txXfrm rot="-5400000">
        <a:off x="1" y="1017412"/>
        <a:ext cx="573113" cy="245621"/>
      </dsp:txXfrm>
    </dsp:sp>
    <dsp:sp modelId="{5963388C-D240-8A46-A6A2-76C1FDC3CB8F}">
      <dsp:nvSpPr>
        <dsp:cNvPr id="0" name=""/>
        <dsp:cNvSpPr/>
      </dsp:nvSpPr>
      <dsp:spPr>
        <a:xfrm rot="5400000">
          <a:off x="1060084" y="256060"/>
          <a:ext cx="532177" cy="15061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000" kern="1200" dirty="0"/>
            <a:t>  </a:t>
          </a:r>
          <a:r>
            <a:rPr lang="es-ES" sz="900" kern="1200" dirty="0"/>
            <a:t>-Dependencia de VMI</a:t>
          </a:r>
          <a:br>
            <a:rPr lang="es-ES" sz="900" kern="1200" dirty="0"/>
          </a:br>
          <a:r>
            <a:rPr lang="es-ES" sz="900" kern="1200" dirty="0"/>
            <a:t>-ICU </a:t>
          </a:r>
          <a:r>
            <a:rPr lang="es-ES" sz="900" kern="1200" dirty="0" err="1"/>
            <a:t>Mobility</a:t>
          </a:r>
          <a:r>
            <a:rPr lang="es-ES" sz="900" kern="1200" dirty="0"/>
            <a:t> </a:t>
          </a:r>
          <a:r>
            <a:rPr lang="es-ES" sz="900" kern="1200" dirty="0" err="1"/>
            <a:t>Scale</a:t>
          </a:r>
          <a:br>
            <a:rPr lang="es-ES" sz="900" kern="1200" dirty="0"/>
          </a:br>
          <a:r>
            <a:rPr lang="es-ES" sz="900" kern="1200" dirty="0"/>
            <a:t>-Índice de Barthel</a:t>
          </a:r>
        </a:p>
      </dsp:txBody>
      <dsp:txXfrm rot="-5400000">
        <a:off x="573114" y="769010"/>
        <a:ext cx="1480139" cy="480219"/>
      </dsp:txXfrm>
    </dsp:sp>
    <dsp:sp modelId="{2B9D78B3-1FF4-2741-A8E8-7967293B2E1A}">
      <dsp:nvSpPr>
        <dsp:cNvPr id="0" name=""/>
        <dsp:cNvSpPr/>
      </dsp:nvSpPr>
      <dsp:spPr>
        <a:xfrm rot="5400000">
          <a:off x="-122810" y="1582819"/>
          <a:ext cx="818734" cy="57311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/>
            <a:t>VARIABLES</a:t>
          </a:r>
        </a:p>
      </dsp:txBody>
      <dsp:txXfrm rot="-5400000">
        <a:off x="1" y="1746566"/>
        <a:ext cx="573113" cy="245621"/>
      </dsp:txXfrm>
    </dsp:sp>
    <dsp:sp modelId="{9AD5E83B-FDDC-0440-9278-0B4B00C6F89F}">
      <dsp:nvSpPr>
        <dsp:cNvPr id="0" name=""/>
        <dsp:cNvSpPr/>
      </dsp:nvSpPr>
      <dsp:spPr>
        <a:xfrm rot="5400000">
          <a:off x="1060084" y="986620"/>
          <a:ext cx="532177" cy="15061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US" sz="900" b="0" kern="1200" dirty="0"/>
            <a:t>   Patología de base, Días de ingreso, días de VMI, Fuerza muscular, Pico de flujo, Parámetros ecográficos</a:t>
          </a:r>
          <a:endParaRPr lang="es-ES" sz="900" kern="1200" dirty="0"/>
        </a:p>
      </dsp:txBody>
      <dsp:txXfrm rot="-5400000">
        <a:off x="573114" y="1499570"/>
        <a:ext cx="1480139" cy="480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5F7B551-C95F-2142-2C85-69D40CA392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1025B08-9BF1-4907-B617-FECA32A2F3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3FA7D-C600-434C-816F-0C5A541F0D68}" type="datetimeFigureOut">
              <a:rPr lang="es-US" smtClean="0"/>
              <a:t>2/28/25</a:t>
            </a:fld>
            <a:endParaRPr lang="es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16AC959-77F2-4179-951C-CD7B5BFF40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1026576-EB98-B96F-07D4-8A0D5AB8FE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7B058-B6F9-6944-98B3-CA69DB5AC778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3347831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BE55B-0481-5745-BFBC-72765877B663}" type="datetimeFigureOut">
              <a:rPr lang="es-US" smtClean="0"/>
              <a:t>2/28/25</a:t>
            </a:fld>
            <a:endParaRPr lang="es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5E078-A8FC-0440-A9FB-3117C1733F2E}" type="slidenum">
              <a:rPr lang="es-US" smtClean="0"/>
              <a:t>‹Nº›</a:t>
            </a:fld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3293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28/2/25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30D6D6C0-0359-6683-9F4D-2B2D3515EE5C}"/>
              </a:ext>
            </a:extLst>
          </p:cNvPr>
          <p:cNvSpPr txBox="1"/>
          <p:nvPr/>
        </p:nvSpPr>
        <p:spPr>
          <a:xfrm>
            <a:off x="1853444" y="70515"/>
            <a:ext cx="5904656" cy="769441"/>
          </a:xfrm>
          <a:prstGeom prst="rect">
            <a:avLst/>
          </a:prstGeom>
          <a:solidFill>
            <a:schemeClr val="accent4">
              <a:lumMod val="40000"/>
              <a:lumOff val="60000"/>
              <a:alpha val="38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EFICACIA Y SEGURIDAD DE UN PROGRAMA INTENSIVO Y SISTEMATIZADO DE REHABILITACIÓN RESPIRATORIA, EN PARÁMETROS VENTILATORIOS, FUERZA MUSCULAR PERIFÉRICA, MUSCULATURA RESPIRATORIA Y RECUPERACIÓN FUNCIONAL DE PACIENTES TRAQUEOSTOMIZADOS INGRESADOS EN UNA UCRI. </a:t>
            </a:r>
          </a:p>
        </p:txBody>
      </p:sp>
      <p:pic>
        <p:nvPicPr>
          <p:cNvPr id="7" name="Picture 2" descr="Hospital Universitario Virgen del Rocio">
            <a:extLst>
              <a:ext uri="{FF2B5EF4-FFF2-40B4-BE49-F238E27FC236}">
                <a16:creationId xmlns:a16="http://schemas.microsoft.com/office/drawing/2014/main" id="{587D8A00-9E26-F340-26FA-6C854B836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460" y="22948"/>
            <a:ext cx="1315540" cy="108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B90E31D-7DB4-F430-916A-DAD077821885}"/>
              </a:ext>
            </a:extLst>
          </p:cNvPr>
          <p:cNvSpPr txBox="1"/>
          <p:nvPr/>
        </p:nvSpPr>
        <p:spPr>
          <a:xfrm>
            <a:off x="1790310" y="803246"/>
            <a:ext cx="5976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US" sz="7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A. Fernández Boza, </a:t>
            </a:r>
            <a:r>
              <a:rPr lang="es-US" sz="70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N. Castelo Branco Carvajal</a:t>
            </a:r>
            <a:r>
              <a:rPr lang="es-US" sz="700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, S. López Ruz, M. Barca Hernando, E. García Díaz, D. González Vergara, J. Toral Marín </a:t>
            </a:r>
          </a:p>
          <a:p>
            <a:pPr algn="just"/>
            <a:endParaRPr lang="es-US" sz="700" dirty="0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7FF1BA4-621B-7152-A1EE-B99A15CAC2F0}"/>
              </a:ext>
            </a:extLst>
          </p:cNvPr>
          <p:cNvSpPr txBox="1"/>
          <p:nvPr/>
        </p:nvSpPr>
        <p:spPr>
          <a:xfrm>
            <a:off x="1790310" y="907945"/>
            <a:ext cx="60486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1 Unidad Médico-</a:t>
            </a:r>
            <a:r>
              <a:rPr lang="en-US" sz="600" dirty="0" err="1">
                <a:solidFill>
                  <a:schemeClr val="bg1">
                    <a:lumMod val="50000"/>
                  </a:schemeClr>
                </a:solidFill>
              </a:rPr>
              <a:t>Quirúrgica</a:t>
            </a:r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 de </a:t>
            </a:r>
            <a:r>
              <a:rPr lang="en-US" sz="600" dirty="0" err="1">
                <a:solidFill>
                  <a:schemeClr val="bg1">
                    <a:lumMod val="50000"/>
                  </a:schemeClr>
                </a:solidFill>
              </a:rPr>
              <a:t>Enfermedades</a:t>
            </a:r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600" dirty="0" err="1">
                <a:solidFill>
                  <a:schemeClr val="bg1">
                    <a:lumMod val="50000"/>
                  </a:schemeClr>
                </a:solidFill>
              </a:rPr>
              <a:t>Respiratorias</a:t>
            </a:r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. Hospital Universitario Virgen del </a:t>
            </a:r>
            <a:r>
              <a:rPr lang="en-US" sz="600" dirty="0" err="1">
                <a:solidFill>
                  <a:schemeClr val="bg1">
                    <a:lumMod val="50000"/>
                  </a:schemeClr>
                </a:solidFill>
              </a:rPr>
              <a:t>Rocío</a:t>
            </a:r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, Sevilla. </a:t>
            </a:r>
            <a:br>
              <a:rPr lang="en-US" sz="6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2 Unidad de </a:t>
            </a:r>
            <a:r>
              <a:rPr lang="en-US" sz="600" dirty="0" err="1">
                <a:solidFill>
                  <a:schemeClr val="bg1">
                    <a:lumMod val="50000"/>
                  </a:schemeClr>
                </a:solidFill>
              </a:rPr>
              <a:t>Cuidados</a:t>
            </a:r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600" dirty="0" err="1">
                <a:solidFill>
                  <a:schemeClr val="bg1">
                    <a:lumMod val="50000"/>
                  </a:schemeClr>
                </a:solidFill>
              </a:rPr>
              <a:t>Intermedios</a:t>
            </a:r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600" dirty="0" err="1">
                <a:solidFill>
                  <a:schemeClr val="bg1">
                    <a:lumMod val="50000"/>
                  </a:schemeClr>
                </a:solidFill>
              </a:rPr>
              <a:t>Respiratorios</a:t>
            </a:r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. Hospital Universitario Virgen del </a:t>
            </a:r>
            <a:r>
              <a:rPr lang="en-US" sz="600" dirty="0" err="1">
                <a:solidFill>
                  <a:schemeClr val="bg1">
                    <a:lumMod val="50000"/>
                  </a:schemeClr>
                </a:solidFill>
              </a:rPr>
              <a:t>Rocío</a:t>
            </a:r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, Sevilla. 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B123D72-ECDE-6BB2-7D57-A8893F683B0A}"/>
              </a:ext>
            </a:extLst>
          </p:cNvPr>
          <p:cNvCxnSpPr>
            <a:cxnSpLocks/>
          </p:cNvCxnSpPr>
          <p:nvPr/>
        </p:nvCxnSpPr>
        <p:spPr>
          <a:xfrm>
            <a:off x="2195736" y="1184944"/>
            <a:ext cx="0" cy="39170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0">
            <a:extLst>
              <a:ext uri="{FF2B5EF4-FFF2-40B4-BE49-F238E27FC236}">
                <a16:creationId xmlns:a16="http://schemas.microsoft.com/office/drawing/2014/main" id="{5D6D80AF-7E5A-7EFC-7644-BE688F99FDA6}"/>
              </a:ext>
            </a:extLst>
          </p:cNvPr>
          <p:cNvSpPr txBox="1"/>
          <p:nvPr/>
        </p:nvSpPr>
        <p:spPr>
          <a:xfrm>
            <a:off x="595817" y="1285604"/>
            <a:ext cx="984678" cy="23083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00" dirty="0"/>
              <a:t>INTRODUCCIÓN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C437C96F-DAAE-8A88-8C61-4C9B0B9B31F9}"/>
              </a:ext>
            </a:extLst>
          </p:cNvPr>
          <p:cNvSpPr txBox="1"/>
          <p:nvPr/>
        </p:nvSpPr>
        <p:spPr>
          <a:xfrm>
            <a:off x="2891810" y="1285604"/>
            <a:ext cx="984677" cy="2308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900" dirty="0"/>
              <a:t>METODOLOGÍA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BF2BB630-CE87-2187-F983-460DAD5DC7E0}"/>
              </a:ext>
            </a:extLst>
          </p:cNvPr>
          <p:cNvSpPr txBox="1"/>
          <p:nvPr/>
        </p:nvSpPr>
        <p:spPr>
          <a:xfrm>
            <a:off x="6231639" y="1286604"/>
            <a:ext cx="859005" cy="2308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RESULTADOS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5305D4F-4D87-C969-C916-89CB9BE1E8FB}"/>
              </a:ext>
            </a:extLst>
          </p:cNvPr>
          <p:cNvSpPr txBox="1"/>
          <p:nvPr/>
        </p:nvSpPr>
        <p:spPr>
          <a:xfrm>
            <a:off x="75701" y="1796096"/>
            <a:ext cx="20315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US" sz="900" dirty="0"/>
              <a:t>En </a:t>
            </a:r>
            <a:r>
              <a:rPr lang="es-US" sz="900" b="1" dirty="0"/>
              <a:t>pacientes traqueostomizados con dificultad para el destete de la VMI </a:t>
            </a:r>
            <a:r>
              <a:rPr lang="es-US" sz="900" dirty="0"/>
              <a:t>se han empleado, con éxito, diversas técnicas de fisioterapia respiratoria y rehabilitación. No existen hasta la fecha estudios que </a:t>
            </a:r>
            <a:r>
              <a:rPr lang="es-US" sz="900" b="1" dirty="0"/>
              <a:t>evalúen los resultados de un programa completo de RR </a:t>
            </a:r>
            <a:r>
              <a:rPr lang="es-US" sz="900" dirty="0"/>
              <a:t>específicamente diseñado para este perfil de pacientes.</a:t>
            </a:r>
          </a:p>
          <a:p>
            <a:pPr algn="just"/>
            <a:endParaRPr lang="es-US" sz="900" dirty="0"/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847D5C2C-B774-0BCF-FCBA-6433FC61CADF}"/>
              </a:ext>
            </a:extLst>
          </p:cNvPr>
          <p:cNvSpPr txBox="1"/>
          <p:nvPr/>
        </p:nvSpPr>
        <p:spPr>
          <a:xfrm>
            <a:off x="679261" y="3328933"/>
            <a:ext cx="699475" cy="2308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OBJETIVO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9784E90-E540-8C7B-0A01-5D51A5B5049A}"/>
              </a:ext>
            </a:extLst>
          </p:cNvPr>
          <p:cNvSpPr txBox="1"/>
          <p:nvPr/>
        </p:nvSpPr>
        <p:spPr>
          <a:xfrm>
            <a:off x="16100" y="3682990"/>
            <a:ext cx="2150243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US" sz="900" dirty="0"/>
              <a:t>Diseñar e implementar un </a:t>
            </a:r>
            <a:r>
              <a:rPr lang="es-US" sz="900" b="1" dirty="0"/>
              <a:t>programa intensivo, específico, sistematizado e individualizado de RR </a:t>
            </a:r>
            <a:r>
              <a:rPr lang="es-US" sz="900" dirty="0"/>
              <a:t>dirigido a pacientes traqueostomizados ingresados en una unidad de cuidados respiratorios intermedios (UCRI) y </a:t>
            </a:r>
            <a:r>
              <a:rPr lang="es-US" sz="900" b="1" dirty="0"/>
              <a:t>analizar variables clínicas en términos de funcionalidad, fuerza muscular y parámetros respiratorios</a:t>
            </a:r>
            <a:r>
              <a:rPr lang="es-US" sz="900" dirty="0"/>
              <a:t>. </a:t>
            </a:r>
          </a:p>
        </p:txBody>
      </p:sp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6E3F1DBA-F306-FE78-0649-0B29435497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534328"/>
              </p:ext>
            </p:extLst>
          </p:nvPr>
        </p:nvGraphicFramePr>
        <p:xfrm>
          <a:off x="2279991" y="2117437"/>
          <a:ext cx="2079232" cy="2280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0E60A03F-95E7-EF55-3F3B-E35DDB93C7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769188"/>
              </p:ext>
            </p:extLst>
          </p:nvPr>
        </p:nvGraphicFramePr>
        <p:xfrm>
          <a:off x="4498872" y="1555799"/>
          <a:ext cx="1507664" cy="26593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70258">
                  <a:extLst>
                    <a:ext uri="{9D8B030D-6E8A-4147-A177-3AD203B41FA5}">
                      <a16:colId xmlns:a16="http://schemas.microsoft.com/office/drawing/2014/main" val="2251578734"/>
                    </a:ext>
                  </a:extLst>
                </a:gridCol>
                <a:gridCol w="737406">
                  <a:extLst>
                    <a:ext uri="{9D8B030D-6E8A-4147-A177-3AD203B41FA5}">
                      <a16:colId xmlns:a16="http://schemas.microsoft.com/office/drawing/2014/main" val="3306559757"/>
                    </a:ext>
                  </a:extLst>
                </a:gridCol>
              </a:tblGrid>
              <a:tr h="292877">
                <a:tc>
                  <a:txBody>
                    <a:bodyPr/>
                    <a:lstStyle/>
                    <a:p>
                      <a:pPr algn="ctr"/>
                      <a:r>
                        <a:rPr lang="es-US" sz="700" b="1" dirty="0"/>
                        <a:t>Variable</a:t>
                      </a:r>
                      <a:endParaRPr lang="es-US" sz="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N = 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7489191"/>
                  </a:ext>
                </a:extLst>
              </a:tr>
              <a:tr h="292877">
                <a:tc>
                  <a:txBody>
                    <a:bodyPr/>
                    <a:lstStyle/>
                    <a:p>
                      <a:pPr algn="ctr"/>
                      <a:r>
                        <a:rPr lang="es-US" sz="700" b="0" dirty="0"/>
                        <a:t>Edad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sz="700" dirty="0"/>
                        <a:t>59,8 ± 11,01 años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7186222"/>
                  </a:ext>
                </a:extLst>
              </a:tr>
              <a:tr h="218459"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Sexo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H 80% M 20%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5147708"/>
                  </a:ext>
                </a:extLst>
              </a:tr>
              <a:tr h="395385"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Tiempo medio de VMI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sz="700" dirty="0"/>
                        <a:t>35,53 días ± 21,03 días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5981376"/>
                  </a:ext>
                </a:extLst>
              </a:tr>
              <a:tr h="396587"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Estancia promedio previo UCRI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sz="700" dirty="0"/>
                        <a:t>53,7  ± 17,46 días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338904"/>
                  </a:ext>
                </a:extLst>
              </a:tr>
              <a:tr h="292877"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Ingreso UCRI con SNG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5354748"/>
                  </a:ext>
                </a:extLst>
              </a:tr>
              <a:tr h="702906"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Patología de base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7 HTA, 4 DLP, 4 DM, 3 </a:t>
                      </a:r>
                      <a:r>
                        <a:rPr lang="es-US" sz="700" dirty="0" err="1"/>
                        <a:t>Asmaticos</a:t>
                      </a:r>
                      <a:r>
                        <a:rPr lang="es-US" sz="700" dirty="0"/>
                        <a:t>, 1 EPOC, 1 AOS, 7 hemorragia Cerebral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3366913"/>
                  </a:ext>
                </a:extLst>
              </a:tr>
            </a:tbl>
          </a:graphicData>
        </a:graphic>
      </p:graphicFrame>
      <p:sp>
        <p:nvSpPr>
          <p:cNvPr id="23" name="TextBox 10">
            <a:extLst>
              <a:ext uri="{FF2B5EF4-FFF2-40B4-BE49-F238E27FC236}">
                <a16:creationId xmlns:a16="http://schemas.microsoft.com/office/drawing/2014/main" id="{1B244399-4989-4F6D-C421-964BAA14926B}"/>
              </a:ext>
            </a:extLst>
          </p:cNvPr>
          <p:cNvSpPr txBox="1"/>
          <p:nvPr/>
        </p:nvSpPr>
        <p:spPr>
          <a:xfrm>
            <a:off x="6115891" y="4213224"/>
            <a:ext cx="974753" cy="2308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CONCLUSIONES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CE1F331-B85B-589C-07FA-26A9486E38F8}"/>
              </a:ext>
            </a:extLst>
          </p:cNvPr>
          <p:cNvSpPr txBox="1"/>
          <p:nvPr/>
        </p:nvSpPr>
        <p:spPr>
          <a:xfrm>
            <a:off x="4689640" y="4455637"/>
            <a:ext cx="38272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US" sz="900" dirty="0"/>
              <a:t>Nuestro programa es </a:t>
            </a:r>
            <a:r>
              <a:rPr lang="es-US" sz="900" b="1" dirty="0"/>
              <a:t>eficaz y seguro</a:t>
            </a:r>
            <a:r>
              <a:rPr lang="es-US" sz="900" dirty="0"/>
              <a:t>, evidenciando </a:t>
            </a:r>
            <a:r>
              <a:rPr lang="es-US" sz="900" b="1" dirty="0"/>
              <a:t>mejoras significativas en la funcionalidad, fuerza muscular y parámetros respiratorios</a:t>
            </a:r>
            <a:r>
              <a:rPr lang="es-US" sz="900" dirty="0"/>
              <a:t>, sin que se registraran incidencias durante su aplicación y con un cumplimiento completo por parte de todos los participantes. </a:t>
            </a:r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642943F8-DF5D-5E53-70C2-67C9FDB9C7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843952"/>
              </p:ext>
            </p:extLst>
          </p:nvPr>
        </p:nvGraphicFramePr>
        <p:xfrm>
          <a:off x="6090255" y="1669529"/>
          <a:ext cx="2939384" cy="104487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34846">
                  <a:extLst>
                    <a:ext uri="{9D8B030D-6E8A-4147-A177-3AD203B41FA5}">
                      <a16:colId xmlns:a16="http://schemas.microsoft.com/office/drawing/2014/main" val="2079579620"/>
                    </a:ext>
                  </a:extLst>
                </a:gridCol>
                <a:gridCol w="734846">
                  <a:extLst>
                    <a:ext uri="{9D8B030D-6E8A-4147-A177-3AD203B41FA5}">
                      <a16:colId xmlns:a16="http://schemas.microsoft.com/office/drawing/2014/main" val="2783588208"/>
                    </a:ext>
                  </a:extLst>
                </a:gridCol>
                <a:gridCol w="734846">
                  <a:extLst>
                    <a:ext uri="{9D8B030D-6E8A-4147-A177-3AD203B41FA5}">
                      <a16:colId xmlns:a16="http://schemas.microsoft.com/office/drawing/2014/main" val="3540168318"/>
                    </a:ext>
                  </a:extLst>
                </a:gridCol>
                <a:gridCol w="734846">
                  <a:extLst>
                    <a:ext uri="{9D8B030D-6E8A-4147-A177-3AD203B41FA5}">
                      <a16:colId xmlns:a16="http://schemas.microsoft.com/office/drawing/2014/main" val="564879715"/>
                    </a:ext>
                  </a:extLst>
                </a:gridCol>
              </a:tblGrid>
              <a:tr h="175639"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Parámetro</a:t>
                      </a:r>
                      <a:endParaRPr lang="es-US" sz="7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Antes del Programa</a:t>
                      </a:r>
                      <a:endParaRPr lang="es-US" sz="7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Después del Programa</a:t>
                      </a:r>
                      <a:endParaRPr lang="es-US" sz="7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Valor P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0722978"/>
                  </a:ext>
                </a:extLst>
              </a:tr>
              <a:tr h="202190"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Pico de Flujo Espiratorio (L/min)</a:t>
                      </a:r>
                      <a:endParaRPr lang="es-U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92,33 ± 52,91 </a:t>
                      </a:r>
                      <a:endParaRPr lang="es-U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201,68 ± 70,4  </a:t>
                      </a:r>
                      <a:endParaRPr lang="es-U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p&lt;0,05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3409542"/>
                  </a:ext>
                </a:extLst>
              </a:tr>
              <a:tr h="269537"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Grosor Inspiratorio (mm)</a:t>
                      </a:r>
                      <a:endParaRPr lang="es-U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0,220 ± 0,07 </a:t>
                      </a:r>
                      <a:endParaRPr lang="es-U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0,227 ± 0,08  </a:t>
                      </a:r>
                      <a:endParaRPr lang="es-U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p&lt;0,05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2502648"/>
                  </a:ext>
                </a:extLst>
              </a:tr>
              <a:tr h="272536"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0" u="none" strike="noStrike">
                          <a:solidFill>
                            <a:srgbClr val="000000"/>
                          </a:solidFill>
                          <a:effectLst/>
                        </a:rPr>
                        <a:t>Excursión Diafragmática (mm)</a:t>
                      </a:r>
                      <a:endParaRPr lang="es-US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S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2,8 ± 1,67 </a:t>
                      </a:r>
                      <a:endParaRPr lang="es-U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sz="7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3,63 ± 1,13 cm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U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p&lt;0,05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US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2259588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5C3DB41B-20D8-CDFC-AFDF-489CBE03A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897580"/>
              </p:ext>
            </p:extLst>
          </p:nvPr>
        </p:nvGraphicFramePr>
        <p:xfrm>
          <a:off x="6082160" y="2816576"/>
          <a:ext cx="1878012" cy="11432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39006">
                  <a:extLst>
                    <a:ext uri="{9D8B030D-6E8A-4147-A177-3AD203B41FA5}">
                      <a16:colId xmlns:a16="http://schemas.microsoft.com/office/drawing/2014/main" val="2251578734"/>
                    </a:ext>
                  </a:extLst>
                </a:gridCol>
                <a:gridCol w="939006">
                  <a:extLst>
                    <a:ext uri="{9D8B030D-6E8A-4147-A177-3AD203B41FA5}">
                      <a16:colId xmlns:a16="http://schemas.microsoft.com/office/drawing/2014/main" val="3306559757"/>
                    </a:ext>
                  </a:extLst>
                </a:gridCol>
              </a:tblGrid>
              <a:tr h="226619">
                <a:tc gridSpan="2">
                  <a:txBody>
                    <a:bodyPr/>
                    <a:lstStyle/>
                    <a:p>
                      <a:pPr algn="ctr"/>
                      <a:r>
                        <a:rPr lang="es-US" sz="700" b="1" dirty="0"/>
                        <a:t>Resultados al Completar el Programa.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489191"/>
                  </a:ext>
                </a:extLst>
              </a:tr>
              <a:tr h="305935"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Alta hospitalaria sin SNG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700" dirty="0"/>
                        <a:t>13 pacientes (86%)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5490308"/>
                  </a:ext>
                </a:extLst>
              </a:tr>
              <a:tr h="305935">
                <a:tc>
                  <a:txBody>
                    <a:bodyPr/>
                    <a:lstStyle/>
                    <a:p>
                      <a:pPr algn="ctr"/>
                      <a:r>
                        <a:rPr lang="es-US" sz="700" b="1" dirty="0"/>
                        <a:t>Tiempo medio hasta decanulación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700" b="1" dirty="0"/>
                        <a:t>21 días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7643401"/>
                  </a:ext>
                </a:extLst>
              </a:tr>
              <a:tr h="241342">
                <a:tc>
                  <a:txBody>
                    <a:bodyPr/>
                    <a:lstStyle/>
                    <a:p>
                      <a:pPr algn="ctr"/>
                      <a:r>
                        <a:rPr lang="es-US" sz="700" b="1" dirty="0"/>
                        <a:t>Decanulación lograda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US" sz="700" b="1" dirty="0"/>
                        <a:t>15 pacientes (100%)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5928968"/>
                  </a:ext>
                </a:extLst>
              </a:tr>
            </a:tbl>
          </a:graphicData>
        </a:graphic>
      </p:graphicFrame>
      <p:graphicFrame>
        <p:nvGraphicFramePr>
          <p:cNvPr id="27" name="Gráfico 26">
            <a:extLst>
              <a:ext uri="{FF2B5EF4-FFF2-40B4-BE49-F238E27FC236}">
                <a16:creationId xmlns:a16="http://schemas.microsoft.com/office/drawing/2014/main" id="{1CB64238-D81D-9BD9-815F-819CE17688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8498825"/>
              </p:ext>
            </p:extLst>
          </p:nvPr>
        </p:nvGraphicFramePr>
        <p:xfrm>
          <a:off x="7859126" y="2788274"/>
          <a:ext cx="1315540" cy="1540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8" name="CuadroTexto 27">
            <a:extLst>
              <a:ext uri="{FF2B5EF4-FFF2-40B4-BE49-F238E27FC236}">
                <a16:creationId xmlns:a16="http://schemas.microsoft.com/office/drawing/2014/main" id="{63A8DDDC-B3D2-BE08-7D43-6709EF2B201C}"/>
              </a:ext>
            </a:extLst>
          </p:cNvPr>
          <p:cNvSpPr txBox="1"/>
          <p:nvPr/>
        </p:nvSpPr>
        <p:spPr>
          <a:xfrm>
            <a:off x="2277711" y="4541904"/>
            <a:ext cx="2079221" cy="461665"/>
          </a:xfrm>
          <a:prstGeom prst="rect">
            <a:avLst/>
          </a:prstGeom>
          <a:noFill/>
          <a:ln w="12700">
            <a:solidFill>
              <a:schemeClr val="accent4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US" sz="800" dirty="0"/>
              <a:t>Determinación de distintas variables al principio del programa, repitiéndose cada semana hasta el alta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7DC790B-BA32-5CDE-2E7B-BAE595967B38}"/>
              </a:ext>
            </a:extLst>
          </p:cNvPr>
          <p:cNvSpPr txBox="1"/>
          <p:nvPr/>
        </p:nvSpPr>
        <p:spPr>
          <a:xfrm>
            <a:off x="7991713" y="3729032"/>
            <a:ext cx="2846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sz="600" b="1" dirty="0"/>
              <a:t>p&lt;0,05   p&lt;0,05   p&lt;0,05  p&lt;0,005    </a:t>
            </a:r>
          </a:p>
          <a:p>
            <a:r>
              <a:rPr lang="es-US" sz="600" dirty="0"/>
              <a:t>   </a:t>
            </a:r>
          </a:p>
          <a:p>
            <a:r>
              <a:rPr lang="es-US" sz="600" dirty="0"/>
              <a:t>    </a:t>
            </a:r>
          </a:p>
          <a:p>
            <a:r>
              <a:rPr lang="es-US" sz="600" dirty="0"/>
              <a:t>  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9979DFD2-10A5-6B6E-1C12-784652433679}"/>
              </a:ext>
            </a:extLst>
          </p:cNvPr>
          <p:cNvCxnSpPr>
            <a:cxnSpLocks/>
          </p:cNvCxnSpPr>
          <p:nvPr/>
        </p:nvCxnSpPr>
        <p:spPr>
          <a:xfrm>
            <a:off x="4427984" y="1184944"/>
            <a:ext cx="0" cy="39170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536C2B4-BB50-F59A-542E-1E5C4C15B5A1}"/>
              </a:ext>
            </a:extLst>
          </p:cNvPr>
          <p:cNvSpPr txBox="1"/>
          <p:nvPr/>
        </p:nvSpPr>
        <p:spPr>
          <a:xfrm>
            <a:off x="2392364" y="1669529"/>
            <a:ext cx="20473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/>
              <a:t>   Junio 2023  	          Junio 2024</a:t>
            </a:r>
          </a:p>
        </p:txBody>
      </p:sp>
      <p:pic>
        <p:nvPicPr>
          <p:cNvPr id="1026" name="Picture 2" descr="Imágenes de Calendario Logo - Descarga gratuita en Freepik">
            <a:extLst>
              <a:ext uri="{FF2B5EF4-FFF2-40B4-BE49-F238E27FC236}">
                <a16:creationId xmlns:a16="http://schemas.microsoft.com/office/drawing/2014/main" id="{89C860AC-EF4B-5712-9979-7DE7361E3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607" y="1652677"/>
            <a:ext cx="286837" cy="28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ágenes de Calendario Logo - Descarga gratuita en Freepik">
            <a:extLst>
              <a:ext uri="{FF2B5EF4-FFF2-40B4-BE49-F238E27FC236}">
                <a16:creationId xmlns:a16="http://schemas.microsoft.com/office/drawing/2014/main" id="{6805B831-508D-2522-A366-BBD6C93C8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715" y="1659881"/>
            <a:ext cx="286837" cy="28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0745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24012</TotalTime>
  <Words>487</Words>
  <Application>Microsoft Macintosh PowerPoint</Application>
  <PresentationFormat>Presentación en pantalla (16:9)</PresentationFormat>
  <Paragraphs>61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Aptos Narrow</vt:lpstr>
      <vt:lpstr>Arial</vt:lpstr>
      <vt:lpstr>Calibri</vt:lpstr>
      <vt:lpstr>Helvetica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jol carcase</cp:lastModifiedBy>
  <cp:revision>9</cp:revision>
  <dcterms:created xsi:type="dcterms:W3CDTF">2024-02-05T13:08:18Z</dcterms:created>
  <dcterms:modified xsi:type="dcterms:W3CDTF">2025-02-28T21:25:30Z</dcterms:modified>
</cp:coreProperties>
</file>