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E3FF"/>
    <a:srgbClr val="C5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54"/>
    <p:restoredTop sz="94682"/>
  </p:normalViewPr>
  <p:slideViewPr>
    <p:cSldViewPr>
      <p:cViewPr>
        <p:scale>
          <a:sx n="186" d="100"/>
          <a:sy n="186" d="100"/>
        </p:scale>
        <p:origin x="416" y="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76405342124608"/>
          <c:y val="1.7940792559232869E-2"/>
          <c:w val="0.45650949477214581"/>
          <c:h val="0.94078314149399245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Diagnosticos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8B8-1D4C-B1CD-E929D2D271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8B8-1D4C-B1CD-E929D2D271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8B8-1D4C-B1CD-E929D2D271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8B8-1D4C-B1CD-E929D2D271E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8B8-1D4C-B1CD-E929D2D271E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8B8-1D4C-B1CD-E929D2D271E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8B8-1D4C-B1CD-E929D2D271E7}"/>
              </c:ext>
            </c:extLst>
          </c:dPt>
          <c:dPt>
            <c:idx val="7"/>
            <c:bubble3D val="0"/>
            <c:spPr>
              <a:solidFill>
                <a:srgbClr val="8B0A5A">
                  <a:alpha val="50196"/>
                </a:srgb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8B8-1D4C-B1CD-E929D2D271E7}"/>
              </c:ext>
            </c:extLst>
          </c:dPt>
          <c:dLbls>
            <c:dLbl>
              <c:idx val="5"/>
              <c:layout>
                <c:manualLayout>
                  <c:x val="-3.3910901825342371E-2"/>
                  <c:y val="-2.720461833245491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8B8-1D4C-B1CD-E929D2D271E7}"/>
                </c:ext>
              </c:extLst>
            </c:dLbl>
            <c:dLbl>
              <c:idx val="6"/>
              <c:layout>
                <c:manualLayout>
                  <c:x val="1.1730205278592375E-2"/>
                  <c:y val="-3.78071833648393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8B8-1D4C-B1CD-E929D2D271E7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6000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Hoja1!$A$2:$A$9</c:f>
              <c:strCache>
                <c:ptCount val="8"/>
                <c:pt idx="0">
                  <c:v>Neumonía comunitaria</c:v>
                </c:pt>
                <c:pt idx="1">
                  <c:v>AEPOC</c:v>
                </c:pt>
                <c:pt idx="2">
                  <c:v>Neumonía comunitaria</c:v>
                </c:pt>
                <c:pt idx="3">
                  <c:v>Coma Hipercápnico</c:v>
                </c:pt>
                <c:pt idx="4">
                  <c:v>Cor Pulmonale</c:v>
                </c:pt>
                <c:pt idx="5">
                  <c:v>SOH</c:v>
                </c:pt>
                <c:pt idx="6">
                  <c:v>Crisis asmática</c:v>
                </c:pt>
                <c:pt idx="7">
                  <c:v>Otros diagnósticos</c:v>
                </c:pt>
              </c:strCache>
            </c:strRef>
          </c:cat>
          <c:val>
            <c:numRef>
              <c:f>Hoja1!$B$2:$B$9</c:f>
              <c:numCache>
                <c:formatCode>0.00%</c:formatCode>
                <c:ptCount val="8"/>
                <c:pt idx="0">
                  <c:v>0.312</c:v>
                </c:pt>
                <c:pt idx="1">
                  <c:v>0.46800000000000003</c:v>
                </c:pt>
                <c:pt idx="2">
                  <c:v>0.156</c:v>
                </c:pt>
                <c:pt idx="3">
                  <c:v>0.11700000000000001</c:v>
                </c:pt>
                <c:pt idx="4">
                  <c:v>7.8E-2</c:v>
                </c:pt>
                <c:pt idx="5">
                  <c:v>5.1999999999999998E-2</c:v>
                </c:pt>
                <c:pt idx="6">
                  <c:v>3.9E-2</c:v>
                </c:pt>
                <c:pt idx="7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8B8-1D4C-B1CD-E929D2D271E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0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FF-2C46-A9AC-BDA56B6DA45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FF-2C46-A9AC-BDA56B6DA45A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FF-2C46-A9AC-BDA56B6DA4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OAF</c:v>
                </c:pt>
                <c:pt idx="1">
                  <c:v>VNI</c:v>
                </c:pt>
                <c:pt idx="2">
                  <c:v>VNI+OAF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2.6</c:v>
                </c:pt>
                <c:pt idx="1">
                  <c:v>62.3</c:v>
                </c:pt>
                <c:pt idx="2">
                  <c:v>35.1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FF-2C46-A9AC-BDA56B6DA45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Mortalidad a 30 días</c:v>
                </c:pt>
                <c:pt idx="1">
                  <c:v>Mortalidad intra-UCRI</c:v>
                </c:pt>
                <c:pt idx="2">
                  <c:v>Traslado a UCI</c:v>
                </c:pt>
                <c:pt idx="3">
                  <c:v>Reingresos hospitalarios</c:v>
                </c:pt>
                <c:pt idx="4">
                  <c:v>Reingresos en UCRI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>
                  <c:v>0.13</c:v>
                </c:pt>
                <c:pt idx="1">
                  <c:v>7.8E-2</c:v>
                </c:pt>
                <c:pt idx="2">
                  <c:v>9.0999999999999998E-2</c:v>
                </c:pt>
                <c:pt idx="3">
                  <c:v>7.8E-2</c:v>
                </c:pt>
                <c:pt idx="4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4F-AD41-B260-C113C02AA78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74786032"/>
        <c:axId val="1974697024"/>
      </c:barChart>
      <c:catAx>
        <c:axId val="1974786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974697024"/>
        <c:crosses val="autoZero"/>
        <c:auto val="1"/>
        <c:lblAlgn val="ctr"/>
        <c:lblOffset val="100"/>
        <c:noMultiLvlLbl val="0"/>
      </c:catAx>
      <c:valAx>
        <c:axId val="1974697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97478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VNI al alta de UCRI</c:v>
                </c:pt>
                <c:pt idx="1">
                  <c:v>VMD al alta hospitalaria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0.66200000000000003</c:v>
                </c:pt>
                <c:pt idx="1">
                  <c:v>0.42899999999999999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D-4D44-9A36-C82E06EEF3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85772160"/>
        <c:axId val="1685773872"/>
      </c:barChart>
      <c:catAx>
        <c:axId val="168577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1685773872"/>
        <c:crosses val="autoZero"/>
        <c:auto val="1"/>
        <c:lblAlgn val="ctr"/>
        <c:lblOffset val="100"/>
        <c:noMultiLvlLbl val="0"/>
      </c:catAx>
      <c:valAx>
        <c:axId val="168577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168577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C23609-4D35-E642-B33F-5F12B9A73DAA}" type="doc">
      <dgm:prSet loTypeId="urn:microsoft.com/office/officeart/2005/8/layout/list1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0DBE1822-50E3-6142-A71C-D7595C0361DE}">
      <dgm:prSet phldrT="[Texto]" custT="1"/>
      <dgm:spPr/>
      <dgm:t>
        <a:bodyPr/>
        <a:lstStyle/>
        <a:p>
          <a:r>
            <a:rPr lang="es-MX" sz="800" dirty="0">
              <a:latin typeface="Arial" panose="020B0604020202020204" pitchFamily="34" charset="0"/>
              <a:cs typeface="Arial" panose="020B0604020202020204" pitchFamily="34" charset="0"/>
            </a:rPr>
            <a:t>Pacientes no candidatos a UCI-VMI (p=0,038)</a:t>
          </a:r>
        </a:p>
      </dgm:t>
    </dgm:pt>
    <dgm:pt modelId="{FC5EDF3F-73F8-7349-9162-7DC38F80EC27}" type="parTrans" cxnId="{A21C4ADD-DA12-2E46-BED7-23063EF5B09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89DFF8-EAE4-C24E-896F-87BA8F8DBA3A}" type="sibTrans" cxnId="{A21C4ADD-DA12-2E46-BED7-23063EF5B097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6F2F39-0CE5-9F4A-ADA6-BBB116C46241}">
      <dgm:prSet phldrT="[Texto]" custT="1"/>
      <dgm:spPr/>
      <dgm:t>
        <a:bodyPr lIns="0" tIns="0" rIns="0" bIns="0" anchor="ctr" anchorCtr="0"/>
        <a:lstStyle/>
        <a:p>
          <a:r>
            <a:rPr lang="es-MX" sz="800">
              <a:latin typeface="Arial" panose="020B0604020202020204" pitchFamily="34" charset="0"/>
              <a:cs typeface="Arial" panose="020B0604020202020204" pitchFamily="34" charset="0"/>
            </a:rPr>
            <a:t>  Mayor </a:t>
          </a:r>
          <a:r>
            <a:rPr lang="es-MX" sz="800" dirty="0">
              <a:latin typeface="Arial" panose="020B0604020202020204" pitchFamily="34" charset="0"/>
              <a:cs typeface="Arial" panose="020B0604020202020204" pitchFamily="34" charset="0"/>
            </a:rPr>
            <a:t>mortalidad a los 30 días:</a:t>
          </a:r>
        </a:p>
      </dgm:t>
    </dgm:pt>
    <dgm:pt modelId="{07991DEF-E1A6-A54C-9E32-69750E691677}" type="parTrans" cxnId="{6780B124-53C1-164B-BA20-209D8C036DE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1A5D22-B195-0645-8C40-8CFD418236F6}" type="sibTrans" cxnId="{6780B124-53C1-164B-BA20-209D8C036DE8}">
      <dgm:prSet/>
      <dgm:spPr/>
      <dgm:t>
        <a:bodyPr/>
        <a:lstStyle/>
        <a:p>
          <a:endParaRPr lang="es-MX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A9273C-D64E-4F42-8871-1CE7BEAFA93D}">
      <dgm:prSet phldrT="[Texto]" custT="1"/>
      <dgm:spPr/>
      <dgm:t>
        <a:bodyPr/>
        <a:lstStyle/>
        <a:p>
          <a:r>
            <a:rPr lang="es-MX" sz="800" dirty="0">
              <a:latin typeface="Arial" panose="020B0604020202020204" pitchFamily="34" charset="0"/>
              <a:cs typeface="Arial" panose="020B0604020202020204" pitchFamily="34" charset="0"/>
            </a:rPr>
            <a:t>Índice de Charlson  (</a:t>
          </a:r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p=0,045)</a:t>
          </a:r>
          <a:endParaRPr lang="es-MX" sz="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267465-F591-1E40-9331-79160AFC251B}" type="parTrans" cxnId="{79814B65-9EB5-C149-8736-32F3F0304B58}">
      <dgm:prSet/>
      <dgm:spPr/>
      <dgm:t>
        <a:bodyPr/>
        <a:lstStyle/>
        <a:p>
          <a:endParaRPr lang="es-MX"/>
        </a:p>
      </dgm:t>
    </dgm:pt>
    <dgm:pt modelId="{211D6533-C88D-8942-8DE4-DBD7A03AC8AC}" type="sibTrans" cxnId="{79814B65-9EB5-C149-8736-32F3F0304B58}">
      <dgm:prSet/>
      <dgm:spPr/>
      <dgm:t>
        <a:bodyPr/>
        <a:lstStyle/>
        <a:p>
          <a:endParaRPr lang="es-MX"/>
        </a:p>
      </dgm:t>
    </dgm:pt>
    <dgm:pt modelId="{6442717A-B70A-BB48-945E-79339D69EBA7}">
      <dgm:prSet phldrT="[Texto]"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Indicación previa de OCD  (p=0,047)</a:t>
          </a:r>
          <a:endParaRPr lang="es-MX" sz="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01E723-46AA-0540-BF0C-BA78236557E2}" type="parTrans" cxnId="{C6F0999A-3D53-644B-AB3C-93F8F38788E0}">
      <dgm:prSet/>
      <dgm:spPr/>
      <dgm:t>
        <a:bodyPr/>
        <a:lstStyle/>
        <a:p>
          <a:endParaRPr lang="es-MX"/>
        </a:p>
      </dgm:t>
    </dgm:pt>
    <dgm:pt modelId="{CC6AEB2F-0195-3446-8DCA-3F110194205A}" type="sibTrans" cxnId="{C6F0999A-3D53-644B-AB3C-93F8F38788E0}">
      <dgm:prSet/>
      <dgm:spPr/>
      <dgm:t>
        <a:bodyPr/>
        <a:lstStyle/>
        <a:p>
          <a:endParaRPr lang="es-MX"/>
        </a:p>
      </dgm:t>
    </dgm:pt>
    <dgm:pt modelId="{D4B70CC7-0C90-974C-ADA7-29891C33DE46}">
      <dgm:prSet phldrT="[Texto]"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Mayor FiO2 al ingreso  (p=0,047)</a:t>
          </a:r>
          <a:endParaRPr lang="es-MX" sz="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C616AE-1E21-834F-8DE3-60B79AB1AE6D}" type="parTrans" cxnId="{E12B83BC-0C92-8640-BD4A-67F401BA31DA}">
      <dgm:prSet/>
      <dgm:spPr/>
      <dgm:t>
        <a:bodyPr/>
        <a:lstStyle/>
        <a:p>
          <a:endParaRPr lang="es-MX"/>
        </a:p>
      </dgm:t>
    </dgm:pt>
    <dgm:pt modelId="{82386C41-A891-6C47-8C91-9165D745CB03}" type="sibTrans" cxnId="{E12B83BC-0C92-8640-BD4A-67F401BA31DA}">
      <dgm:prSet/>
      <dgm:spPr/>
      <dgm:t>
        <a:bodyPr/>
        <a:lstStyle/>
        <a:p>
          <a:endParaRPr lang="es-MX"/>
        </a:p>
      </dgm:t>
    </dgm:pt>
    <dgm:pt modelId="{D126E2A3-E185-2A4C-BEF3-9931E5CDAA6E}">
      <dgm:prSet phldrT="[Texto]"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Niveles de láctico inicial (p=0,038)</a:t>
          </a:r>
          <a:endParaRPr lang="es-MX" sz="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12AA11-35F7-D043-A04C-DA2154CEFED3}" type="parTrans" cxnId="{70A121D1-C22E-7148-87E9-BD5A40954CA5}">
      <dgm:prSet/>
      <dgm:spPr/>
      <dgm:t>
        <a:bodyPr/>
        <a:lstStyle/>
        <a:p>
          <a:endParaRPr lang="es-MX"/>
        </a:p>
      </dgm:t>
    </dgm:pt>
    <dgm:pt modelId="{81B06472-33FC-9F4D-96A4-3EB6DD17EDD8}" type="sibTrans" cxnId="{70A121D1-C22E-7148-87E9-BD5A40954CA5}">
      <dgm:prSet/>
      <dgm:spPr/>
      <dgm:t>
        <a:bodyPr/>
        <a:lstStyle/>
        <a:p>
          <a:endParaRPr lang="es-MX"/>
        </a:p>
      </dgm:t>
    </dgm:pt>
    <dgm:pt modelId="{B8A32D54-BCCB-D844-BA28-1F15413F995E}">
      <dgm:prSet phldrT="[Texto]"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VNI+OAF</a:t>
          </a:r>
          <a:endParaRPr lang="es-MX" sz="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6C96C7-619E-C14A-A100-00335D081931}" type="parTrans" cxnId="{3DFDE4AE-AF3E-934E-A1BB-B548887377E6}">
      <dgm:prSet/>
      <dgm:spPr/>
      <dgm:t>
        <a:bodyPr/>
        <a:lstStyle/>
        <a:p>
          <a:endParaRPr lang="es-MX"/>
        </a:p>
      </dgm:t>
    </dgm:pt>
    <dgm:pt modelId="{4BD22FB3-76AE-4543-A6CC-3DC665944742}" type="sibTrans" cxnId="{3DFDE4AE-AF3E-934E-A1BB-B548887377E6}">
      <dgm:prSet/>
      <dgm:spPr/>
      <dgm:t>
        <a:bodyPr/>
        <a:lstStyle/>
        <a:p>
          <a:endParaRPr lang="es-MX"/>
        </a:p>
      </dgm:t>
    </dgm:pt>
    <dgm:pt modelId="{CDF028AF-42CB-6746-AAF2-B61E196F6147}">
      <dgm:prSet phldrT="[Texto]"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No influyó significativamente en la mortalidad</a:t>
          </a:r>
          <a:endParaRPr lang="es-MX" sz="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92AFF4-AE1E-A549-86F3-E86A95A4E862}" type="parTrans" cxnId="{A5089F28-3F84-C543-88C4-9CE8F7EA644F}">
      <dgm:prSet/>
      <dgm:spPr/>
      <dgm:t>
        <a:bodyPr/>
        <a:lstStyle/>
        <a:p>
          <a:endParaRPr lang="es-MX"/>
        </a:p>
      </dgm:t>
    </dgm:pt>
    <dgm:pt modelId="{BA52FF38-D9E1-AA43-8A42-7AEBB7E1ED6A}" type="sibTrans" cxnId="{A5089F28-3F84-C543-88C4-9CE8F7EA644F}">
      <dgm:prSet/>
      <dgm:spPr/>
      <dgm:t>
        <a:bodyPr/>
        <a:lstStyle/>
        <a:p>
          <a:endParaRPr lang="es-MX"/>
        </a:p>
      </dgm:t>
    </dgm:pt>
    <dgm:pt modelId="{1E383735-49DE-0E4D-9C43-D4BC0D708914}">
      <dgm:prSet phldrT="[Texto]" custT="1"/>
      <dgm:spPr/>
      <dgm:t>
        <a:bodyPr/>
        <a:lstStyle/>
        <a:p>
          <a:r>
            <a:rPr lang="es-ES" sz="800" dirty="0">
              <a:latin typeface="Arial" panose="020B0604020202020204" pitchFamily="34" charset="0"/>
              <a:cs typeface="Arial" panose="020B0604020202020204" pitchFamily="34" charset="0"/>
            </a:rPr>
            <a:t>Mayor estancia media intra-UCRI (p=0,011) y hospitalaria (p=0,041)</a:t>
          </a:r>
          <a:endParaRPr lang="es-MX" sz="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B297DB-D074-3840-912A-DC1FCEDBD1E4}" type="parTrans" cxnId="{38E621A4-A4B9-3642-827F-2E00FE0B1470}">
      <dgm:prSet/>
      <dgm:spPr/>
      <dgm:t>
        <a:bodyPr/>
        <a:lstStyle/>
        <a:p>
          <a:endParaRPr lang="es-MX"/>
        </a:p>
      </dgm:t>
    </dgm:pt>
    <dgm:pt modelId="{0F317FFC-586E-DF4D-9CC9-9944560AE0ED}" type="sibTrans" cxnId="{38E621A4-A4B9-3642-827F-2E00FE0B1470}">
      <dgm:prSet/>
      <dgm:spPr/>
      <dgm:t>
        <a:bodyPr/>
        <a:lstStyle/>
        <a:p>
          <a:endParaRPr lang="es-MX"/>
        </a:p>
      </dgm:t>
    </dgm:pt>
    <dgm:pt modelId="{7D8690B5-AFEB-2549-BF48-0BE3BA670D18}" type="pres">
      <dgm:prSet presAssocID="{BBC23609-4D35-E642-B33F-5F12B9A73DAA}" presName="linear" presStyleCnt="0">
        <dgm:presLayoutVars>
          <dgm:dir/>
          <dgm:animLvl val="lvl"/>
          <dgm:resizeHandles val="exact"/>
        </dgm:presLayoutVars>
      </dgm:prSet>
      <dgm:spPr/>
    </dgm:pt>
    <dgm:pt modelId="{20955445-211F-A14A-85B0-BF715F61ACDC}" type="pres">
      <dgm:prSet presAssocID="{886F2F39-0CE5-9F4A-ADA6-BBB116C46241}" presName="parentLin" presStyleCnt="0"/>
      <dgm:spPr/>
    </dgm:pt>
    <dgm:pt modelId="{9388844F-0229-D847-9A76-4C3A4BE040ED}" type="pres">
      <dgm:prSet presAssocID="{886F2F39-0CE5-9F4A-ADA6-BBB116C46241}" presName="parentLeftMargin" presStyleLbl="node1" presStyleIdx="0" presStyleCnt="2"/>
      <dgm:spPr/>
    </dgm:pt>
    <dgm:pt modelId="{3733CC56-893E-2A41-9995-8A560284A0E4}" type="pres">
      <dgm:prSet presAssocID="{886F2F39-0CE5-9F4A-ADA6-BBB116C4624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1065202-06A5-D04A-8842-2EEB811FE3DB}" type="pres">
      <dgm:prSet presAssocID="{886F2F39-0CE5-9F4A-ADA6-BBB116C46241}" presName="negativeSpace" presStyleCnt="0"/>
      <dgm:spPr/>
    </dgm:pt>
    <dgm:pt modelId="{562C3943-A2DD-EC4A-9FF6-28E701506DEA}" type="pres">
      <dgm:prSet presAssocID="{886F2F39-0CE5-9F4A-ADA6-BBB116C46241}" presName="childText" presStyleLbl="conFgAcc1" presStyleIdx="0" presStyleCnt="2">
        <dgm:presLayoutVars>
          <dgm:bulletEnabled val="1"/>
        </dgm:presLayoutVars>
      </dgm:prSet>
      <dgm:spPr/>
    </dgm:pt>
    <dgm:pt modelId="{5A8C948E-CCDF-7447-87A1-925D8C589536}" type="pres">
      <dgm:prSet presAssocID="{F51A5D22-B195-0645-8C40-8CFD418236F6}" presName="spaceBetweenRectangles" presStyleCnt="0"/>
      <dgm:spPr/>
    </dgm:pt>
    <dgm:pt modelId="{8BC8DBAC-8A8D-9D4A-B3E5-33371FFAC284}" type="pres">
      <dgm:prSet presAssocID="{B8A32D54-BCCB-D844-BA28-1F15413F995E}" presName="parentLin" presStyleCnt="0"/>
      <dgm:spPr/>
    </dgm:pt>
    <dgm:pt modelId="{FEBCA48A-58DB-A54F-AB13-EED24E403795}" type="pres">
      <dgm:prSet presAssocID="{B8A32D54-BCCB-D844-BA28-1F15413F995E}" presName="parentLeftMargin" presStyleLbl="node1" presStyleIdx="0" presStyleCnt="2"/>
      <dgm:spPr/>
    </dgm:pt>
    <dgm:pt modelId="{63B96410-39F9-DA47-82C1-960168048928}" type="pres">
      <dgm:prSet presAssocID="{B8A32D54-BCCB-D844-BA28-1F15413F995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58F8902-5B32-BE40-AA07-3ABB929A260A}" type="pres">
      <dgm:prSet presAssocID="{B8A32D54-BCCB-D844-BA28-1F15413F995E}" presName="negativeSpace" presStyleCnt="0"/>
      <dgm:spPr/>
    </dgm:pt>
    <dgm:pt modelId="{279211AF-42CE-3548-9E7E-284CDA69ED18}" type="pres">
      <dgm:prSet presAssocID="{B8A32D54-BCCB-D844-BA28-1F15413F995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A296A17-2406-A54F-BA79-1570E3EE4209}" type="presOf" srcId="{0DBE1822-50E3-6142-A71C-D7595C0361DE}" destId="{562C3943-A2DD-EC4A-9FF6-28E701506DEA}" srcOrd="0" destOrd="0" presId="urn:microsoft.com/office/officeart/2005/8/layout/list1"/>
    <dgm:cxn modelId="{45123D24-96B3-7648-AC89-322B5275E5A5}" type="presOf" srcId="{C9A9273C-D64E-4F42-8871-1CE7BEAFA93D}" destId="{562C3943-A2DD-EC4A-9FF6-28E701506DEA}" srcOrd="0" destOrd="1" presId="urn:microsoft.com/office/officeart/2005/8/layout/list1"/>
    <dgm:cxn modelId="{6780B124-53C1-164B-BA20-209D8C036DE8}" srcId="{BBC23609-4D35-E642-B33F-5F12B9A73DAA}" destId="{886F2F39-0CE5-9F4A-ADA6-BBB116C46241}" srcOrd="0" destOrd="0" parTransId="{07991DEF-E1A6-A54C-9E32-69750E691677}" sibTransId="{F51A5D22-B195-0645-8C40-8CFD418236F6}"/>
    <dgm:cxn modelId="{A5089F28-3F84-C543-88C4-9CE8F7EA644F}" srcId="{B8A32D54-BCCB-D844-BA28-1F15413F995E}" destId="{CDF028AF-42CB-6746-AAF2-B61E196F6147}" srcOrd="0" destOrd="0" parTransId="{8592AFF4-AE1E-A549-86F3-E86A95A4E862}" sibTransId="{BA52FF38-D9E1-AA43-8A42-7AEBB7E1ED6A}"/>
    <dgm:cxn modelId="{25328242-6313-FE41-8460-B340B12A2023}" type="presOf" srcId="{BBC23609-4D35-E642-B33F-5F12B9A73DAA}" destId="{7D8690B5-AFEB-2549-BF48-0BE3BA670D18}" srcOrd="0" destOrd="0" presId="urn:microsoft.com/office/officeart/2005/8/layout/list1"/>
    <dgm:cxn modelId="{79814B65-9EB5-C149-8736-32F3F0304B58}" srcId="{886F2F39-0CE5-9F4A-ADA6-BBB116C46241}" destId="{C9A9273C-D64E-4F42-8871-1CE7BEAFA93D}" srcOrd="1" destOrd="0" parTransId="{F9267465-F591-1E40-9331-79160AFC251B}" sibTransId="{211D6533-C88D-8942-8DE4-DBD7A03AC8AC}"/>
    <dgm:cxn modelId="{E6168D71-478F-8044-A83A-F264AC7F73DF}" type="presOf" srcId="{6442717A-B70A-BB48-945E-79339D69EBA7}" destId="{562C3943-A2DD-EC4A-9FF6-28E701506DEA}" srcOrd="0" destOrd="2" presId="urn:microsoft.com/office/officeart/2005/8/layout/list1"/>
    <dgm:cxn modelId="{FE113A79-7FFC-DE47-8951-1A38910D9350}" type="presOf" srcId="{886F2F39-0CE5-9F4A-ADA6-BBB116C46241}" destId="{3733CC56-893E-2A41-9995-8A560284A0E4}" srcOrd="1" destOrd="0" presId="urn:microsoft.com/office/officeart/2005/8/layout/list1"/>
    <dgm:cxn modelId="{9FAA3396-11A8-4E4B-8B46-055DEF8964E8}" type="presOf" srcId="{B8A32D54-BCCB-D844-BA28-1F15413F995E}" destId="{63B96410-39F9-DA47-82C1-960168048928}" srcOrd="1" destOrd="0" presId="urn:microsoft.com/office/officeart/2005/8/layout/list1"/>
    <dgm:cxn modelId="{C6F0999A-3D53-644B-AB3C-93F8F38788E0}" srcId="{886F2F39-0CE5-9F4A-ADA6-BBB116C46241}" destId="{6442717A-B70A-BB48-945E-79339D69EBA7}" srcOrd="2" destOrd="0" parTransId="{F501E723-46AA-0540-BF0C-BA78236557E2}" sibTransId="{CC6AEB2F-0195-3446-8DCA-3F110194205A}"/>
    <dgm:cxn modelId="{38E621A4-A4B9-3642-827F-2E00FE0B1470}" srcId="{B8A32D54-BCCB-D844-BA28-1F15413F995E}" destId="{1E383735-49DE-0E4D-9C43-D4BC0D708914}" srcOrd="1" destOrd="0" parTransId="{E8B297DB-D074-3840-912A-DC1FCEDBD1E4}" sibTransId="{0F317FFC-586E-DF4D-9CC9-9944560AE0ED}"/>
    <dgm:cxn modelId="{3DFDE4AE-AF3E-934E-A1BB-B548887377E6}" srcId="{BBC23609-4D35-E642-B33F-5F12B9A73DAA}" destId="{B8A32D54-BCCB-D844-BA28-1F15413F995E}" srcOrd="1" destOrd="0" parTransId="{756C96C7-619E-C14A-A100-00335D081931}" sibTransId="{4BD22FB3-76AE-4543-A6CC-3DC665944742}"/>
    <dgm:cxn modelId="{ED8358B0-3FC1-E64C-A368-ED54677DC92C}" type="presOf" srcId="{886F2F39-0CE5-9F4A-ADA6-BBB116C46241}" destId="{9388844F-0229-D847-9A76-4C3A4BE040ED}" srcOrd="0" destOrd="0" presId="urn:microsoft.com/office/officeart/2005/8/layout/list1"/>
    <dgm:cxn modelId="{88DFAEB0-BE7B-B34F-8BEB-3386054902A4}" type="presOf" srcId="{D126E2A3-E185-2A4C-BEF3-9931E5CDAA6E}" destId="{562C3943-A2DD-EC4A-9FF6-28E701506DEA}" srcOrd="0" destOrd="4" presId="urn:microsoft.com/office/officeart/2005/8/layout/list1"/>
    <dgm:cxn modelId="{E12B83BC-0C92-8640-BD4A-67F401BA31DA}" srcId="{886F2F39-0CE5-9F4A-ADA6-BBB116C46241}" destId="{D4B70CC7-0C90-974C-ADA7-29891C33DE46}" srcOrd="3" destOrd="0" parTransId="{3AC616AE-1E21-834F-8DE3-60B79AB1AE6D}" sibTransId="{82386C41-A891-6C47-8C91-9165D745CB03}"/>
    <dgm:cxn modelId="{70A121D1-C22E-7148-87E9-BD5A40954CA5}" srcId="{886F2F39-0CE5-9F4A-ADA6-BBB116C46241}" destId="{D126E2A3-E185-2A4C-BEF3-9931E5CDAA6E}" srcOrd="4" destOrd="0" parTransId="{5D12AA11-35F7-D043-A04C-DA2154CEFED3}" sibTransId="{81B06472-33FC-9F4D-96A4-3EB6DD17EDD8}"/>
    <dgm:cxn modelId="{146030D4-49A2-3242-96DD-F10389D4693C}" type="presOf" srcId="{D4B70CC7-0C90-974C-ADA7-29891C33DE46}" destId="{562C3943-A2DD-EC4A-9FF6-28E701506DEA}" srcOrd="0" destOrd="3" presId="urn:microsoft.com/office/officeart/2005/8/layout/list1"/>
    <dgm:cxn modelId="{A21C4ADD-DA12-2E46-BED7-23063EF5B097}" srcId="{886F2F39-0CE5-9F4A-ADA6-BBB116C46241}" destId="{0DBE1822-50E3-6142-A71C-D7595C0361DE}" srcOrd="0" destOrd="0" parTransId="{FC5EDF3F-73F8-7349-9162-7DC38F80EC27}" sibTransId="{1689DFF8-EAE4-C24E-896F-87BA8F8DBA3A}"/>
    <dgm:cxn modelId="{890781E1-1B48-FA42-A6BD-4D5F979442A8}" type="presOf" srcId="{1E383735-49DE-0E4D-9C43-D4BC0D708914}" destId="{279211AF-42CE-3548-9E7E-284CDA69ED18}" srcOrd="0" destOrd="1" presId="urn:microsoft.com/office/officeart/2005/8/layout/list1"/>
    <dgm:cxn modelId="{DB23CDF0-E7C2-214E-9C41-D3EA2E8DA4CD}" type="presOf" srcId="{B8A32D54-BCCB-D844-BA28-1F15413F995E}" destId="{FEBCA48A-58DB-A54F-AB13-EED24E403795}" srcOrd="0" destOrd="0" presId="urn:microsoft.com/office/officeart/2005/8/layout/list1"/>
    <dgm:cxn modelId="{2A6CABF8-A433-ED4B-B27B-4A6AC6CDE951}" type="presOf" srcId="{CDF028AF-42CB-6746-AAF2-B61E196F6147}" destId="{279211AF-42CE-3548-9E7E-284CDA69ED18}" srcOrd="0" destOrd="0" presId="urn:microsoft.com/office/officeart/2005/8/layout/list1"/>
    <dgm:cxn modelId="{8FDC5245-F8A1-6C41-827F-E5865231A7E9}" type="presParOf" srcId="{7D8690B5-AFEB-2549-BF48-0BE3BA670D18}" destId="{20955445-211F-A14A-85B0-BF715F61ACDC}" srcOrd="0" destOrd="0" presId="urn:microsoft.com/office/officeart/2005/8/layout/list1"/>
    <dgm:cxn modelId="{F6EF1E6A-D59F-3945-960D-7EEF967FDE60}" type="presParOf" srcId="{20955445-211F-A14A-85B0-BF715F61ACDC}" destId="{9388844F-0229-D847-9A76-4C3A4BE040ED}" srcOrd="0" destOrd="0" presId="urn:microsoft.com/office/officeart/2005/8/layout/list1"/>
    <dgm:cxn modelId="{7923013C-AD9B-3D43-ABAD-CAAC719AFD87}" type="presParOf" srcId="{20955445-211F-A14A-85B0-BF715F61ACDC}" destId="{3733CC56-893E-2A41-9995-8A560284A0E4}" srcOrd="1" destOrd="0" presId="urn:microsoft.com/office/officeart/2005/8/layout/list1"/>
    <dgm:cxn modelId="{73D50849-B81E-F641-A86B-16A4EE56B856}" type="presParOf" srcId="{7D8690B5-AFEB-2549-BF48-0BE3BA670D18}" destId="{F1065202-06A5-D04A-8842-2EEB811FE3DB}" srcOrd="1" destOrd="0" presId="urn:microsoft.com/office/officeart/2005/8/layout/list1"/>
    <dgm:cxn modelId="{4F56FDAC-E34B-304D-9647-18324579229A}" type="presParOf" srcId="{7D8690B5-AFEB-2549-BF48-0BE3BA670D18}" destId="{562C3943-A2DD-EC4A-9FF6-28E701506DEA}" srcOrd="2" destOrd="0" presId="urn:microsoft.com/office/officeart/2005/8/layout/list1"/>
    <dgm:cxn modelId="{085F730D-8DC9-024B-AFCE-19AB059C1E31}" type="presParOf" srcId="{7D8690B5-AFEB-2549-BF48-0BE3BA670D18}" destId="{5A8C948E-CCDF-7447-87A1-925D8C589536}" srcOrd="3" destOrd="0" presId="urn:microsoft.com/office/officeart/2005/8/layout/list1"/>
    <dgm:cxn modelId="{20415C38-906D-574E-8204-3685339DC57F}" type="presParOf" srcId="{7D8690B5-AFEB-2549-BF48-0BE3BA670D18}" destId="{8BC8DBAC-8A8D-9D4A-B3E5-33371FFAC284}" srcOrd="4" destOrd="0" presId="urn:microsoft.com/office/officeart/2005/8/layout/list1"/>
    <dgm:cxn modelId="{633119FC-C789-D14C-9239-A41B86331E1C}" type="presParOf" srcId="{8BC8DBAC-8A8D-9D4A-B3E5-33371FFAC284}" destId="{FEBCA48A-58DB-A54F-AB13-EED24E403795}" srcOrd="0" destOrd="0" presId="urn:microsoft.com/office/officeart/2005/8/layout/list1"/>
    <dgm:cxn modelId="{22BFC197-A1BF-3845-8A59-27A944E226E1}" type="presParOf" srcId="{8BC8DBAC-8A8D-9D4A-B3E5-33371FFAC284}" destId="{63B96410-39F9-DA47-82C1-960168048928}" srcOrd="1" destOrd="0" presId="urn:microsoft.com/office/officeart/2005/8/layout/list1"/>
    <dgm:cxn modelId="{D3D98F9C-9703-2A49-AF5E-A594735FCC51}" type="presParOf" srcId="{7D8690B5-AFEB-2549-BF48-0BE3BA670D18}" destId="{E58F8902-5B32-BE40-AA07-3ABB929A260A}" srcOrd="5" destOrd="0" presId="urn:microsoft.com/office/officeart/2005/8/layout/list1"/>
    <dgm:cxn modelId="{5D25B6A0-94CB-C240-B401-828F6AD97048}" type="presParOf" srcId="{7D8690B5-AFEB-2549-BF48-0BE3BA670D18}" destId="{279211AF-42CE-3548-9E7E-284CDA69ED1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C3943-A2DD-EC4A-9FF6-28E701506DEA}">
      <dsp:nvSpPr>
        <dsp:cNvPr id="0" name=""/>
        <dsp:cNvSpPr/>
      </dsp:nvSpPr>
      <dsp:spPr>
        <a:xfrm>
          <a:off x="0" y="177752"/>
          <a:ext cx="3412124" cy="88357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819" tIns="229108" rIns="264819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800" kern="1200" dirty="0">
              <a:latin typeface="Arial" panose="020B0604020202020204" pitchFamily="34" charset="0"/>
              <a:cs typeface="Arial" panose="020B0604020202020204" pitchFamily="34" charset="0"/>
            </a:rPr>
            <a:t>Pacientes no candidatos a UCI-VMI (p=0,038)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800" kern="1200" dirty="0">
              <a:latin typeface="Arial" panose="020B0604020202020204" pitchFamily="34" charset="0"/>
              <a:cs typeface="Arial" panose="020B0604020202020204" pitchFamily="34" charset="0"/>
            </a:rPr>
            <a:t>Índice de Charlson  (</a:t>
          </a: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p=0,045)</a:t>
          </a:r>
          <a:endParaRPr lang="es-MX" sz="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Indicación previa de OCD  (p=0,047)</a:t>
          </a:r>
          <a:endParaRPr lang="es-MX" sz="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Mayor FiO2 al ingreso  (p=0,047)</a:t>
          </a:r>
          <a:endParaRPr lang="es-MX" sz="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Niveles de láctico inicial (p=0,038)</a:t>
          </a:r>
          <a:endParaRPr lang="es-MX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77752"/>
        <a:ext cx="3412124" cy="883574"/>
      </dsp:txXfrm>
    </dsp:sp>
    <dsp:sp modelId="{3733CC56-893E-2A41-9995-8A560284A0E4}">
      <dsp:nvSpPr>
        <dsp:cNvPr id="0" name=""/>
        <dsp:cNvSpPr/>
      </dsp:nvSpPr>
      <dsp:spPr>
        <a:xfrm>
          <a:off x="170606" y="15392"/>
          <a:ext cx="2388486" cy="324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kern="1200">
              <a:latin typeface="Arial" panose="020B0604020202020204" pitchFamily="34" charset="0"/>
              <a:cs typeface="Arial" panose="020B0604020202020204" pitchFamily="34" charset="0"/>
            </a:rPr>
            <a:t>  Mayor </a:t>
          </a:r>
          <a:r>
            <a:rPr lang="es-MX" sz="800" kern="1200" dirty="0">
              <a:latin typeface="Arial" panose="020B0604020202020204" pitchFamily="34" charset="0"/>
              <a:cs typeface="Arial" panose="020B0604020202020204" pitchFamily="34" charset="0"/>
            </a:rPr>
            <a:t>mortalidad a los 30 días:</a:t>
          </a:r>
        </a:p>
      </dsp:txBody>
      <dsp:txXfrm>
        <a:off x="186458" y="31244"/>
        <a:ext cx="2356782" cy="293016"/>
      </dsp:txXfrm>
    </dsp:sp>
    <dsp:sp modelId="{279211AF-42CE-3548-9E7E-284CDA69ED18}">
      <dsp:nvSpPr>
        <dsp:cNvPr id="0" name=""/>
        <dsp:cNvSpPr/>
      </dsp:nvSpPr>
      <dsp:spPr>
        <a:xfrm>
          <a:off x="0" y="1283087"/>
          <a:ext cx="3412124" cy="62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4819" tIns="229108" rIns="264819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No influyó significativamente en la mortalidad</a:t>
          </a:r>
          <a:endParaRPr lang="es-MX" sz="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Mayor estancia media intra-UCRI (p=0,011) y hospitalaria (p=0,041)</a:t>
          </a:r>
          <a:endParaRPr lang="es-MX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283087"/>
        <a:ext cx="3412124" cy="623700"/>
      </dsp:txXfrm>
    </dsp:sp>
    <dsp:sp modelId="{63B96410-39F9-DA47-82C1-960168048928}">
      <dsp:nvSpPr>
        <dsp:cNvPr id="0" name=""/>
        <dsp:cNvSpPr/>
      </dsp:nvSpPr>
      <dsp:spPr>
        <a:xfrm>
          <a:off x="170606" y="1120726"/>
          <a:ext cx="2388486" cy="32472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279" tIns="0" rIns="90279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>
              <a:latin typeface="Arial" panose="020B0604020202020204" pitchFamily="34" charset="0"/>
              <a:cs typeface="Arial" panose="020B0604020202020204" pitchFamily="34" charset="0"/>
            </a:rPr>
            <a:t>VNI+OAF</a:t>
          </a:r>
          <a:endParaRPr lang="es-MX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6458" y="1136578"/>
        <a:ext cx="2356782" cy="293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3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.png"/><Relationship Id="rId4" Type="http://schemas.openxmlformats.org/officeDocument/2006/relationships/diagramData" Target="../diagrams/data1.xml"/><Relationship Id="rId9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7EF9B85-5BE9-2F1D-9A3A-3E52A4DC42C5}"/>
              </a:ext>
            </a:extLst>
          </p:cNvPr>
          <p:cNvSpPr txBox="1"/>
          <p:nvPr/>
        </p:nvSpPr>
        <p:spPr>
          <a:xfrm>
            <a:off x="1655676" y="176902"/>
            <a:ext cx="6948772" cy="523220"/>
          </a:xfrm>
          <a:prstGeom prst="rect">
            <a:avLst/>
          </a:prstGeom>
          <a:noFill/>
          <a:ln w="50800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b="1" i="0" dirty="0">
                <a:effectLst/>
                <a:latin typeface="Arial" panose="020B0604020202020204" pitchFamily="34" charset="0"/>
              </a:rPr>
              <a:t>FALLO RESPIRATORIO HIPERCÁPNICO EN UCRI. ANÁLISIS DE RESULTADOS CLÍNICOS Y MODALIDADES DE SOPORTE RESPIRATORIO NO INVASIVO</a:t>
            </a:r>
            <a:endParaRPr lang="es-ES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730D0D-E421-B3D1-F09A-13F2987B2782}"/>
              </a:ext>
            </a:extLst>
          </p:cNvPr>
          <p:cNvSpPr txBox="1"/>
          <p:nvPr/>
        </p:nvSpPr>
        <p:spPr>
          <a:xfrm>
            <a:off x="2060721" y="700122"/>
            <a:ext cx="6138682" cy="12311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J.M. Mejia Romero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 Domínguez Gómez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M.L. González Vicente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A. Requejo Jiménez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R. Martín de León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N. Pascual Martínez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MX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FF70A7-0448-908A-54DE-5F5C51672605}"/>
              </a:ext>
            </a:extLst>
          </p:cNvPr>
          <p:cNvSpPr txBox="1"/>
          <p:nvPr/>
        </p:nvSpPr>
        <p:spPr>
          <a:xfrm>
            <a:off x="3226350" y="814587"/>
            <a:ext cx="3807423" cy="26161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s-ES" sz="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Neumología, Hospital Universitario Reina Sofía, Córdoba.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E2BA6D-82A1-10DE-A3C5-3992260DB0AA}"/>
              </a:ext>
            </a:extLst>
          </p:cNvPr>
          <p:cNvSpPr txBox="1"/>
          <p:nvPr/>
        </p:nvSpPr>
        <p:spPr>
          <a:xfrm>
            <a:off x="3031702" y="1218307"/>
            <a:ext cx="1320802" cy="2616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F84C4BF-4D3C-2491-E9A8-E6E0318EE0F7}"/>
              </a:ext>
            </a:extLst>
          </p:cNvPr>
          <p:cNvSpPr txBox="1"/>
          <p:nvPr/>
        </p:nvSpPr>
        <p:spPr>
          <a:xfrm>
            <a:off x="38912" y="1468082"/>
            <a:ext cx="4378712" cy="1169551"/>
          </a:xfrm>
          <a:prstGeom prst="rect">
            <a:avLst/>
          </a:prstGeom>
          <a:noFill/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Los pacientes con fallo respiratorio hipercápnico y su manejo con VNI es el perfil clásico de los ingresos en las UCRI. Sin embargo, las características clínicas y complejidad de los pacientes, y el uso de otras modalidades de SRNI (OAF, VNI+OAF) está evolucionando. El objetivo de nuestro estudio fue analizar el uso del SRNI en el tratamiento del fallo respiratorio hipercápnico, desde el punto de vista descriptivo, de resultados clínicos y factores que influyen en la mortalidad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4A2F9FE-D4C6-3612-5D67-0FADE8FCB930}"/>
              </a:ext>
            </a:extLst>
          </p:cNvPr>
          <p:cNvSpPr txBox="1"/>
          <p:nvPr/>
        </p:nvSpPr>
        <p:spPr>
          <a:xfrm>
            <a:off x="7164288" y="1218307"/>
            <a:ext cx="1855872" cy="2616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METODOS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93F6736-55A0-8129-CD3A-90D0269A0028}"/>
              </a:ext>
            </a:extLst>
          </p:cNvPr>
          <p:cNvSpPr txBox="1"/>
          <p:nvPr/>
        </p:nvSpPr>
        <p:spPr>
          <a:xfrm>
            <a:off x="4672956" y="1479917"/>
            <a:ext cx="443213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observacional descriptivo de pacientes admitidos de forma consecutiva en la UCRI del Hospital Reina Sofía de Córdoba de marzo de 2023 a mayo de 2024. Se han recogido variables demográficas, clínicas, tipo de SRNI y mortalidad. El análisis estadístico se realizó con Chi-cuadrado y Kaplan Meier</a:t>
            </a:r>
            <a:endParaRPr lang="es-MX" sz="10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AED6319-B468-B8AB-A42F-A6962EB9C6C3}"/>
              </a:ext>
            </a:extLst>
          </p:cNvPr>
          <p:cNvSpPr txBox="1"/>
          <p:nvPr/>
        </p:nvSpPr>
        <p:spPr>
          <a:xfrm>
            <a:off x="7164288" y="2440945"/>
            <a:ext cx="1855872" cy="2616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BD2670D7-0FFC-4C45-91B0-91155791D5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623201"/>
              </p:ext>
            </p:extLst>
          </p:nvPr>
        </p:nvGraphicFramePr>
        <p:xfrm>
          <a:off x="104032" y="3124934"/>
          <a:ext cx="4248472" cy="146304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361318517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1681001455"/>
                    </a:ext>
                  </a:extLst>
                </a:gridCol>
              </a:tblGrid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 total de pacientes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s-MX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2133652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63,48 +/- 11,46 años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836706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61% hombres, 39% mujeres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5861603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Charlson medio</a:t>
                      </a:r>
                      <a:endParaRPr lang="es-MX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4,34 +/- 2,52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232034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Candidatos a VMI-UCI</a:t>
                      </a:r>
                      <a:endParaRPr lang="es-MX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50,6%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5320724"/>
                  </a:ext>
                </a:extLst>
              </a:tr>
              <a:tr h="2437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Estancia media (días)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4,76 +/-3,36 días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73614"/>
                  </a:ext>
                </a:extLst>
              </a:tr>
            </a:tbl>
          </a:graphicData>
        </a:graphic>
      </p:graphicFrame>
      <p:sp>
        <p:nvSpPr>
          <p:cNvPr id="16" name="Cuadro de texto 2">
            <a:extLst>
              <a:ext uri="{FF2B5EF4-FFF2-40B4-BE49-F238E27FC236}">
                <a16:creationId xmlns:a16="http://schemas.microsoft.com/office/drawing/2014/main" id="{CFF67B00-9B81-030A-DFA8-79D36254C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12" y="4753472"/>
            <a:ext cx="4378713" cy="24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1: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de pacientes en UCRI con fallo hipercápnico 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791FB279-59BB-890C-D9DE-686264565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5621810"/>
              </p:ext>
            </p:extLst>
          </p:nvPr>
        </p:nvGraphicFramePr>
        <p:xfrm>
          <a:off x="4655457" y="2724865"/>
          <a:ext cx="4449631" cy="2436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uadro de texto 2">
            <a:extLst>
              <a:ext uri="{FF2B5EF4-FFF2-40B4-BE49-F238E27FC236}">
                <a16:creationId xmlns:a16="http://schemas.microsoft.com/office/drawing/2014/main" id="{E81D2880-532C-12D0-88AA-4EE1B44F6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457" y="4756360"/>
            <a:ext cx="2609850" cy="2476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1: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Diagnósticos más frecuentes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CE4D34-A467-6428-7E1F-FD57886DD987}"/>
              </a:ext>
            </a:extLst>
          </p:cNvPr>
          <p:cNvSpPr txBox="1"/>
          <p:nvPr/>
        </p:nvSpPr>
        <p:spPr>
          <a:xfrm>
            <a:off x="7617988" y="97780"/>
            <a:ext cx="1320802" cy="2616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r"/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  <a:endParaRPr lang="es-MX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5AE885-D988-7B9A-B397-5B1223FB170B}"/>
              </a:ext>
            </a:extLst>
          </p:cNvPr>
          <p:cNvSpPr txBox="1"/>
          <p:nvPr/>
        </p:nvSpPr>
        <p:spPr>
          <a:xfrm>
            <a:off x="148006" y="3999280"/>
            <a:ext cx="1320802" cy="261610"/>
          </a:xfrm>
          <a:prstGeom prst="rect">
            <a:avLst/>
          </a:prstGeom>
          <a:solidFill>
            <a:srgbClr val="0070C0"/>
          </a:solidFill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B3A13C-0058-2472-2D35-FB64C370B1D7}"/>
              </a:ext>
            </a:extLst>
          </p:cNvPr>
          <p:cNvSpPr txBox="1"/>
          <p:nvPr/>
        </p:nvSpPr>
        <p:spPr>
          <a:xfrm>
            <a:off x="50943" y="4260890"/>
            <a:ext cx="8409490" cy="784830"/>
          </a:xfrm>
          <a:prstGeom prst="rect">
            <a:avLst/>
          </a:prstGeom>
          <a:noFill/>
          <a:ln w="50800" cmpd="dbl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6840760"/>
                      <a:gd name="connsiteY0" fmla="*/ 0 h 369332"/>
                      <a:gd name="connsiteX1" fmla="*/ 615668 w 6840760"/>
                      <a:gd name="connsiteY1" fmla="*/ 0 h 369332"/>
                      <a:gd name="connsiteX2" fmla="*/ 1094522 w 6840760"/>
                      <a:gd name="connsiteY2" fmla="*/ 0 h 369332"/>
                      <a:gd name="connsiteX3" fmla="*/ 1915413 w 6840760"/>
                      <a:gd name="connsiteY3" fmla="*/ 0 h 369332"/>
                      <a:gd name="connsiteX4" fmla="*/ 2531081 w 6840760"/>
                      <a:gd name="connsiteY4" fmla="*/ 0 h 369332"/>
                      <a:gd name="connsiteX5" fmla="*/ 3146750 w 6840760"/>
                      <a:gd name="connsiteY5" fmla="*/ 0 h 369332"/>
                      <a:gd name="connsiteX6" fmla="*/ 3967641 w 6840760"/>
                      <a:gd name="connsiteY6" fmla="*/ 0 h 369332"/>
                      <a:gd name="connsiteX7" fmla="*/ 4514902 w 6840760"/>
                      <a:gd name="connsiteY7" fmla="*/ 0 h 369332"/>
                      <a:gd name="connsiteX8" fmla="*/ 5335793 w 6840760"/>
                      <a:gd name="connsiteY8" fmla="*/ 0 h 369332"/>
                      <a:gd name="connsiteX9" fmla="*/ 6156684 w 6840760"/>
                      <a:gd name="connsiteY9" fmla="*/ 0 h 369332"/>
                      <a:gd name="connsiteX10" fmla="*/ 6840760 w 6840760"/>
                      <a:gd name="connsiteY10" fmla="*/ 0 h 369332"/>
                      <a:gd name="connsiteX11" fmla="*/ 6840760 w 6840760"/>
                      <a:gd name="connsiteY11" fmla="*/ 369332 h 369332"/>
                      <a:gd name="connsiteX12" fmla="*/ 6088276 w 6840760"/>
                      <a:gd name="connsiteY12" fmla="*/ 369332 h 369332"/>
                      <a:gd name="connsiteX13" fmla="*/ 5267385 w 6840760"/>
                      <a:gd name="connsiteY13" fmla="*/ 369332 h 369332"/>
                      <a:gd name="connsiteX14" fmla="*/ 4446494 w 6840760"/>
                      <a:gd name="connsiteY14" fmla="*/ 369332 h 369332"/>
                      <a:gd name="connsiteX15" fmla="*/ 3899233 w 6840760"/>
                      <a:gd name="connsiteY15" fmla="*/ 369332 h 369332"/>
                      <a:gd name="connsiteX16" fmla="*/ 3215157 w 6840760"/>
                      <a:gd name="connsiteY16" fmla="*/ 369332 h 369332"/>
                      <a:gd name="connsiteX17" fmla="*/ 2394266 w 6840760"/>
                      <a:gd name="connsiteY17" fmla="*/ 369332 h 369332"/>
                      <a:gd name="connsiteX18" fmla="*/ 1710190 w 6840760"/>
                      <a:gd name="connsiteY18" fmla="*/ 369332 h 369332"/>
                      <a:gd name="connsiteX19" fmla="*/ 1231337 w 6840760"/>
                      <a:gd name="connsiteY19" fmla="*/ 369332 h 369332"/>
                      <a:gd name="connsiteX20" fmla="*/ 684076 w 6840760"/>
                      <a:gd name="connsiteY20" fmla="*/ 369332 h 369332"/>
                      <a:gd name="connsiteX21" fmla="*/ 0 w 6840760"/>
                      <a:gd name="connsiteY21" fmla="*/ 369332 h 369332"/>
                      <a:gd name="connsiteX22" fmla="*/ 0 w 6840760"/>
                      <a:gd name="connsiteY22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40760" h="369332" extrusionOk="0">
                        <a:moveTo>
                          <a:pt x="0" y="0"/>
                        </a:moveTo>
                        <a:cubicBezTo>
                          <a:pt x="213822" y="3868"/>
                          <a:pt x="484881" y="15215"/>
                          <a:pt x="615668" y="0"/>
                        </a:cubicBezTo>
                        <a:cubicBezTo>
                          <a:pt x="746455" y="-15215"/>
                          <a:pt x="892565" y="19836"/>
                          <a:pt x="1094522" y="0"/>
                        </a:cubicBezTo>
                        <a:cubicBezTo>
                          <a:pt x="1296479" y="-19836"/>
                          <a:pt x="1662883" y="-39532"/>
                          <a:pt x="1915413" y="0"/>
                        </a:cubicBezTo>
                        <a:cubicBezTo>
                          <a:pt x="2167943" y="39532"/>
                          <a:pt x="2406967" y="7973"/>
                          <a:pt x="2531081" y="0"/>
                        </a:cubicBezTo>
                        <a:cubicBezTo>
                          <a:pt x="2655195" y="-7973"/>
                          <a:pt x="3000736" y="-22568"/>
                          <a:pt x="3146750" y="0"/>
                        </a:cubicBezTo>
                        <a:cubicBezTo>
                          <a:pt x="3292764" y="22568"/>
                          <a:pt x="3566258" y="-29427"/>
                          <a:pt x="3967641" y="0"/>
                        </a:cubicBezTo>
                        <a:cubicBezTo>
                          <a:pt x="4369024" y="29427"/>
                          <a:pt x="4392188" y="23680"/>
                          <a:pt x="4514902" y="0"/>
                        </a:cubicBezTo>
                        <a:cubicBezTo>
                          <a:pt x="4637616" y="-23680"/>
                          <a:pt x="4999052" y="-31265"/>
                          <a:pt x="5335793" y="0"/>
                        </a:cubicBezTo>
                        <a:cubicBezTo>
                          <a:pt x="5672534" y="31265"/>
                          <a:pt x="5972793" y="5585"/>
                          <a:pt x="6156684" y="0"/>
                        </a:cubicBezTo>
                        <a:cubicBezTo>
                          <a:pt x="6340575" y="-5585"/>
                          <a:pt x="6563529" y="25873"/>
                          <a:pt x="6840760" y="0"/>
                        </a:cubicBezTo>
                        <a:cubicBezTo>
                          <a:pt x="6824045" y="83761"/>
                          <a:pt x="6838597" y="261680"/>
                          <a:pt x="6840760" y="369332"/>
                        </a:cubicBezTo>
                        <a:cubicBezTo>
                          <a:pt x="6662152" y="369782"/>
                          <a:pt x="6358114" y="405699"/>
                          <a:pt x="6088276" y="369332"/>
                        </a:cubicBezTo>
                        <a:cubicBezTo>
                          <a:pt x="5818438" y="332965"/>
                          <a:pt x="5668547" y="329035"/>
                          <a:pt x="5267385" y="369332"/>
                        </a:cubicBezTo>
                        <a:cubicBezTo>
                          <a:pt x="4866223" y="409629"/>
                          <a:pt x="4702201" y="339480"/>
                          <a:pt x="4446494" y="369332"/>
                        </a:cubicBezTo>
                        <a:cubicBezTo>
                          <a:pt x="4190787" y="399184"/>
                          <a:pt x="4160255" y="347285"/>
                          <a:pt x="3899233" y="369332"/>
                        </a:cubicBezTo>
                        <a:cubicBezTo>
                          <a:pt x="3638211" y="391379"/>
                          <a:pt x="3462296" y="340662"/>
                          <a:pt x="3215157" y="369332"/>
                        </a:cubicBezTo>
                        <a:cubicBezTo>
                          <a:pt x="2968018" y="398002"/>
                          <a:pt x="2692742" y="350764"/>
                          <a:pt x="2394266" y="369332"/>
                        </a:cubicBezTo>
                        <a:cubicBezTo>
                          <a:pt x="2095790" y="387900"/>
                          <a:pt x="1879679" y="336447"/>
                          <a:pt x="1710190" y="369332"/>
                        </a:cubicBezTo>
                        <a:cubicBezTo>
                          <a:pt x="1540701" y="402217"/>
                          <a:pt x="1430404" y="353212"/>
                          <a:pt x="1231337" y="369332"/>
                        </a:cubicBezTo>
                        <a:cubicBezTo>
                          <a:pt x="1032270" y="385452"/>
                          <a:pt x="850302" y="386919"/>
                          <a:pt x="684076" y="369332"/>
                        </a:cubicBezTo>
                        <a:cubicBezTo>
                          <a:pt x="517850" y="351745"/>
                          <a:pt x="172239" y="374632"/>
                          <a:pt x="0" y="369332"/>
                        </a:cubicBezTo>
                        <a:cubicBezTo>
                          <a:pt x="-15370" y="278669"/>
                          <a:pt x="-3231" y="11783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9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En nuestro estudio, observamos un uso generalizado de SRNI en pacientes con fallo respiratorio hipercápnico, con un aumento en el uso combinado de VNI+OAF respecto al uso exclusivo de VNI. Los pacientes no candidatos a UCI, el mayor índice de comorbilidades y el uso previo de OCD se asocian significativamente a mayor mortalidad. Otros factores como la necesidad de FiO2 más alta al ingreso y los niveles de láctico también influyeron en la misma. Esto puede traducir un aumento en la complejidad y gravedad de los pacientes que son ingresados en la </a:t>
            </a:r>
            <a:r>
              <a:rPr lang="es-ES" sz="9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UCRIs</a:t>
            </a:r>
            <a:r>
              <a:rPr lang="es-ES" sz="9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de neumología, por lo que la evaluación constante de los resultados clínicos y asistenciales son fundamentales para la mejora continua en las modalidades de tratamiento con SRNI de estos pacientes. </a:t>
            </a:r>
            <a:endParaRPr lang="es-MX" sz="9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D8E1E5A5-7117-8637-3009-2F6AF9C49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910799"/>
              </p:ext>
            </p:extLst>
          </p:nvPr>
        </p:nvGraphicFramePr>
        <p:xfrm>
          <a:off x="6587115" y="456616"/>
          <a:ext cx="2341463" cy="118289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703756">
                  <a:extLst>
                    <a:ext uri="{9D8B030D-6E8A-4147-A177-3AD203B41FA5}">
                      <a16:colId xmlns:a16="http://schemas.microsoft.com/office/drawing/2014/main" val="2333474536"/>
                    </a:ext>
                  </a:extLst>
                </a:gridCol>
                <a:gridCol w="1637707">
                  <a:extLst>
                    <a:ext uri="{9D8B030D-6E8A-4147-A177-3AD203B41FA5}">
                      <a16:colId xmlns:a16="http://schemas.microsoft.com/office/drawing/2014/main" val="577143551"/>
                    </a:ext>
                  </a:extLst>
                </a:gridCol>
              </a:tblGrid>
              <a:tr h="741909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VNI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 </a:t>
                      </a:r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10,96 +/- 2,95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PEEP </a:t>
                      </a:r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7,62 +/- 1,26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FiO2 </a:t>
                      </a:r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40,32 +/- 16,79%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4018198692"/>
                  </a:ext>
                </a:extLst>
              </a:tr>
              <a:tr h="44098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OAF</a:t>
                      </a:r>
                    </a:p>
                  </a:txBody>
                  <a:tcPr marL="36000" marR="36000" marT="36000" marB="36000" anchor="ctr"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Flujo </a:t>
                      </a:r>
                      <a:r>
                        <a:rPr lang="es-MX" sz="1000" b="1" dirty="0">
                          <a:effectLst/>
                          <a:latin typeface="Helvetica" pitchFamily="2" charset="0"/>
                        </a:rPr>
                        <a:t>38,70 +/-10,43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FiO2 </a:t>
                      </a:r>
                      <a:r>
                        <a:rPr lang="es-MX" sz="1000" b="1" dirty="0">
                          <a:effectLst/>
                          <a:latin typeface="Helvetica" pitchFamily="2" charset="0"/>
                        </a:rPr>
                        <a:t>44,11 +/-16,26</a:t>
                      </a:r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%</a:t>
                      </a:r>
                    </a:p>
                  </a:txBody>
                  <a:tcPr marL="36000" marR="36000" marT="36000" marB="36000" anchor="ctr"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574236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640313FE-D099-F2FB-0392-F9F68F6DDE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0716166"/>
              </p:ext>
            </p:extLst>
          </p:nvPr>
        </p:nvGraphicFramePr>
        <p:xfrm>
          <a:off x="1518564" y="9827"/>
          <a:ext cx="3124787" cy="189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Cuadro de texto 2">
            <a:extLst>
              <a:ext uri="{FF2B5EF4-FFF2-40B4-BE49-F238E27FC236}">
                <a16:creationId xmlns:a16="http://schemas.microsoft.com/office/drawing/2014/main" id="{E72FCEE4-A98C-F7B8-529D-2D297E606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065" y="1682269"/>
            <a:ext cx="229219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2: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Modalidad de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SRNI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adro de texto 2">
            <a:extLst>
              <a:ext uri="{FF2B5EF4-FFF2-40B4-BE49-F238E27FC236}">
                <a16:creationId xmlns:a16="http://schemas.microsoft.com/office/drawing/2014/main" id="{433A939A-5399-CC55-760F-19B761C1F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247" y="1683715"/>
            <a:ext cx="229219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3: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Parámetros SRNI al ingreso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 de texto 2">
            <a:extLst>
              <a:ext uri="{FF2B5EF4-FFF2-40B4-BE49-F238E27FC236}">
                <a16:creationId xmlns:a16="http://schemas.microsoft.com/office/drawing/2014/main" id="{35704796-536A-C667-726E-63BC68300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19" y="3630961"/>
            <a:ext cx="2967095" cy="25983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36000" tIns="36000" rIns="36000" bIns="3600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4</a:t>
            </a: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Mortalidad, reingresos y traslados a UCI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3D9437A9-1FAC-915D-3982-233070C5A7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8039607"/>
              </p:ext>
            </p:extLst>
          </p:nvPr>
        </p:nvGraphicFramePr>
        <p:xfrm>
          <a:off x="64704" y="2078371"/>
          <a:ext cx="2967343" cy="1514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F99A5716-6F7A-9EDA-9190-724850F9DC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4927061"/>
              </p:ext>
            </p:extLst>
          </p:nvPr>
        </p:nvGraphicFramePr>
        <p:xfrm>
          <a:off x="3174991" y="2069091"/>
          <a:ext cx="3412124" cy="1922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Cuadro de texto 2">
            <a:extLst>
              <a:ext uri="{FF2B5EF4-FFF2-40B4-BE49-F238E27FC236}">
                <a16:creationId xmlns:a16="http://schemas.microsoft.com/office/drawing/2014/main" id="{7B2FC416-C4B9-CC45-D538-27F5B91BB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757" y="3632010"/>
            <a:ext cx="2320098" cy="25983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54000" tIns="45720" rIns="5400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5</a:t>
            </a: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Curva de supervivencia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 de texto 2">
            <a:extLst>
              <a:ext uri="{FF2B5EF4-FFF2-40B4-BE49-F238E27FC236}">
                <a16:creationId xmlns:a16="http://schemas.microsoft.com/office/drawing/2014/main" id="{055A7C16-A28F-A25E-466E-C3E154893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19" y="1681112"/>
            <a:ext cx="2263781" cy="4138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2: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alores gasométricos al ingreso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6F9534A-4607-7210-946F-8D7332D0F867}"/>
              </a:ext>
            </a:extLst>
          </p:cNvPr>
          <p:cNvSpPr txBox="1"/>
          <p:nvPr/>
        </p:nvSpPr>
        <p:spPr>
          <a:xfrm>
            <a:off x="0" y="9827"/>
            <a:ext cx="1979712" cy="12968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E9FC222-680B-B444-8BD2-AE3587C19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17864"/>
              </p:ext>
            </p:extLst>
          </p:nvPr>
        </p:nvGraphicFramePr>
        <p:xfrm>
          <a:off x="179512" y="451977"/>
          <a:ext cx="1756921" cy="1064151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748809">
                  <a:extLst>
                    <a:ext uri="{9D8B030D-6E8A-4147-A177-3AD203B41FA5}">
                      <a16:colId xmlns:a16="http://schemas.microsoft.com/office/drawing/2014/main" val="36131851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681001455"/>
                    </a:ext>
                  </a:extLst>
                </a:gridCol>
              </a:tblGrid>
              <a:tr h="2734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PaO2/FiO2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203,10 +/-76,01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133652"/>
                  </a:ext>
                </a:extLst>
              </a:tr>
              <a:tr h="19890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7,35 +/- 0,15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836706"/>
                  </a:ext>
                </a:extLst>
              </a:tr>
              <a:tr h="2734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pCO2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66,57 +/-19,23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861603"/>
                  </a:ext>
                </a:extLst>
              </a:tr>
              <a:tr h="2734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Láctico</a:t>
                      </a:r>
                      <a:endParaRPr lang="es-MX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sz="1000" dirty="0">
                          <a:effectLst/>
                          <a:latin typeface="Helvetica" pitchFamily="2" charset="0"/>
                        </a:rPr>
                        <a:t>1,30 +/-1,17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232034"/>
                  </a:ext>
                </a:extLst>
              </a:tr>
            </a:tbl>
          </a:graphicData>
        </a:graphic>
      </p:graphicFrame>
      <p:sp>
        <p:nvSpPr>
          <p:cNvPr id="21" name="Cuadro de texto 2">
            <a:extLst>
              <a:ext uri="{FF2B5EF4-FFF2-40B4-BE49-F238E27FC236}">
                <a16:creationId xmlns:a16="http://schemas.microsoft.com/office/drawing/2014/main" id="{21C656F0-87BA-3EC0-C947-01DE4B41D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6065" y="1683081"/>
            <a:ext cx="2089993" cy="2616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Gráfico 3: 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VNI al alta de UCRI</a:t>
            </a:r>
            <a:endParaRPr lang="es-MX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88A2501E-0835-5C75-348A-C4D0159E9A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987899"/>
              </p:ext>
            </p:extLst>
          </p:nvPr>
        </p:nvGraphicFramePr>
        <p:xfrm>
          <a:off x="4176135" y="224874"/>
          <a:ext cx="1979712" cy="146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25" name="Imagen 24">
            <a:extLst>
              <a:ext uri="{FF2B5EF4-FFF2-40B4-BE49-F238E27FC236}">
                <a16:creationId xmlns:a16="http://schemas.microsoft.com/office/drawing/2014/main" id="{72632690-DD10-5BA5-97D1-F8FD99FC02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6290" y="2059520"/>
            <a:ext cx="1992288" cy="15989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569</Words>
  <Application>Microsoft Macintosh PowerPoint</Application>
  <PresentationFormat>Presentación en pantalla (16:9)</PresentationFormat>
  <Paragraphs>57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Juan Manuel Mejia</cp:lastModifiedBy>
  <cp:revision>8</cp:revision>
  <dcterms:created xsi:type="dcterms:W3CDTF">2024-02-05T13:08:18Z</dcterms:created>
  <dcterms:modified xsi:type="dcterms:W3CDTF">2025-03-02T22:15:00Z</dcterms:modified>
</cp:coreProperties>
</file>