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  <a:srgbClr val="B694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Tipo de fallo respiratorio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8.35248491005595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228-4128-8097-542563A2FF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3"/>
                <c:pt idx="0">
                  <c:v>Fallo respiratorio hipoxémico</c:v>
                </c:pt>
                <c:pt idx="1">
                  <c:v>Fallo respiratorio hipercápnico</c:v>
                </c:pt>
                <c:pt idx="2">
                  <c:v>Sin fallo respiratorio</c:v>
                </c:pt>
              </c:strCache>
            </c:strRef>
          </c:cat>
          <c:val>
            <c:numRef>
              <c:f>Hoja1!$B$2:$B$5</c:f>
              <c:numCache>
                <c:formatCode>0.00%</c:formatCode>
                <c:ptCount val="4"/>
                <c:pt idx="0">
                  <c:v>0.754</c:v>
                </c:pt>
                <c:pt idx="1">
                  <c:v>0.185</c:v>
                </c:pt>
                <c:pt idx="2">
                  <c:v>6.0999999999999999E-2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28-4128-8097-542563A2FFD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578604800"/>
        <c:axId val="562838864"/>
      </c:barChart>
      <c:catAx>
        <c:axId val="578604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62838864"/>
        <c:crosses val="autoZero"/>
        <c:auto val="1"/>
        <c:lblAlgn val="ctr"/>
        <c:lblOffset val="100"/>
        <c:noMultiLvlLbl val="0"/>
      </c:catAx>
      <c:valAx>
        <c:axId val="5628388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7860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716-4D4F-81C2-B054D0FDBEB5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716-4D4F-81C2-B054D0FDBEB5}"/>
              </c:ext>
            </c:extLst>
          </c:dPt>
          <c:dPt>
            <c:idx val="2"/>
            <c:bubble3D val="0"/>
            <c:spPr>
              <a:solidFill>
                <a:schemeClr val="accent5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716-4D4F-81C2-B054D0FDBEB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OAF</a:t>
                    </a:r>
                    <a:r>
                      <a:rPr lang="en-US" baseline="0"/>
                      <a:t> </a:t>
                    </a:r>
                  </a:p>
                  <a:p>
                    <a:r>
                      <a:rPr lang="en-US" baseline="0"/>
                      <a:t>36,9%</a:t>
                    </a:r>
                    <a:endParaRPr 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716-4D4F-81C2-B054D0FDBEB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FA6B6C9-F871-4848-A19A-C5B8039E97C7}" type="CATEGORYNAME">
                      <a:rPr lang="en-US" smtClean="0"/>
                      <a:pPr/>
                      <a:t>[NOMBRE DE CATEGORÍA]</a:t>
                    </a:fld>
                    <a:endParaRPr lang="en-US" baseline="0"/>
                  </a:p>
                  <a:p>
                    <a:r>
                      <a:rPr lang="en-US" baseline="0"/>
                      <a:t>12,3%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716-4D4F-81C2-B054D0FDBEB5}"/>
                </c:ext>
              </c:extLst>
            </c:dLbl>
            <c:dLbl>
              <c:idx val="2"/>
              <c:layout>
                <c:manualLayout>
                  <c:x val="0.12672447754038912"/>
                  <c:y val="0.20571377835841839"/>
                </c:manualLayout>
              </c:layout>
              <c:tx>
                <c:rich>
                  <a:bodyPr/>
                  <a:lstStyle/>
                  <a:p>
                    <a:fld id="{44AE81B5-DB20-428E-AFB1-66D012CFEF8A}" type="CATEGORYNAME">
                      <a:rPr lang="en-US"/>
                      <a:pPr/>
                      <a:t>[NOMBRE DE CATEGORÍA]</a:t>
                    </a:fld>
                    <a:r>
                      <a:rPr lang="en-US" baseline="0"/>
                      <a:t>
32,3%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716-4D4F-81C2-B054D0FDBE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OAF</c:v>
                </c:pt>
                <c:pt idx="1">
                  <c:v>VNI</c:v>
                </c:pt>
                <c:pt idx="2">
                  <c:v>VNI/OAF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53.2</c:v>
                </c:pt>
                <c:pt idx="1">
                  <c:v>29.2</c:v>
                </c:pt>
                <c:pt idx="2">
                  <c:v>17.600000000000001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716-4D4F-81C2-B054D0FDBEB5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3A9114-7A04-4B9E-8C72-7FA74C6A021B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873F39E-12E1-4F96-BB3C-C9AF2270CE6C}">
      <dgm:prSet phldrT="[Texto]"/>
      <dgm:spPr/>
      <dgm:t>
        <a:bodyPr/>
        <a:lstStyle/>
        <a:p>
          <a:r>
            <a:rPr lang="es-MX" dirty="0">
              <a:latin typeface="Arial" panose="020B0604020202020204" pitchFamily="34" charset="0"/>
              <a:cs typeface="Arial" panose="020B0604020202020204" pitchFamily="34" charset="0"/>
            </a:rPr>
            <a:t>Pacientes no candidatos a UCI-VMI</a:t>
          </a:r>
          <a:endParaRPr lang="es-ES" dirty="0"/>
        </a:p>
      </dgm:t>
    </dgm:pt>
    <dgm:pt modelId="{BB9EDD69-A127-4DC6-A97F-EF9C437BCC2D}" type="parTrans" cxnId="{9FA762D5-859E-4123-899F-F4DF8C60C6E2}">
      <dgm:prSet/>
      <dgm:spPr/>
      <dgm:t>
        <a:bodyPr/>
        <a:lstStyle/>
        <a:p>
          <a:endParaRPr lang="es-ES"/>
        </a:p>
      </dgm:t>
    </dgm:pt>
    <dgm:pt modelId="{E213B001-8B01-46F9-8B65-D7F0A3BA47D0}" type="sibTrans" cxnId="{9FA762D5-859E-4123-899F-F4DF8C60C6E2}">
      <dgm:prSet/>
      <dgm:spPr/>
      <dgm:t>
        <a:bodyPr/>
        <a:lstStyle/>
        <a:p>
          <a:endParaRPr lang="es-ES"/>
        </a:p>
      </dgm:t>
    </dgm:pt>
    <dgm:pt modelId="{190B94CA-A2BB-4DC6-AAB1-F5665AA46B00}">
      <dgm:prSet phldrT="[Texto]"/>
      <dgm:spPr/>
      <dgm:t>
        <a:bodyPr/>
        <a:lstStyle/>
        <a:p>
          <a:r>
            <a:rPr lang="es-MX" dirty="0">
              <a:latin typeface="Arial" panose="020B0604020202020204" pitchFamily="34" charset="0"/>
              <a:cs typeface="Arial" panose="020B0604020202020204" pitchFamily="34" charset="0"/>
            </a:rPr>
            <a:t>Mayor mortalidad intra-UCRI (p=0.019)</a:t>
          </a:r>
          <a:endParaRPr lang="es-ES" dirty="0"/>
        </a:p>
      </dgm:t>
    </dgm:pt>
    <dgm:pt modelId="{662BC56E-CC1D-4CB4-B8AC-AD3F1DF168F9}" type="parTrans" cxnId="{D14D0E79-CAB3-4418-A4C4-C357AE29F3C2}">
      <dgm:prSet/>
      <dgm:spPr/>
      <dgm:t>
        <a:bodyPr/>
        <a:lstStyle/>
        <a:p>
          <a:endParaRPr lang="es-ES"/>
        </a:p>
      </dgm:t>
    </dgm:pt>
    <dgm:pt modelId="{7F2ABB26-F645-472E-8E82-D1718D7E5B26}" type="sibTrans" cxnId="{D14D0E79-CAB3-4418-A4C4-C357AE29F3C2}">
      <dgm:prSet/>
      <dgm:spPr/>
      <dgm:t>
        <a:bodyPr/>
        <a:lstStyle/>
        <a:p>
          <a:endParaRPr lang="es-ES"/>
        </a:p>
      </dgm:t>
    </dgm:pt>
    <dgm:pt modelId="{32F95240-6354-4624-ACDA-5BDB3E6A0808}">
      <dgm:prSet phldrT="[Texto]"/>
      <dgm:spPr/>
      <dgm:t>
        <a:bodyPr/>
        <a:lstStyle/>
        <a:p>
          <a:r>
            <a:rPr lang="es-MX" dirty="0">
              <a:latin typeface="Arial" panose="020B0604020202020204" pitchFamily="34" charset="0"/>
              <a:cs typeface="Arial" panose="020B0604020202020204" pitchFamily="34" charset="0"/>
            </a:rPr>
            <a:t>Pacientes con índice de </a:t>
          </a:r>
          <a:r>
            <a:rPr lang="es-MX" dirty="0" err="1">
              <a:latin typeface="Arial" panose="020B0604020202020204" pitchFamily="34" charset="0"/>
              <a:cs typeface="Arial" panose="020B0604020202020204" pitchFamily="34" charset="0"/>
            </a:rPr>
            <a:t>Charlson</a:t>
          </a:r>
          <a:r>
            <a:rPr lang="es-MX" dirty="0">
              <a:latin typeface="Arial" panose="020B0604020202020204" pitchFamily="34" charset="0"/>
              <a:cs typeface="Arial" panose="020B0604020202020204" pitchFamily="34" charset="0"/>
            </a:rPr>
            <a:t> elevado</a:t>
          </a:r>
          <a:endParaRPr lang="es-ES" dirty="0"/>
        </a:p>
      </dgm:t>
    </dgm:pt>
    <dgm:pt modelId="{DDB8C44E-C91D-4CC4-9DE2-9B481E481D88}" type="parTrans" cxnId="{2E124F44-9973-4780-938D-1B1B749EE660}">
      <dgm:prSet/>
      <dgm:spPr/>
      <dgm:t>
        <a:bodyPr/>
        <a:lstStyle/>
        <a:p>
          <a:endParaRPr lang="es-ES"/>
        </a:p>
      </dgm:t>
    </dgm:pt>
    <dgm:pt modelId="{7E241986-335D-44E0-BCA4-175B35BD8480}" type="sibTrans" cxnId="{2E124F44-9973-4780-938D-1B1B749EE660}">
      <dgm:prSet/>
      <dgm:spPr/>
      <dgm:t>
        <a:bodyPr/>
        <a:lstStyle/>
        <a:p>
          <a:endParaRPr lang="es-ES"/>
        </a:p>
      </dgm:t>
    </dgm:pt>
    <dgm:pt modelId="{0F469F0C-B798-41CF-B889-60882D8F6672}">
      <dgm:prSet phldrT="[Texto]"/>
      <dgm:spPr/>
      <dgm:t>
        <a:bodyPr/>
        <a:lstStyle/>
        <a:p>
          <a:r>
            <a:rPr lang="es-MX" dirty="0">
              <a:latin typeface="Arial" panose="020B0604020202020204" pitchFamily="34" charset="0"/>
              <a:cs typeface="Arial" panose="020B0604020202020204" pitchFamily="34" charset="0"/>
            </a:rPr>
            <a:t>Pacientes con SOFA&lt;3</a:t>
          </a:r>
          <a:endParaRPr lang="es-ES" dirty="0"/>
        </a:p>
      </dgm:t>
    </dgm:pt>
    <dgm:pt modelId="{6DD5881C-7F1D-4BAB-B126-6286745CC829}" type="parTrans" cxnId="{F9B45134-1F3C-4293-83CE-E9154B22E400}">
      <dgm:prSet/>
      <dgm:spPr/>
      <dgm:t>
        <a:bodyPr/>
        <a:lstStyle/>
        <a:p>
          <a:endParaRPr lang="es-ES"/>
        </a:p>
      </dgm:t>
    </dgm:pt>
    <dgm:pt modelId="{A55FBC71-F011-49BB-A67C-AF058AF9C2D4}" type="sibTrans" cxnId="{F9B45134-1F3C-4293-83CE-E9154B22E400}">
      <dgm:prSet/>
      <dgm:spPr/>
      <dgm:t>
        <a:bodyPr/>
        <a:lstStyle/>
        <a:p>
          <a:endParaRPr lang="es-ES"/>
        </a:p>
      </dgm:t>
    </dgm:pt>
    <dgm:pt modelId="{8282ADF5-55C5-4EE6-A2B5-304DA6337D73}">
      <dgm:prSet phldrT="[Texto]"/>
      <dgm:spPr/>
      <dgm:t>
        <a:bodyPr/>
        <a:lstStyle/>
        <a:p>
          <a:r>
            <a:rPr lang="es-MX" dirty="0">
              <a:latin typeface="Arial" panose="020B0604020202020204" pitchFamily="34" charset="0"/>
              <a:cs typeface="Arial" panose="020B0604020202020204" pitchFamily="34" charset="0"/>
            </a:rPr>
            <a:t>Mayor supervivencia (sin significación estadística)</a:t>
          </a:r>
          <a:endParaRPr lang="es-ES" dirty="0"/>
        </a:p>
      </dgm:t>
    </dgm:pt>
    <dgm:pt modelId="{866D71A5-BE12-44B5-B90A-19640DC2600C}" type="parTrans" cxnId="{83A732FB-5B88-4134-A6C8-C9227BF7994A}">
      <dgm:prSet/>
      <dgm:spPr/>
      <dgm:t>
        <a:bodyPr/>
        <a:lstStyle/>
        <a:p>
          <a:endParaRPr lang="es-ES"/>
        </a:p>
      </dgm:t>
    </dgm:pt>
    <dgm:pt modelId="{12B76D73-3C7D-40BA-99D4-BFBA3CE45100}" type="sibTrans" cxnId="{83A732FB-5B88-4134-A6C8-C9227BF7994A}">
      <dgm:prSet/>
      <dgm:spPr/>
      <dgm:t>
        <a:bodyPr/>
        <a:lstStyle/>
        <a:p>
          <a:endParaRPr lang="es-ES"/>
        </a:p>
      </dgm:t>
    </dgm:pt>
    <dgm:pt modelId="{C3414BEA-F62D-4764-B2DC-CFD6639B2502}">
      <dgm:prSet phldrT="[Texto]"/>
      <dgm:spPr/>
      <dgm:t>
        <a:bodyPr/>
        <a:lstStyle/>
        <a:p>
          <a:r>
            <a:rPr lang="es-MX" dirty="0">
              <a:latin typeface="Arial" panose="020B0604020202020204" pitchFamily="34" charset="0"/>
              <a:cs typeface="Arial" panose="020B0604020202020204" pitchFamily="34" charset="0"/>
            </a:rPr>
            <a:t>Pacientes con uso combinado de OAF/VNI</a:t>
          </a:r>
          <a:endParaRPr lang="es-ES" dirty="0"/>
        </a:p>
      </dgm:t>
    </dgm:pt>
    <dgm:pt modelId="{DA035B8B-9D5C-4DCE-9D3B-F460EE7F44E3}" type="parTrans" cxnId="{0C58844D-8A36-4D61-81BD-577DC2EF6E25}">
      <dgm:prSet/>
      <dgm:spPr/>
      <dgm:t>
        <a:bodyPr/>
        <a:lstStyle/>
        <a:p>
          <a:endParaRPr lang="es-ES"/>
        </a:p>
      </dgm:t>
    </dgm:pt>
    <dgm:pt modelId="{F316A4FF-1888-4198-AABA-F348BEFD42E8}" type="sibTrans" cxnId="{0C58844D-8A36-4D61-81BD-577DC2EF6E25}">
      <dgm:prSet/>
      <dgm:spPr/>
      <dgm:t>
        <a:bodyPr/>
        <a:lstStyle/>
        <a:p>
          <a:endParaRPr lang="es-ES"/>
        </a:p>
      </dgm:t>
    </dgm:pt>
    <dgm:pt modelId="{DFC8D2D2-B945-4DBE-BF26-70019129FB48}">
      <dgm:prSet phldrT="[Texto]"/>
      <dgm:spPr/>
      <dgm:t>
        <a:bodyPr/>
        <a:lstStyle/>
        <a:p>
          <a:r>
            <a:rPr lang="es-MX" dirty="0">
              <a:latin typeface="Arial" panose="020B0604020202020204" pitchFamily="34" charset="0"/>
              <a:cs typeface="Arial" panose="020B0604020202020204" pitchFamily="34" charset="0"/>
            </a:rPr>
            <a:t>Mayor probabilidad de mortalidad intra-UCRI (sin significación estadística)</a:t>
          </a:r>
          <a:endParaRPr lang="es-ES" dirty="0"/>
        </a:p>
      </dgm:t>
    </dgm:pt>
    <dgm:pt modelId="{6A01C582-ACF7-4349-9D6C-16CD7868C33F}" type="parTrans" cxnId="{9908A18B-8D2C-40C8-9903-C10E7F262791}">
      <dgm:prSet/>
      <dgm:spPr/>
      <dgm:t>
        <a:bodyPr/>
        <a:lstStyle/>
        <a:p>
          <a:endParaRPr lang="es-ES"/>
        </a:p>
      </dgm:t>
    </dgm:pt>
    <dgm:pt modelId="{1E0EFCCC-59FF-4E77-8FA0-0F4BB307470A}" type="sibTrans" cxnId="{9908A18B-8D2C-40C8-9903-C10E7F262791}">
      <dgm:prSet/>
      <dgm:spPr/>
      <dgm:t>
        <a:bodyPr/>
        <a:lstStyle/>
        <a:p>
          <a:endParaRPr lang="es-ES"/>
        </a:p>
      </dgm:t>
    </dgm:pt>
    <dgm:pt modelId="{9F571B3A-96F3-4A85-80AE-04FA01A6D26C}">
      <dgm:prSet/>
      <dgm:spPr/>
      <dgm:t>
        <a:bodyPr/>
        <a:lstStyle/>
        <a:p>
          <a:r>
            <a:rPr lang="es-MX" dirty="0">
              <a:latin typeface="Arial" panose="020B0604020202020204" pitchFamily="34" charset="0"/>
              <a:cs typeface="Arial" panose="020B0604020202020204" pitchFamily="34" charset="0"/>
            </a:rPr>
            <a:t>Mayor probabilidad de mortalidad intra-UCRI o traslado a UCI (p=0.001)</a:t>
          </a:r>
          <a:endParaRPr lang="es-ES" dirty="0"/>
        </a:p>
      </dgm:t>
    </dgm:pt>
    <dgm:pt modelId="{C64AA41E-8DE1-481E-8259-54AF6526F52D}" type="parTrans" cxnId="{9A396DF7-8A03-4E6B-93AF-C745FDE54B00}">
      <dgm:prSet/>
      <dgm:spPr/>
      <dgm:t>
        <a:bodyPr/>
        <a:lstStyle/>
        <a:p>
          <a:endParaRPr lang="es-ES"/>
        </a:p>
      </dgm:t>
    </dgm:pt>
    <dgm:pt modelId="{2AF9DFF7-9F05-4978-9933-A33B4DC40199}" type="sibTrans" cxnId="{9A396DF7-8A03-4E6B-93AF-C745FDE54B00}">
      <dgm:prSet/>
      <dgm:spPr/>
      <dgm:t>
        <a:bodyPr/>
        <a:lstStyle/>
        <a:p>
          <a:endParaRPr lang="es-ES"/>
        </a:p>
      </dgm:t>
    </dgm:pt>
    <dgm:pt modelId="{EFE77008-CFD0-4802-81B2-E870A83C19ED}" type="pres">
      <dgm:prSet presAssocID="{813A9114-7A04-4B9E-8C72-7FA74C6A021B}" presName="list" presStyleCnt="0">
        <dgm:presLayoutVars>
          <dgm:dir/>
          <dgm:animLvl val="lvl"/>
        </dgm:presLayoutVars>
      </dgm:prSet>
      <dgm:spPr/>
    </dgm:pt>
    <dgm:pt modelId="{8F0E3D6A-4154-47A8-B392-3830BF97F7CE}" type="pres">
      <dgm:prSet presAssocID="{1873F39E-12E1-4F96-BB3C-C9AF2270CE6C}" presName="posSpace" presStyleCnt="0"/>
      <dgm:spPr/>
    </dgm:pt>
    <dgm:pt modelId="{EA7A3DDE-170F-4F7F-AC12-B6F0C88924E0}" type="pres">
      <dgm:prSet presAssocID="{1873F39E-12E1-4F96-BB3C-C9AF2270CE6C}" presName="vertFlow" presStyleCnt="0"/>
      <dgm:spPr/>
    </dgm:pt>
    <dgm:pt modelId="{CB484B06-5C48-4EB1-BC93-FA5E4ED52618}" type="pres">
      <dgm:prSet presAssocID="{1873F39E-12E1-4F96-BB3C-C9AF2270CE6C}" presName="topSpace" presStyleCnt="0"/>
      <dgm:spPr/>
    </dgm:pt>
    <dgm:pt modelId="{D650B4C1-B55F-488E-9DC7-FCFC8B5A9C30}" type="pres">
      <dgm:prSet presAssocID="{1873F39E-12E1-4F96-BB3C-C9AF2270CE6C}" presName="firstComp" presStyleCnt="0"/>
      <dgm:spPr/>
    </dgm:pt>
    <dgm:pt modelId="{3FA196A5-BA84-4E41-A65E-55FD15F35FA1}" type="pres">
      <dgm:prSet presAssocID="{1873F39E-12E1-4F96-BB3C-C9AF2270CE6C}" presName="firstChild" presStyleLbl="bgAccFollowNode1" presStyleIdx="0" presStyleCnt="4"/>
      <dgm:spPr/>
    </dgm:pt>
    <dgm:pt modelId="{CD12B0E3-70C1-421D-8DAB-313A1B729A1D}" type="pres">
      <dgm:prSet presAssocID="{1873F39E-12E1-4F96-BB3C-C9AF2270CE6C}" presName="firstChildTx" presStyleLbl="bgAccFollowNode1" presStyleIdx="0" presStyleCnt="4">
        <dgm:presLayoutVars>
          <dgm:bulletEnabled val="1"/>
        </dgm:presLayoutVars>
      </dgm:prSet>
      <dgm:spPr/>
    </dgm:pt>
    <dgm:pt modelId="{BD28A473-4F0E-434C-A56F-A47D7993A54F}" type="pres">
      <dgm:prSet presAssocID="{1873F39E-12E1-4F96-BB3C-C9AF2270CE6C}" presName="negSpace" presStyleCnt="0"/>
      <dgm:spPr/>
    </dgm:pt>
    <dgm:pt modelId="{FC8ED894-1E8D-4613-81C3-FB9DB50E7DD0}" type="pres">
      <dgm:prSet presAssocID="{1873F39E-12E1-4F96-BB3C-C9AF2270CE6C}" presName="circle" presStyleLbl="node1" presStyleIdx="0" presStyleCnt="4"/>
      <dgm:spPr/>
    </dgm:pt>
    <dgm:pt modelId="{0820DE17-74EB-4911-B7CE-9C30113646C1}" type="pres">
      <dgm:prSet presAssocID="{E213B001-8B01-46F9-8B65-D7F0A3BA47D0}" presName="transSpace" presStyleCnt="0"/>
      <dgm:spPr/>
    </dgm:pt>
    <dgm:pt modelId="{71B11EC0-41CB-4465-A4F1-D04B80A73078}" type="pres">
      <dgm:prSet presAssocID="{32F95240-6354-4624-ACDA-5BDB3E6A0808}" presName="posSpace" presStyleCnt="0"/>
      <dgm:spPr/>
    </dgm:pt>
    <dgm:pt modelId="{9B7DEFEF-7264-46F0-8DD3-797F8A32518A}" type="pres">
      <dgm:prSet presAssocID="{32F95240-6354-4624-ACDA-5BDB3E6A0808}" presName="vertFlow" presStyleCnt="0"/>
      <dgm:spPr/>
    </dgm:pt>
    <dgm:pt modelId="{89D6B69A-FD75-48EF-8F47-0E83CA93F141}" type="pres">
      <dgm:prSet presAssocID="{32F95240-6354-4624-ACDA-5BDB3E6A0808}" presName="topSpace" presStyleCnt="0"/>
      <dgm:spPr/>
    </dgm:pt>
    <dgm:pt modelId="{372C2A7F-2C11-4274-A8FC-C8969D3CAAD9}" type="pres">
      <dgm:prSet presAssocID="{32F95240-6354-4624-ACDA-5BDB3E6A0808}" presName="firstComp" presStyleCnt="0"/>
      <dgm:spPr/>
    </dgm:pt>
    <dgm:pt modelId="{3CB9D324-C822-46F6-9088-A20CC9B4DD4C}" type="pres">
      <dgm:prSet presAssocID="{32F95240-6354-4624-ACDA-5BDB3E6A0808}" presName="firstChild" presStyleLbl="bgAccFollowNode1" presStyleIdx="1" presStyleCnt="4"/>
      <dgm:spPr/>
    </dgm:pt>
    <dgm:pt modelId="{3F4829A6-8539-49CA-84D3-7B0B80280A07}" type="pres">
      <dgm:prSet presAssocID="{32F95240-6354-4624-ACDA-5BDB3E6A0808}" presName="firstChildTx" presStyleLbl="bgAccFollowNode1" presStyleIdx="1" presStyleCnt="4">
        <dgm:presLayoutVars>
          <dgm:bulletEnabled val="1"/>
        </dgm:presLayoutVars>
      </dgm:prSet>
      <dgm:spPr/>
    </dgm:pt>
    <dgm:pt modelId="{6DE411AE-06F1-45C9-B381-1077CF358AC1}" type="pres">
      <dgm:prSet presAssocID="{32F95240-6354-4624-ACDA-5BDB3E6A0808}" presName="negSpace" presStyleCnt="0"/>
      <dgm:spPr/>
    </dgm:pt>
    <dgm:pt modelId="{7E2A7248-F233-444A-A214-8370FA70F309}" type="pres">
      <dgm:prSet presAssocID="{32F95240-6354-4624-ACDA-5BDB3E6A0808}" presName="circle" presStyleLbl="node1" presStyleIdx="1" presStyleCnt="4"/>
      <dgm:spPr/>
    </dgm:pt>
    <dgm:pt modelId="{44158D5B-A0CE-4DB5-B385-65DFE67503F5}" type="pres">
      <dgm:prSet presAssocID="{7E241986-335D-44E0-BCA4-175B35BD8480}" presName="transSpace" presStyleCnt="0"/>
      <dgm:spPr/>
    </dgm:pt>
    <dgm:pt modelId="{2F5F2D6F-6E4B-43F7-8A15-6CE54B58C065}" type="pres">
      <dgm:prSet presAssocID="{0F469F0C-B798-41CF-B889-60882D8F6672}" presName="posSpace" presStyleCnt="0"/>
      <dgm:spPr/>
    </dgm:pt>
    <dgm:pt modelId="{B462E4F2-57D4-42CA-B1E1-23AE0FD502D2}" type="pres">
      <dgm:prSet presAssocID="{0F469F0C-B798-41CF-B889-60882D8F6672}" presName="vertFlow" presStyleCnt="0"/>
      <dgm:spPr/>
    </dgm:pt>
    <dgm:pt modelId="{0DA8F354-352B-4585-BC76-D2275BDEF06E}" type="pres">
      <dgm:prSet presAssocID="{0F469F0C-B798-41CF-B889-60882D8F6672}" presName="topSpace" presStyleCnt="0"/>
      <dgm:spPr/>
    </dgm:pt>
    <dgm:pt modelId="{2F636A88-1759-4DE2-A7D5-F5274B1234EC}" type="pres">
      <dgm:prSet presAssocID="{0F469F0C-B798-41CF-B889-60882D8F6672}" presName="firstComp" presStyleCnt="0"/>
      <dgm:spPr/>
    </dgm:pt>
    <dgm:pt modelId="{36D98F2A-E968-40AB-B708-2F1E155EF975}" type="pres">
      <dgm:prSet presAssocID="{0F469F0C-B798-41CF-B889-60882D8F6672}" presName="firstChild" presStyleLbl="bgAccFollowNode1" presStyleIdx="2" presStyleCnt="4"/>
      <dgm:spPr/>
    </dgm:pt>
    <dgm:pt modelId="{867D8AA9-C0FE-4330-B1F2-EFA922A32870}" type="pres">
      <dgm:prSet presAssocID="{0F469F0C-B798-41CF-B889-60882D8F6672}" presName="firstChildTx" presStyleLbl="bgAccFollowNode1" presStyleIdx="2" presStyleCnt="4">
        <dgm:presLayoutVars>
          <dgm:bulletEnabled val="1"/>
        </dgm:presLayoutVars>
      </dgm:prSet>
      <dgm:spPr/>
    </dgm:pt>
    <dgm:pt modelId="{8C36F182-CA13-485A-8A6F-98F80327788B}" type="pres">
      <dgm:prSet presAssocID="{0F469F0C-B798-41CF-B889-60882D8F6672}" presName="negSpace" presStyleCnt="0"/>
      <dgm:spPr/>
    </dgm:pt>
    <dgm:pt modelId="{CE85B7D5-E40D-43D1-9AB2-FAB2F2482D49}" type="pres">
      <dgm:prSet presAssocID="{0F469F0C-B798-41CF-B889-60882D8F6672}" presName="circle" presStyleLbl="node1" presStyleIdx="2" presStyleCnt="4"/>
      <dgm:spPr/>
    </dgm:pt>
    <dgm:pt modelId="{18CD73E6-258E-429A-AF91-F211964AB1E9}" type="pres">
      <dgm:prSet presAssocID="{A55FBC71-F011-49BB-A67C-AF058AF9C2D4}" presName="transSpace" presStyleCnt="0"/>
      <dgm:spPr/>
    </dgm:pt>
    <dgm:pt modelId="{482E69B6-249C-49A6-8B2B-F3572F0132D6}" type="pres">
      <dgm:prSet presAssocID="{C3414BEA-F62D-4764-B2DC-CFD6639B2502}" presName="posSpace" presStyleCnt="0"/>
      <dgm:spPr/>
    </dgm:pt>
    <dgm:pt modelId="{71A324C4-94EB-4168-A46F-C9AE57BB9720}" type="pres">
      <dgm:prSet presAssocID="{C3414BEA-F62D-4764-B2DC-CFD6639B2502}" presName="vertFlow" presStyleCnt="0"/>
      <dgm:spPr/>
    </dgm:pt>
    <dgm:pt modelId="{BEA8D7A5-D11B-442C-9111-8E89E5A69BA8}" type="pres">
      <dgm:prSet presAssocID="{C3414BEA-F62D-4764-B2DC-CFD6639B2502}" presName="topSpace" presStyleCnt="0"/>
      <dgm:spPr/>
    </dgm:pt>
    <dgm:pt modelId="{B6FA78B9-C2D3-463C-B2E9-73C2FDD82870}" type="pres">
      <dgm:prSet presAssocID="{C3414BEA-F62D-4764-B2DC-CFD6639B2502}" presName="firstComp" presStyleCnt="0"/>
      <dgm:spPr/>
    </dgm:pt>
    <dgm:pt modelId="{A039A253-F782-40EA-9A42-01B88F8CBF71}" type="pres">
      <dgm:prSet presAssocID="{C3414BEA-F62D-4764-B2DC-CFD6639B2502}" presName="firstChild" presStyleLbl="bgAccFollowNode1" presStyleIdx="3" presStyleCnt="4"/>
      <dgm:spPr/>
    </dgm:pt>
    <dgm:pt modelId="{91514A8B-0F5D-4207-98A2-19CDC2C0EA21}" type="pres">
      <dgm:prSet presAssocID="{C3414BEA-F62D-4764-B2DC-CFD6639B2502}" presName="firstChildTx" presStyleLbl="bgAccFollowNode1" presStyleIdx="3" presStyleCnt="4">
        <dgm:presLayoutVars>
          <dgm:bulletEnabled val="1"/>
        </dgm:presLayoutVars>
      </dgm:prSet>
      <dgm:spPr/>
    </dgm:pt>
    <dgm:pt modelId="{6E50DBF4-82FE-457A-BBB7-E8BEDC98FCBB}" type="pres">
      <dgm:prSet presAssocID="{C3414BEA-F62D-4764-B2DC-CFD6639B2502}" presName="negSpace" presStyleCnt="0"/>
      <dgm:spPr/>
    </dgm:pt>
    <dgm:pt modelId="{051520A1-56A1-4A17-A78D-BA909E1AF851}" type="pres">
      <dgm:prSet presAssocID="{C3414BEA-F62D-4764-B2DC-CFD6639B2502}" presName="circle" presStyleLbl="node1" presStyleIdx="3" presStyleCnt="4"/>
      <dgm:spPr/>
    </dgm:pt>
  </dgm:ptLst>
  <dgm:cxnLst>
    <dgm:cxn modelId="{C712BF02-6093-447E-BAEB-FB3347CF1152}" type="presOf" srcId="{DFC8D2D2-B945-4DBE-BF26-70019129FB48}" destId="{A039A253-F782-40EA-9A42-01B88F8CBF71}" srcOrd="0" destOrd="0" presId="urn:microsoft.com/office/officeart/2005/8/layout/hList9"/>
    <dgm:cxn modelId="{E3952E09-B1E4-4488-A016-B6A7C991AE3C}" type="presOf" srcId="{0F469F0C-B798-41CF-B889-60882D8F6672}" destId="{CE85B7D5-E40D-43D1-9AB2-FAB2F2482D49}" srcOrd="0" destOrd="0" presId="urn:microsoft.com/office/officeart/2005/8/layout/hList9"/>
    <dgm:cxn modelId="{37FDF430-014D-40F0-AC82-DD1DBEC9A37E}" type="presOf" srcId="{C3414BEA-F62D-4764-B2DC-CFD6639B2502}" destId="{051520A1-56A1-4A17-A78D-BA909E1AF851}" srcOrd="0" destOrd="0" presId="urn:microsoft.com/office/officeart/2005/8/layout/hList9"/>
    <dgm:cxn modelId="{F9B45134-1F3C-4293-83CE-E9154B22E400}" srcId="{813A9114-7A04-4B9E-8C72-7FA74C6A021B}" destId="{0F469F0C-B798-41CF-B889-60882D8F6672}" srcOrd="2" destOrd="0" parTransId="{6DD5881C-7F1D-4BAB-B126-6286745CC829}" sibTransId="{A55FBC71-F011-49BB-A67C-AF058AF9C2D4}"/>
    <dgm:cxn modelId="{62727E37-FB82-4865-A04A-C714BF0732F6}" type="presOf" srcId="{9F571B3A-96F3-4A85-80AE-04FA01A6D26C}" destId="{3CB9D324-C822-46F6-9088-A20CC9B4DD4C}" srcOrd="0" destOrd="0" presId="urn:microsoft.com/office/officeart/2005/8/layout/hList9"/>
    <dgm:cxn modelId="{2E124F44-9973-4780-938D-1B1B749EE660}" srcId="{813A9114-7A04-4B9E-8C72-7FA74C6A021B}" destId="{32F95240-6354-4624-ACDA-5BDB3E6A0808}" srcOrd="1" destOrd="0" parTransId="{DDB8C44E-C91D-4CC4-9DE2-9B481E481D88}" sibTransId="{7E241986-335D-44E0-BCA4-175B35BD8480}"/>
    <dgm:cxn modelId="{F4DE3C6A-6367-4728-B14F-5A2AC4BEE6D8}" type="presOf" srcId="{190B94CA-A2BB-4DC6-AAB1-F5665AA46B00}" destId="{CD12B0E3-70C1-421D-8DAB-313A1B729A1D}" srcOrd="1" destOrd="0" presId="urn:microsoft.com/office/officeart/2005/8/layout/hList9"/>
    <dgm:cxn modelId="{0C58844D-8A36-4D61-81BD-577DC2EF6E25}" srcId="{813A9114-7A04-4B9E-8C72-7FA74C6A021B}" destId="{C3414BEA-F62D-4764-B2DC-CFD6639B2502}" srcOrd="3" destOrd="0" parTransId="{DA035B8B-9D5C-4DCE-9D3B-F460EE7F44E3}" sibTransId="{F316A4FF-1888-4198-AABA-F348BEFD42E8}"/>
    <dgm:cxn modelId="{D14D0E79-CAB3-4418-A4C4-C357AE29F3C2}" srcId="{1873F39E-12E1-4F96-BB3C-C9AF2270CE6C}" destId="{190B94CA-A2BB-4DC6-AAB1-F5665AA46B00}" srcOrd="0" destOrd="0" parTransId="{662BC56E-CC1D-4CB4-B8AC-AD3F1DF168F9}" sibTransId="{7F2ABB26-F645-472E-8E82-D1718D7E5B26}"/>
    <dgm:cxn modelId="{9908A18B-8D2C-40C8-9903-C10E7F262791}" srcId="{C3414BEA-F62D-4764-B2DC-CFD6639B2502}" destId="{DFC8D2D2-B945-4DBE-BF26-70019129FB48}" srcOrd="0" destOrd="0" parTransId="{6A01C582-ACF7-4349-9D6C-16CD7868C33F}" sibTransId="{1E0EFCCC-59FF-4E77-8FA0-0F4BB307470A}"/>
    <dgm:cxn modelId="{C725E794-29BD-4AD8-A1FE-0FACFF3CE8BE}" type="presOf" srcId="{1873F39E-12E1-4F96-BB3C-C9AF2270CE6C}" destId="{FC8ED894-1E8D-4613-81C3-FB9DB50E7DD0}" srcOrd="0" destOrd="0" presId="urn:microsoft.com/office/officeart/2005/8/layout/hList9"/>
    <dgm:cxn modelId="{4322FBA1-AB05-45AA-B95F-43D5C954676B}" type="presOf" srcId="{8282ADF5-55C5-4EE6-A2B5-304DA6337D73}" destId="{36D98F2A-E968-40AB-B708-2F1E155EF975}" srcOrd="0" destOrd="0" presId="urn:microsoft.com/office/officeart/2005/8/layout/hList9"/>
    <dgm:cxn modelId="{0AF648AC-B63C-4F76-9A30-57ECD4CF87F5}" type="presOf" srcId="{DFC8D2D2-B945-4DBE-BF26-70019129FB48}" destId="{91514A8B-0F5D-4207-98A2-19CDC2C0EA21}" srcOrd="1" destOrd="0" presId="urn:microsoft.com/office/officeart/2005/8/layout/hList9"/>
    <dgm:cxn modelId="{CB5CF1AE-737F-4FE8-A38F-E2E205C3BFBF}" type="presOf" srcId="{190B94CA-A2BB-4DC6-AAB1-F5665AA46B00}" destId="{3FA196A5-BA84-4E41-A65E-55FD15F35FA1}" srcOrd="0" destOrd="0" presId="urn:microsoft.com/office/officeart/2005/8/layout/hList9"/>
    <dgm:cxn modelId="{9FA762D5-859E-4123-899F-F4DF8C60C6E2}" srcId="{813A9114-7A04-4B9E-8C72-7FA74C6A021B}" destId="{1873F39E-12E1-4F96-BB3C-C9AF2270CE6C}" srcOrd="0" destOrd="0" parTransId="{BB9EDD69-A127-4DC6-A97F-EF9C437BCC2D}" sibTransId="{E213B001-8B01-46F9-8B65-D7F0A3BA47D0}"/>
    <dgm:cxn modelId="{AB9EAFE7-52BC-4D2E-9745-0D72F607EB72}" type="presOf" srcId="{9F571B3A-96F3-4A85-80AE-04FA01A6D26C}" destId="{3F4829A6-8539-49CA-84D3-7B0B80280A07}" srcOrd="1" destOrd="0" presId="urn:microsoft.com/office/officeart/2005/8/layout/hList9"/>
    <dgm:cxn modelId="{0D23AEF4-425C-46E6-8BC6-55C59CBC19ED}" type="presOf" srcId="{8282ADF5-55C5-4EE6-A2B5-304DA6337D73}" destId="{867D8AA9-C0FE-4330-B1F2-EFA922A32870}" srcOrd="1" destOrd="0" presId="urn:microsoft.com/office/officeart/2005/8/layout/hList9"/>
    <dgm:cxn modelId="{9A396DF7-8A03-4E6B-93AF-C745FDE54B00}" srcId="{32F95240-6354-4624-ACDA-5BDB3E6A0808}" destId="{9F571B3A-96F3-4A85-80AE-04FA01A6D26C}" srcOrd="0" destOrd="0" parTransId="{C64AA41E-8DE1-481E-8259-54AF6526F52D}" sibTransId="{2AF9DFF7-9F05-4978-9933-A33B4DC40199}"/>
    <dgm:cxn modelId="{0E29B8FA-507B-4CAC-B5AE-4886A3E318E0}" type="presOf" srcId="{813A9114-7A04-4B9E-8C72-7FA74C6A021B}" destId="{EFE77008-CFD0-4802-81B2-E870A83C19ED}" srcOrd="0" destOrd="0" presId="urn:microsoft.com/office/officeart/2005/8/layout/hList9"/>
    <dgm:cxn modelId="{83A732FB-5B88-4134-A6C8-C9227BF7994A}" srcId="{0F469F0C-B798-41CF-B889-60882D8F6672}" destId="{8282ADF5-55C5-4EE6-A2B5-304DA6337D73}" srcOrd="0" destOrd="0" parTransId="{866D71A5-BE12-44B5-B90A-19640DC2600C}" sibTransId="{12B76D73-3C7D-40BA-99D4-BFBA3CE45100}"/>
    <dgm:cxn modelId="{60638CFF-6F13-4CA9-84FD-2A963EFBC366}" type="presOf" srcId="{32F95240-6354-4624-ACDA-5BDB3E6A0808}" destId="{7E2A7248-F233-444A-A214-8370FA70F309}" srcOrd="0" destOrd="0" presId="urn:microsoft.com/office/officeart/2005/8/layout/hList9"/>
    <dgm:cxn modelId="{4065580C-3CE9-413F-84F7-D45455E81AEA}" type="presParOf" srcId="{EFE77008-CFD0-4802-81B2-E870A83C19ED}" destId="{8F0E3D6A-4154-47A8-B392-3830BF97F7CE}" srcOrd="0" destOrd="0" presId="urn:microsoft.com/office/officeart/2005/8/layout/hList9"/>
    <dgm:cxn modelId="{F3E97E5C-D792-4148-A41A-908852391D17}" type="presParOf" srcId="{EFE77008-CFD0-4802-81B2-E870A83C19ED}" destId="{EA7A3DDE-170F-4F7F-AC12-B6F0C88924E0}" srcOrd="1" destOrd="0" presId="urn:microsoft.com/office/officeart/2005/8/layout/hList9"/>
    <dgm:cxn modelId="{BF24E71B-865F-443B-B312-C95F27926F32}" type="presParOf" srcId="{EA7A3DDE-170F-4F7F-AC12-B6F0C88924E0}" destId="{CB484B06-5C48-4EB1-BC93-FA5E4ED52618}" srcOrd="0" destOrd="0" presId="urn:microsoft.com/office/officeart/2005/8/layout/hList9"/>
    <dgm:cxn modelId="{98796B7E-61C0-4E73-BD76-1EE8D7DABBF9}" type="presParOf" srcId="{EA7A3DDE-170F-4F7F-AC12-B6F0C88924E0}" destId="{D650B4C1-B55F-488E-9DC7-FCFC8B5A9C30}" srcOrd="1" destOrd="0" presId="urn:microsoft.com/office/officeart/2005/8/layout/hList9"/>
    <dgm:cxn modelId="{B000E8AD-B6D9-466B-9879-FE3B26977170}" type="presParOf" srcId="{D650B4C1-B55F-488E-9DC7-FCFC8B5A9C30}" destId="{3FA196A5-BA84-4E41-A65E-55FD15F35FA1}" srcOrd="0" destOrd="0" presId="urn:microsoft.com/office/officeart/2005/8/layout/hList9"/>
    <dgm:cxn modelId="{25B752B7-4441-4F4A-A5D1-49E1897E1C9B}" type="presParOf" srcId="{D650B4C1-B55F-488E-9DC7-FCFC8B5A9C30}" destId="{CD12B0E3-70C1-421D-8DAB-313A1B729A1D}" srcOrd="1" destOrd="0" presId="urn:microsoft.com/office/officeart/2005/8/layout/hList9"/>
    <dgm:cxn modelId="{2FA76FF6-61E4-4731-B38A-FCDD97DF0D2E}" type="presParOf" srcId="{EFE77008-CFD0-4802-81B2-E870A83C19ED}" destId="{BD28A473-4F0E-434C-A56F-A47D7993A54F}" srcOrd="2" destOrd="0" presId="urn:microsoft.com/office/officeart/2005/8/layout/hList9"/>
    <dgm:cxn modelId="{52A33823-0E5A-4B04-8AA1-EC508FF9A9D8}" type="presParOf" srcId="{EFE77008-CFD0-4802-81B2-E870A83C19ED}" destId="{FC8ED894-1E8D-4613-81C3-FB9DB50E7DD0}" srcOrd="3" destOrd="0" presId="urn:microsoft.com/office/officeart/2005/8/layout/hList9"/>
    <dgm:cxn modelId="{63C57879-B4DF-4FD7-BDF1-EA5913B478E7}" type="presParOf" srcId="{EFE77008-CFD0-4802-81B2-E870A83C19ED}" destId="{0820DE17-74EB-4911-B7CE-9C30113646C1}" srcOrd="4" destOrd="0" presId="urn:microsoft.com/office/officeart/2005/8/layout/hList9"/>
    <dgm:cxn modelId="{72D62B54-AAF3-421E-9AD0-7F823B915927}" type="presParOf" srcId="{EFE77008-CFD0-4802-81B2-E870A83C19ED}" destId="{71B11EC0-41CB-4465-A4F1-D04B80A73078}" srcOrd="5" destOrd="0" presId="urn:microsoft.com/office/officeart/2005/8/layout/hList9"/>
    <dgm:cxn modelId="{7FE73D7D-091F-4FF8-8D4E-64870491C113}" type="presParOf" srcId="{EFE77008-CFD0-4802-81B2-E870A83C19ED}" destId="{9B7DEFEF-7264-46F0-8DD3-797F8A32518A}" srcOrd="6" destOrd="0" presId="urn:microsoft.com/office/officeart/2005/8/layout/hList9"/>
    <dgm:cxn modelId="{7239E8A6-5219-4761-9F99-F5E33024C75C}" type="presParOf" srcId="{9B7DEFEF-7264-46F0-8DD3-797F8A32518A}" destId="{89D6B69A-FD75-48EF-8F47-0E83CA93F141}" srcOrd="0" destOrd="0" presId="urn:microsoft.com/office/officeart/2005/8/layout/hList9"/>
    <dgm:cxn modelId="{14035AA6-3FB0-457B-BD79-54CAD53BE8FD}" type="presParOf" srcId="{9B7DEFEF-7264-46F0-8DD3-797F8A32518A}" destId="{372C2A7F-2C11-4274-A8FC-C8969D3CAAD9}" srcOrd="1" destOrd="0" presId="urn:microsoft.com/office/officeart/2005/8/layout/hList9"/>
    <dgm:cxn modelId="{0F09A6E2-4B2C-497A-A79A-52AB985E5125}" type="presParOf" srcId="{372C2A7F-2C11-4274-A8FC-C8969D3CAAD9}" destId="{3CB9D324-C822-46F6-9088-A20CC9B4DD4C}" srcOrd="0" destOrd="0" presId="urn:microsoft.com/office/officeart/2005/8/layout/hList9"/>
    <dgm:cxn modelId="{744079AB-0C0F-4143-B888-47FFEBA4478B}" type="presParOf" srcId="{372C2A7F-2C11-4274-A8FC-C8969D3CAAD9}" destId="{3F4829A6-8539-49CA-84D3-7B0B80280A07}" srcOrd="1" destOrd="0" presId="urn:microsoft.com/office/officeart/2005/8/layout/hList9"/>
    <dgm:cxn modelId="{1B40646E-F587-487B-9ED8-032843384B9D}" type="presParOf" srcId="{EFE77008-CFD0-4802-81B2-E870A83C19ED}" destId="{6DE411AE-06F1-45C9-B381-1077CF358AC1}" srcOrd="7" destOrd="0" presId="urn:microsoft.com/office/officeart/2005/8/layout/hList9"/>
    <dgm:cxn modelId="{0CA1ED7E-A156-4579-A450-B795FF8923DE}" type="presParOf" srcId="{EFE77008-CFD0-4802-81B2-E870A83C19ED}" destId="{7E2A7248-F233-444A-A214-8370FA70F309}" srcOrd="8" destOrd="0" presId="urn:microsoft.com/office/officeart/2005/8/layout/hList9"/>
    <dgm:cxn modelId="{3382525D-BA97-4131-946D-5D3091744157}" type="presParOf" srcId="{EFE77008-CFD0-4802-81B2-E870A83C19ED}" destId="{44158D5B-A0CE-4DB5-B385-65DFE67503F5}" srcOrd="9" destOrd="0" presId="urn:microsoft.com/office/officeart/2005/8/layout/hList9"/>
    <dgm:cxn modelId="{D91A91B0-8082-4F46-A7B1-524E3D0F6231}" type="presParOf" srcId="{EFE77008-CFD0-4802-81B2-E870A83C19ED}" destId="{2F5F2D6F-6E4B-43F7-8A15-6CE54B58C065}" srcOrd="10" destOrd="0" presId="urn:microsoft.com/office/officeart/2005/8/layout/hList9"/>
    <dgm:cxn modelId="{0B20FDA3-2B1A-4A94-9164-9F1B51934967}" type="presParOf" srcId="{EFE77008-CFD0-4802-81B2-E870A83C19ED}" destId="{B462E4F2-57D4-42CA-B1E1-23AE0FD502D2}" srcOrd="11" destOrd="0" presId="urn:microsoft.com/office/officeart/2005/8/layout/hList9"/>
    <dgm:cxn modelId="{5A32BE8F-7638-41C1-BF0E-CF86A5187D0A}" type="presParOf" srcId="{B462E4F2-57D4-42CA-B1E1-23AE0FD502D2}" destId="{0DA8F354-352B-4585-BC76-D2275BDEF06E}" srcOrd="0" destOrd="0" presId="urn:microsoft.com/office/officeart/2005/8/layout/hList9"/>
    <dgm:cxn modelId="{31511211-383A-4BD2-8951-68E6F0C63321}" type="presParOf" srcId="{B462E4F2-57D4-42CA-B1E1-23AE0FD502D2}" destId="{2F636A88-1759-4DE2-A7D5-F5274B1234EC}" srcOrd="1" destOrd="0" presId="urn:microsoft.com/office/officeart/2005/8/layout/hList9"/>
    <dgm:cxn modelId="{D584739C-ADCD-4EB0-89FA-7F1BE3A6114D}" type="presParOf" srcId="{2F636A88-1759-4DE2-A7D5-F5274B1234EC}" destId="{36D98F2A-E968-40AB-B708-2F1E155EF975}" srcOrd="0" destOrd="0" presId="urn:microsoft.com/office/officeart/2005/8/layout/hList9"/>
    <dgm:cxn modelId="{F2BB0969-47EB-4E3F-921D-8CC905B55A83}" type="presParOf" srcId="{2F636A88-1759-4DE2-A7D5-F5274B1234EC}" destId="{867D8AA9-C0FE-4330-B1F2-EFA922A32870}" srcOrd="1" destOrd="0" presId="urn:microsoft.com/office/officeart/2005/8/layout/hList9"/>
    <dgm:cxn modelId="{3D54DAEF-27FB-49DE-A5AE-BD5FD0914254}" type="presParOf" srcId="{EFE77008-CFD0-4802-81B2-E870A83C19ED}" destId="{8C36F182-CA13-485A-8A6F-98F80327788B}" srcOrd="12" destOrd="0" presId="urn:microsoft.com/office/officeart/2005/8/layout/hList9"/>
    <dgm:cxn modelId="{8A47EE2A-1758-4A57-87C8-872BCFB836CF}" type="presParOf" srcId="{EFE77008-CFD0-4802-81B2-E870A83C19ED}" destId="{CE85B7D5-E40D-43D1-9AB2-FAB2F2482D49}" srcOrd="13" destOrd="0" presId="urn:microsoft.com/office/officeart/2005/8/layout/hList9"/>
    <dgm:cxn modelId="{F356FD2B-83A2-4A54-9E27-95B2B66F23B8}" type="presParOf" srcId="{EFE77008-CFD0-4802-81B2-E870A83C19ED}" destId="{18CD73E6-258E-429A-AF91-F211964AB1E9}" srcOrd="14" destOrd="0" presId="urn:microsoft.com/office/officeart/2005/8/layout/hList9"/>
    <dgm:cxn modelId="{653ADB81-9694-465D-B3D2-C35975A68256}" type="presParOf" srcId="{EFE77008-CFD0-4802-81B2-E870A83C19ED}" destId="{482E69B6-249C-49A6-8B2B-F3572F0132D6}" srcOrd="15" destOrd="0" presId="urn:microsoft.com/office/officeart/2005/8/layout/hList9"/>
    <dgm:cxn modelId="{7E55CF60-D386-4DC1-8E9B-ECE218A4DEBB}" type="presParOf" srcId="{EFE77008-CFD0-4802-81B2-E870A83C19ED}" destId="{71A324C4-94EB-4168-A46F-C9AE57BB9720}" srcOrd="16" destOrd="0" presId="urn:microsoft.com/office/officeart/2005/8/layout/hList9"/>
    <dgm:cxn modelId="{0869D503-DD36-429C-A04B-37AA6FE41B5F}" type="presParOf" srcId="{71A324C4-94EB-4168-A46F-C9AE57BB9720}" destId="{BEA8D7A5-D11B-442C-9111-8E89E5A69BA8}" srcOrd="0" destOrd="0" presId="urn:microsoft.com/office/officeart/2005/8/layout/hList9"/>
    <dgm:cxn modelId="{D3F275E2-6042-4ED8-8024-12CC7A711517}" type="presParOf" srcId="{71A324C4-94EB-4168-A46F-C9AE57BB9720}" destId="{B6FA78B9-C2D3-463C-B2E9-73C2FDD82870}" srcOrd="1" destOrd="0" presId="urn:microsoft.com/office/officeart/2005/8/layout/hList9"/>
    <dgm:cxn modelId="{413849AC-8456-46B7-8FA1-5A180956C372}" type="presParOf" srcId="{B6FA78B9-C2D3-463C-B2E9-73C2FDD82870}" destId="{A039A253-F782-40EA-9A42-01B88F8CBF71}" srcOrd="0" destOrd="0" presId="urn:microsoft.com/office/officeart/2005/8/layout/hList9"/>
    <dgm:cxn modelId="{7AE508EC-A0E4-4386-9E54-F9D3196F5E08}" type="presParOf" srcId="{B6FA78B9-C2D3-463C-B2E9-73C2FDD82870}" destId="{91514A8B-0F5D-4207-98A2-19CDC2C0EA21}" srcOrd="1" destOrd="0" presId="urn:microsoft.com/office/officeart/2005/8/layout/hList9"/>
    <dgm:cxn modelId="{D125AAC1-9AF3-443B-8833-E18E744314BE}" type="presParOf" srcId="{EFE77008-CFD0-4802-81B2-E870A83C19ED}" destId="{6E50DBF4-82FE-457A-BBB7-E8BEDC98FCBB}" srcOrd="17" destOrd="0" presId="urn:microsoft.com/office/officeart/2005/8/layout/hList9"/>
    <dgm:cxn modelId="{168C9CE2-9CEC-41CF-B42F-BEA5013FFD17}" type="presParOf" srcId="{EFE77008-CFD0-4802-81B2-E870A83C19ED}" destId="{051520A1-56A1-4A17-A78D-BA909E1AF851}" srcOrd="1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A196A5-BA84-4E41-A65E-55FD15F35FA1}">
      <dsp:nvSpPr>
        <dsp:cNvPr id="0" name=""/>
        <dsp:cNvSpPr/>
      </dsp:nvSpPr>
      <dsp:spPr>
        <a:xfrm>
          <a:off x="715267" y="2973707"/>
          <a:ext cx="1332152" cy="88854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4008" rIns="64008" bIns="64008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900" kern="1200" dirty="0">
              <a:latin typeface="Arial" panose="020B0604020202020204" pitchFamily="34" charset="0"/>
              <a:cs typeface="Arial" panose="020B0604020202020204" pitchFamily="34" charset="0"/>
            </a:rPr>
            <a:t>Mayor mortalidad intra-UCRI (p=0.019)</a:t>
          </a:r>
          <a:endParaRPr lang="es-ES" sz="900" kern="1200" dirty="0"/>
        </a:p>
      </dsp:txBody>
      <dsp:txXfrm>
        <a:off x="928411" y="2973707"/>
        <a:ext cx="1119008" cy="888545"/>
      </dsp:txXfrm>
    </dsp:sp>
    <dsp:sp modelId="{FC8ED894-1E8D-4613-81C3-FB9DB50E7DD0}">
      <dsp:nvSpPr>
        <dsp:cNvPr id="0" name=""/>
        <dsp:cNvSpPr/>
      </dsp:nvSpPr>
      <dsp:spPr>
        <a:xfrm>
          <a:off x="4786" y="2618466"/>
          <a:ext cx="888101" cy="8881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900" kern="1200" dirty="0">
              <a:latin typeface="Arial" panose="020B0604020202020204" pitchFamily="34" charset="0"/>
              <a:cs typeface="Arial" panose="020B0604020202020204" pitchFamily="34" charset="0"/>
            </a:rPr>
            <a:t>Pacientes no candidatos a UCI-VMI</a:t>
          </a:r>
          <a:endParaRPr lang="es-ES" sz="900" kern="1200" dirty="0"/>
        </a:p>
      </dsp:txBody>
      <dsp:txXfrm>
        <a:off x="134845" y="2748525"/>
        <a:ext cx="627983" cy="627983"/>
      </dsp:txXfrm>
    </dsp:sp>
    <dsp:sp modelId="{3CB9D324-C822-46F6-9088-A20CC9B4DD4C}">
      <dsp:nvSpPr>
        <dsp:cNvPr id="0" name=""/>
        <dsp:cNvSpPr/>
      </dsp:nvSpPr>
      <dsp:spPr>
        <a:xfrm>
          <a:off x="2935521" y="2973707"/>
          <a:ext cx="1332152" cy="88854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4008" rIns="64008" bIns="64008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900" kern="1200" dirty="0">
              <a:latin typeface="Arial" panose="020B0604020202020204" pitchFamily="34" charset="0"/>
              <a:cs typeface="Arial" panose="020B0604020202020204" pitchFamily="34" charset="0"/>
            </a:rPr>
            <a:t>Mayor probabilidad de mortalidad intra-UCRI o traslado a UCI (p=0.001)</a:t>
          </a:r>
          <a:endParaRPr lang="es-ES" sz="900" kern="1200" dirty="0"/>
        </a:p>
      </dsp:txBody>
      <dsp:txXfrm>
        <a:off x="3148665" y="2973707"/>
        <a:ext cx="1119008" cy="888545"/>
      </dsp:txXfrm>
    </dsp:sp>
    <dsp:sp modelId="{7E2A7248-F233-444A-A214-8370FA70F309}">
      <dsp:nvSpPr>
        <dsp:cNvPr id="0" name=""/>
        <dsp:cNvSpPr/>
      </dsp:nvSpPr>
      <dsp:spPr>
        <a:xfrm>
          <a:off x="2225040" y="2618466"/>
          <a:ext cx="888101" cy="8881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900" kern="1200" dirty="0">
              <a:latin typeface="Arial" panose="020B0604020202020204" pitchFamily="34" charset="0"/>
              <a:cs typeface="Arial" panose="020B0604020202020204" pitchFamily="34" charset="0"/>
            </a:rPr>
            <a:t>Pacientes con índice de </a:t>
          </a:r>
          <a:r>
            <a:rPr lang="es-MX" sz="900" kern="1200" dirty="0" err="1">
              <a:latin typeface="Arial" panose="020B0604020202020204" pitchFamily="34" charset="0"/>
              <a:cs typeface="Arial" panose="020B0604020202020204" pitchFamily="34" charset="0"/>
            </a:rPr>
            <a:t>Charlson</a:t>
          </a:r>
          <a:r>
            <a:rPr lang="es-MX" sz="900" kern="1200" dirty="0">
              <a:latin typeface="Arial" panose="020B0604020202020204" pitchFamily="34" charset="0"/>
              <a:cs typeface="Arial" panose="020B0604020202020204" pitchFamily="34" charset="0"/>
            </a:rPr>
            <a:t> elevado</a:t>
          </a:r>
          <a:endParaRPr lang="es-ES" sz="900" kern="1200" dirty="0"/>
        </a:p>
      </dsp:txBody>
      <dsp:txXfrm>
        <a:off x="2355099" y="2748525"/>
        <a:ext cx="627983" cy="627983"/>
      </dsp:txXfrm>
    </dsp:sp>
    <dsp:sp modelId="{36D98F2A-E968-40AB-B708-2F1E155EF975}">
      <dsp:nvSpPr>
        <dsp:cNvPr id="0" name=""/>
        <dsp:cNvSpPr/>
      </dsp:nvSpPr>
      <dsp:spPr>
        <a:xfrm>
          <a:off x="5155775" y="2973707"/>
          <a:ext cx="1332152" cy="88854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4008" rIns="64008" bIns="64008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900" kern="1200" dirty="0">
              <a:latin typeface="Arial" panose="020B0604020202020204" pitchFamily="34" charset="0"/>
              <a:cs typeface="Arial" panose="020B0604020202020204" pitchFamily="34" charset="0"/>
            </a:rPr>
            <a:t>Mayor supervivencia (sin significación estadística)</a:t>
          </a:r>
          <a:endParaRPr lang="es-ES" sz="900" kern="1200" dirty="0"/>
        </a:p>
      </dsp:txBody>
      <dsp:txXfrm>
        <a:off x="5368919" y="2973707"/>
        <a:ext cx="1119008" cy="888545"/>
      </dsp:txXfrm>
    </dsp:sp>
    <dsp:sp modelId="{CE85B7D5-E40D-43D1-9AB2-FAB2F2482D49}">
      <dsp:nvSpPr>
        <dsp:cNvPr id="0" name=""/>
        <dsp:cNvSpPr/>
      </dsp:nvSpPr>
      <dsp:spPr>
        <a:xfrm>
          <a:off x="4445294" y="2618466"/>
          <a:ext cx="888101" cy="8881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900" kern="1200" dirty="0">
              <a:latin typeface="Arial" panose="020B0604020202020204" pitchFamily="34" charset="0"/>
              <a:cs typeface="Arial" panose="020B0604020202020204" pitchFamily="34" charset="0"/>
            </a:rPr>
            <a:t>Pacientes con SOFA&lt;3</a:t>
          </a:r>
          <a:endParaRPr lang="es-ES" sz="900" kern="1200" dirty="0"/>
        </a:p>
      </dsp:txBody>
      <dsp:txXfrm>
        <a:off x="4575353" y="2748525"/>
        <a:ext cx="627983" cy="627983"/>
      </dsp:txXfrm>
    </dsp:sp>
    <dsp:sp modelId="{A039A253-F782-40EA-9A42-01B88F8CBF71}">
      <dsp:nvSpPr>
        <dsp:cNvPr id="0" name=""/>
        <dsp:cNvSpPr/>
      </dsp:nvSpPr>
      <dsp:spPr>
        <a:xfrm>
          <a:off x="7376029" y="2973707"/>
          <a:ext cx="1332152" cy="88854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4008" rIns="64008" bIns="64008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900" kern="1200" dirty="0">
              <a:latin typeface="Arial" panose="020B0604020202020204" pitchFamily="34" charset="0"/>
              <a:cs typeface="Arial" panose="020B0604020202020204" pitchFamily="34" charset="0"/>
            </a:rPr>
            <a:t>Mayor probabilidad de mortalidad intra-UCRI (sin significación estadística)</a:t>
          </a:r>
          <a:endParaRPr lang="es-ES" sz="900" kern="1200" dirty="0"/>
        </a:p>
      </dsp:txBody>
      <dsp:txXfrm>
        <a:off x="7589173" y="2973707"/>
        <a:ext cx="1119008" cy="888545"/>
      </dsp:txXfrm>
    </dsp:sp>
    <dsp:sp modelId="{051520A1-56A1-4A17-A78D-BA909E1AF851}">
      <dsp:nvSpPr>
        <dsp:cNvPr id="0" name=""/>
        <dsp:cNvSpPr/>
      </dsp:nvSpPr>
      <dsp:spPr>
        <a:xfrm>
          <a:off x="6665548" y="2618466"/>
          <a:ext cx="888101" cy="8881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900" kern="1200" dirty="0">
              <a:latin typeface="Arial" panose="020B0604020202020204" pitchFamily="34" charset="0"/>
              <a:cs typeface="Arial" panose="020B0604020202020204" pitchFamily="34" charset="0"/>
            </a:rPr>
            <a:t>Pacientes con uso combinado de OAF/VNI</a:t>
          </a:r>
          <a:endParaRPr lang="es-ES" sz="900" kern="1200" dirty="0"/>
        </a:p>
      </dsp:txBody>
      <dsp:txXfrm>
        <a:off x="6795607" y="2748525"/>
        <a:ext cx="627983" cy="6279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3948E2-8F28-4365-99C1-D4E5C569381B}" type="datetimeFigureOut">
              <a:rPr lang="es-ES" smtClean="0"/>
              <a:t>02/03/2025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E9DC0F-C64D-4F26-87B4-224727D8BF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7949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E9DC0F-C64D-4F26-87B4-224727D8BFC8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831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E9DC0F-C64D-4F26-87B4-224727D8BFC8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4025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chart" Target="../charts/chart1.xml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chart" Target="../charts/chart2.xml"/><Relationship Id="rId9" Type="http://schemas.microsoft.com/office/2007/relationships/diagramDrawing" Target="../diagrams/drawin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29561" y="1"/>
            <a:ext cx="7314439" cy="122738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br>
              <a:rPr lang="es-ES" sz="1800" b="1" dirty="0"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br>
              <a:rPr lang="es-ES" sz="1800" b="1" dirty="0"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br>
              <a:rPr lang="es-ES" sz="1800" b="1" dirty="0"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es-ES" sz="1800" b="1" dirty="0"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IMPACTO DEL SOPORTE RESPIRATORIO NO INVASIVO EN PACIENTES CON NEUMONÍA COMUNITARIA INGRESADOS EN UNA UNIDAD DE CUIDADOS RESPIRATORIOS INTERMEDIOS</a:t>
            </a:r>
            <a:br>
              <a:rPr lang="es-E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A349347-6DB6-31A9-5018-AAC9868C5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57"/>
            <a:ext cx="1829561" cy="1227839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41B6BD7-9B29-6FA1-7F06-E1541C7BC395}"/>
              </a:ext>
            </a:extLst>
          </p:cNvPr>
          <p:cNvSpPr txBox="1"/>
          <p:nvPr/>
        </p:nvSpPr>
        <p:spPr>
          <a:xfrm>
            <a:off x="179512" y="1347614"/>
            <a:ext cx="5040560" cy="246221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algn="just"/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M.L. González Vicente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J.M. Mejia Romero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M. Domínguez Gómez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F. Navarro Muñoz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A. Requejo Jiménez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R. Martín de León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N. Pascual Martínez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1,2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MX" sz="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393D7B0-ED98-2862-AA66-9C071F386FC5}"/>
              </a:ext>
            </a:extLst>
          </p:cNvPr>
          <p:cNvSpPr txBox="1"/>
          <p:nvPr/>
        </p:nvSpPr>
        <p:spPr>
          <a:xfrm>
            <a:off x="5580112" y="1332225"/>
            <a:ext cx="3240360" cy="261610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just"/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Servicio de Neumología, Hospital Universitario Reina Sofía, Córdoba. </a:t>
            </a:r>
          </a:p>
          <a:p>
            <a:pPr algn="just"/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Instituto Maimónides de Investigación Biomédica de Córdoba (IMIBIC)</a:t>
            </a:r>
            <a:endParaRPr lang="es-MX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4DED089-030A-3195-D0BC-465946953BCA}"/>
              </a:ext>
            </a:extLst>
          </p:cNvPr>
          <p:cNvSpPr txBox="1"/>
          <p:nvPr/>
        </p:nvSpPr>
        <p:spPr>
          <a:xfrm>
            <a:off x="179512" y="1779662"/>
            <a:ext cx="1152128" cy="26161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100" b="1" dirty="0">
                <a:solidFill>
                  <a:schemeClr val="bg1"/>
                </a:solidFill>
              </a:rPr>
              <a:t>INTRODUCCIÓN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78F3326-E174-640F-E8AB-C46C125248B8}"/>
              </a:ext>
            </a:extLst>
          </p:cNvPr>
          <p:cNvSpPr txBox="1"/>
          <p:nvPr/>
        </p:nvSpPr>
        <p:spPr>
          <a:xfrm>
            <a:off x="179512" y="3664095"/>
            <a:ext cx="1690313" cy="26161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100" b="1" dirty="0">
                <a:solidFill>
                  <a:schemeClr val="bg1"/>
                </a:solidFill>
              </a:rPr>
              <a:t>MATERIAL Y MÉTODOS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41C5A08-E4BE-9C43-DE13-E28D6ED64C06}"/>
              </a:ext>
            </a:extLst>
          </p:cNvPr>
          <p:cNvSpPr txBox="1"/>
          <p:nvPr/>
        </p:nvSpPr>
        <p:spPr>
          <a:xfrm>
            <a:off x="5066604" y="1899717"/>
            <a:ext cx="1017564" cy="26161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100" b="1" dirty="0">
                <a:solidFill>
                  <a:schemeClr val="bg1"/>
                </a:solidFill>
              </a:rPr>
              <a:t>RESULTADOS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8ECF8C7-B058-9ADE-3B4D-73319BAC49AB}"/>
              </a:ext>
            </a:extLst>
          </p:cNvPr>
          <p:cNvSpPr txBox="1"/>
          <p:nvPr/>
        </p:nvSpPr>
        <p:spPr>
          <a:xfrm>
            <a:off x="72363" y="2030522"/>
            <a:ext cx="4859675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1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 eficacia del soporte respiratorio no invasivo (SRNI) en el manejo del fallo respiratorio en pacientes con neumonía comunitaria sigue siendo motivo de debate. Sin embargo, en casos de hipoxemia leve a moderada</a:t>
            </a:r>
            <a:r>
              <a:rPr lang="es-ES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 una opción segura y efectiva en las unidades de cuidados respiratorios intermedios. </a:t>
            </a:r>
          </a:p>
          <a:p>
            <a:pPr algn="just"/>
            <a:endParaRPr lang="es-ES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1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 objetivo de nuestro estudio es evaluar los resultados clínicos asociados al uso SRNI en pacientes con neumonía comunitaria ingresados en una UCRI y analizar los factores pronósticos vinculados con la mortalidad.</a:t>
            </a: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706A396-83F2-7D6F-EBE4-F00F10C1EF61}"/>
              </a:ext>
            </a:extLst>
          </p:cNvPr>
          <p:cNvSpPr txBox="1"/>
          <p:nvPr/>
        </p:nvSpPr>
        <p:spPr>
          <a:xfrm>
            <a:off x="72364" y="3939902"/>
            <a:ext cx="4859675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1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Estudio descriptivo retrospectivo de pacientes con neumonía ingresados en la UCRI del Hospital Universitario Reina Sofía de Córdoba desde el 01/03/2023 al 31/05/2024. Se recogieron variables clínicas, tipos de soporte respiratorio y de mortalidad. El análisis estadístico se realizó empleando la prueba de Chi-cuadrado y los métodos de Kaplan-Meier.</a:t>
            </a:r>
            <a:endParaRPr lang="es-ES" sz="1100" dirty="0">
              <a:effectLst/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algn="just"/>
            <a:endParaRPr lang="es-MX" dirty="0"/>
          </a:p>
        </p:txBody>
      </p:sp>
      <p:graphicFrame>
        <p:nvGraphicFramePr>
          <p:cNvPr id="20" name="Tabla 19">
            <a:extLst>
              <a:ext uri="{FF2B5EF4-FFF2-40B4-BE49-F238E27FC236}">
                <a16:creationId xmlns:a16="http://schemas.microsoft.com/office/drawing/2014/main" id="{FB20550A-6EB9-AB92-0638-3134A60302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9964738"/>
              </p:ext>
            </p:extLst>
          </p:nvPr>
        </p:nvGraphicFramePr>
        <p:xfrm>
          <a:off x="5074414" y="2266169"/>
          <a:ext cx="3816424" cy="1983548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1908212">
                  <a:extLst>
                    <a:ext uri="{9D8B030D-6E8A-4147-A177-3AD203B41FA5}">
                      <a16:colId xmlns:a16="http://schemas.microsoft.com/office/drawing/2014/main" val="361318517"/>
                    </a:ext>
                  </a:extLst>
                </a:gridCol>
                <a:gridCol w="1908212">
                  <a:extLst>
                    <a:ext uri="{9D8B030D-6E8A-4147-A177-3AD203B41FA5}">
                      <a16:colId xmlns:a16="http://schemas.microsoft.com/office/drawing/2014/main" val="1681001455"/>
                    </a:ext>
                  </a:extLst>
                </a:gridCol>
              </a:tblGrid>
              <a:tr h="2017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 total de pacientes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65</a:t>
                      </a:r>
                      <a:endParaRPr lang="es-MX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2133652"/>
                  </a:ext>
                </a:extLst>
              </a:tr>
              <a:tr h="2017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media (años)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58,4+/-13,9 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19836706"/>
                  </a:ext>
                </a:extLst>
              </a:tr>
              <a:tr h="5205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38,5% mujeres</a:t>
                      </a:r>
                      <a:r>
                        <a:rPr lang="es-MX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s-ES" sz="10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61,5% varones</a:t>
                      </a: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05861603"/>
                  </a:ext>
                </a:extLst>
              </a:tr>
              <a:tr h="2017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Índice de </a:t>
                      </a:r>
                      <a:r>
                        <a:rPr lang="es-ES" sz="1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Charlson</a:t>
                      </a: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medio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3,48 +/- 2,3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20232034"/>
                  </a:ext>
                </a:extLst>
              </a:tr>
              <a:tr h="2017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Candidatos a VMI-UCI (%)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73,8%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95320724"/>
                  </a:ext>
                </a:extLst>
              </a:tr>
              <a:tr h="2017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PaFi</a:t>
                      </a:r>
                      <a:r>
                        <a:rPr lang="es-MX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media al ingreso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211,8 +/- 92,7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57698192"/>
                  </a:ext>
                </a:extLst>
              </a:tr>
              <a:tr h="2017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Estancia media (días)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5,25 +/- 4</a:t>
                      </a:r>
                      <a:endParaRPr lang="es-MX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21773614"/>
                  </a:ext>
                </a:extLst>
              </a:tr>
            </a:tbl>
          </a:graphicData>
        </a:graphic>
      </p:graphicFrame>
      <p:sp>
        <p:nvSpPr>
          <p:cNvPr id="21" name="Cuadro de texto 2">
            <a:extLst>
              <a:ext uri="{FF2B5EF4-FFF2-40B4-BE49-F238E27FC236}">
                <a16:creationId xmlns:a16="http://schemas.microsoft.com/office/drawing/2014/main" id="{98F70822-8D4F-5A13-D375-5524AB1458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240" y="4239322"/>
            <a:ext cx="4077396" cy="20750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Tabla 1: </a:t>
            </a:r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Características de pacientes en UCRI con neumonía comunitaria</a:t>
            </a:r>
            <a:endParaRPr lang="es-MX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 de texto 2">
            <a:extLst>
              <a:ext uri="{FF2B5EF4-FFF2-40B4-BE49-F238E27FC236}">
                <a16:creationId xmlns:a16="http://schemas.microsoft.com/office/drawing/2014/main" id="{FDCFF465-FCBA-6AA3-BBB7-8D88AF0AA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1942491"/>
            <a:ext cx="2563844" cy="2616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Gráfico 1: Tipo de fallo respiratorio</a:t>
            </a:r>
            <a:endParaRPr lang="es-MX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Gráfico 23">
            <a:extLst>
              <a:ext uri="{FF2B5EF4-FFF2-40B4-BE49-F238E27FC236}">
                <a16:creationId xmlns:a16="http://schemas.microsoft.com/office/drawing/2014/main" id="{B93284D9-6353-5BD4-9BC6-4B9869BA3A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2302061"/>
              </p:ext>
            </p:extLst>
          </p:nvPr>
        </p:nvGraphicFramePr>
        <p:xfrm>
          <a:off x="34635" y="162828"/>
          <a:ext cx="4825398" cy="1779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CuadroTexto 24">
            <a:extLst>
              <a:ext uri="{FF2B5EF4-FFF2-40B4-BE49-F238E27FC236}">
                <a16:creationId xmlns:a16="http://schemas.microsoft.com/office/drawing/2014/main" id="{21917747-A445-18ED-DF8D-835F7C689C0A}"/>
              </a:ext>
            </a:extLst>
          </p:cNvPr>
          <p:cNvSpPr txBox="1"/>
          <p:nvPr/>
        </p:nvSpPr>
        <p:spPr>
          <a:xfrm>
            <a:off x="226243" y="162828"/>
            <a:ext cx="961381" cy="26161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100" b="1" dirty="0">
                <a:solidFill>
                  <a:schemeClr val="bg1"/>
                </a:solidFill>
              </a:rPr>
              <a:t>RESULTADOS</a:t>
            </a:r>
          </a:p>
        </p:txBody>
      </p:sp>
      <p:graphicFrame>
        <p:nvGraphicFramePr>
          <p:cNvPr id="26" name="Gráfico 25">
            <a:extLst>
              <a:ext uri="{FF2B5EF4-FFF2-40B4-BE49-F238E27FC236}">
                <a16:creationId xmlns:a16="http://schemas.microsoft.com/office/drawing/2014/main" id="{07C2DE80-A95B-6312-AC66-0027517541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2927348"/>
              </p:ext>
            </p:extLst>
          </p:nvPr>
        </p:nvGraphicFramePr>
        <p:xfrm>
          <a:off x="5724128" y="-16329"/>
          <a:ext cx="3024336" cy="2177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Cuadro de texto 2">
            <a:extLst>
              <a:ext uri="{FF2B5EF4-FFF2-40B4-BE49-F238E27FC236}">
                <a16:creationId xmlns:a16="http://schemas.microsoft.com/office/drawing/2014/main" id="{9136EF0A-8AFB-99A3-972F-AC45EBE7E3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246" y="1942491"/>
            <a:ext cx="2292193" cy="2616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Gráfico 2: </a:t>
            </a:r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Modalidad de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SRNI</a:t>
            </a:r>
            <a:endParaRPr lang="es-MX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0553F226-6752-9DC1-D021-FC63981F4403}"/>
              </a:ext>
            </a:extLst>
          </p:cNvPr>
          <p:cNvSpPr txBox="1"/>
          <p:nvPr/>
        </p:nvSpPr>
        <p:spPr>
          <a:xfrm>
            <a:off x="226243" y="3829440"/>
            <a:ext cx="1152128" cy="26161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100" b="1" dirty="0">
                <a:solidFill>
                  <a:schemeClr val="bg1"/>
                </a:solidFill>
              </a:rPr>
              <a:t>CONCLUSIONES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CCCB5305-1968-54CD-359D-92FB9103DFD7}"/>
              </a:ext>
            </a:extLst>
          </p:cNvPr>
          <p:cNvSpPr txBox="1"/>
          <p:nvPr/>
        </p:nvSpPr>
        <p:spPr>
          <a:xfrm>
            <a:off x="159881" y="4138074"/>
            <a:ext cx="82929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1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 nuestro estudio, identificamos un incremento en el uso combinado de OAF y VNI como modalidad de SRNI en pacientes con neumonía comunitaria y fallo respiratorio. Este hallazgo, sumado a factores significativamente asociados con una mayor mortalidad, como la limitación terapéutica al SRNI, el índice de </a:t>
            </a:r>
            <a:r>
              <a:rPr lang="es-ES" sz="11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Charlson</a:t>
            </a:r>
            <a:r>
              <a:rPr lang="es-ES" sz="11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elevado y un puntaje SOFA más alto al ingreso, refleja un aumento en la complejidad clínica de los pacientes atendidos en una UCRI. </a:t>
            </a: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1" name="Diagrama 40">
            <a:extLst>
              <a:ext uri="{FF2B5EF4-FFF2-40B4-BE49-F238E27FC236}">
                <a16:creationId xmlns:a16="http://schemas.microsoft.com/office/drawing/2014/main" id="{0525AB72-1A97-A739-C758-E2D16C1CA0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2179905"/>
              </p:ext>
            </p:extLst>
          </p:nvPr>
        </p:nvGraphicFramePr>
        <p:xfrm>
          <a:off x="226243" y="-164554"/>
          <a:ext cx="8712968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5924440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8929</TotalTime>
  <Words>455</Words>
  <Application>Microsoft Office PowerPoint</Application>
  <PresentationFormat>Presentación en pantalla (16:9)</PresentationFormat>
  <Paragraphs>47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Cambria</vt:lpstr>
      <vt:lpstr>Verdana</vt:lpstr>
      <vt:lpstr>Tema de Office</vt:lpstr>
      <vt:lpstr>   IMPACTO DEL SOPORTE RESPIRATORIO NO INVASIVO EN PACIENTES CON NEUMONÍA COMUNITARIA INGRESADOS EN UNA UNIDAD DE CUIDADOS RESPIRATORIOS INTERMEDIOS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Mª Luisa González Vicente</cp:lastModifiedBy>
  <cp:revision>10</cp:revision>
  <dcterms:created xsi:type="dcterms:W3CDTF">2024-02-05T13:08:18Z</dcterms:created>
  <dcterms:modified xsi:type="dcterms:W3CDTF">2025-03-02T22:39:44Z</dcterms:modified>
</cp:coreProperties>
</file>