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94640"/>
  </p:normalViewPr>
  <p:slideViewPr>
    <p:cSldViewPr>
      <p:cViewPr varScale="1">
        <p:scale>
          <a:sx n="116" d="100"/>
          <a:sy n="116" d="100"/>
        </p:scale>
        <p:origin x="736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23C04F6-09DF-594D-8033-5C0A99697187}"/>
              </a:ext>
            </a:extLst>
          </p:cNvPr>
          <p:cNvSpPr txBox="1"/>
          <p:nvPr/>
        </p:nvSpPr>
        <p:spPr>
          <a:xfrm>
            <a:off x="2032281" y="130012"/>
            <a:ext cx="6949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16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VENTILACIÓN MECÁNICA DOMICILIARIA EN PACIENTES CON EPOC GRAVE: ¿HUBO DISMINUCIÓN DE LAS AGUDIZACIONES TRAS EL INICIO DEL SOPORTE RESPIRATORIO?</a:t>
            </a:r>
            <a:endParaRPr lang="es-ES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42E514E-777C-888A-4CC3-C05DC90C4C72}"/>
              </a:ext>
            </a:extLst>
          </p:cNvPr>
          <p:cNvSpPr txBox="1"/>
          <p:nvPr/>
        </p:nvSpPr>
        <p:spPr>
          <a:xfrm>
            <a:off x="2534338" y="938827"/>
            <a:ext cx="66247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Jiménez García S, García </a:t>
            </a:r>
            <a:r>
              <a:rPr lang="es-ES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Mullor</a:t>
            </a: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MM, Díaz López JM, Navas Bueno B.</a:t>
            </a:r>
            <a:r>
              <a:rPr lang="es-ES" sz="1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es-ES" sz="1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 de Neumología del Hospital Universitario Torrecárdenas (HUT), Almería</a:t>
            </a: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3B4669B-7B59-FF2D-7CCC-2627E2AF4D37}"/>
              </a:ext>
            </a:extLst>
          </p:cNvPr>
          <p:cNvSpPr txBox="1"/>
          <p:nvPr/>
        </p:nvSpPr>
        <p:spPr>
          <a:xfrm>
            <a:off x="359538" y="1384118"/>
            <a:ext cx="1890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INTRODUCCIÓN</a:t>
            </a:r>
            <a:endParaRPr lang="es-ES" sz="2000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080B044-86A6-9594-B7FD-B5105DD0FDBA}"/>
              </a:ext>
            </a:extLst>
          </p:cNvPr>
          <p:cNvSpPr txBox="1"/>
          <p:nvPr/>
        </p:nvSpPr>
        <p:spPr>
          <a:xfrm>
            <a:off x="376289" y="2484301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  <a:endParaRPr lang="es-ES" sz="1400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D2DBD17-1DAF-A020-BFB6-B2ED0CDF6419}"/>
              </a:ext>
            </a:extLst>
          </p:cNvPr>
          <p:cNvSpPr txBox="1"/>
          <p:nvPr/>
        </p:nvSpPr>
        <p:spPr>
          <a:xfrm>
            <a:off x="302090" y="3699503"/>
            <a:ext cx="2554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 Y MÉTODOS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DE0B1D-AC0A-3937-32B5-461B0F2A10B2}"/>
              </a:ext>
            </a:extLst>
          </p:cNvPr>
          <p:cNvSpPr txBox="1"/>
          <p:nvPr/>
        </p:nvSpPr>
        <p:spPr>
          <a:xfrm>
            <a:off x="302090" y="1866601"/>
            <a:ext cx="86764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EPOC puede llevar a insuficiencia respiratoria crónica global. La ventilación mecánica domiciliaria (VMD) juega un rol esencial y está orientada al manejo de la atención crónica. </a:t>
            </a:r>
          </a:p>
          <a:p>
            <a:endParaRPr lang="es-E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14DF4C-AA10-DDBD-4F61-1EE47A2173AF}"/>
              </a:ext>
            </a:extLst>
          </p:cNvPr>
          <p:cNvSpPr txBox="1"/>
          <p:nvPr/>
        </p:nvSpPr>
        <p:spPr>
          <a:xfrm>
            <a:off x="302090" y="2867108"/>
            <a:ext cx="88419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Detallar las características clínicas e información de VMD de los pacientes con EPOC grave y soporte respiratorio (SR) en seguimiento en consultas externas</a:t>
            </a:r>
          </a:p>
          <a:p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Evaluar si el número de exacerbaciones se redujo tras iniciar la VMD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6741F42-7DCA-D5CE-F6B4-276E1959B53A}"/>
              </a:ext>
            </a:extLst>
          </p:cNvPr>
          <p:cNvSpPr txBox="1"/>
          <p:nvPr/>
        </p:nvSpPr>
        <p:spPr>
          <a:xfrm>
            <a:off x="5580112" y="4059381"/>
            <a:ext cx="32101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Periodo analizado para agudizaciones: año anterior y posterior al inicio de VMD y último año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40E3511-D99C-CE31-B1E6-9CB9F5EFC319}"/>
              </a:ext>
            </a:extLst>
          </p:cNvPr>
          <p:cNvSpPr txBox="1"/>
          <p:nvPr/>
        </p:nvSpPr>
        <p:spPr>
          <a:xfrm>
            <a:off x="627317" y="4113534"/>
            <a:ext cx="173019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Estudio observacional retrospectivo 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64DDA46-0128-0352-7E0C-BD1220D6145A}"/>
              </a:ext>
            </a:extLst>
          </p:cNvPr>
          <p:cNvSpPr txBox="1"/>
          <p:nvPr/>
        </p:nvSpPr>
        <p:spPr>
          <a:xfrm>
            <a:off x="2854018" y="4026954"/>
            <a:ext cx="26253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Pacientes de la consulta ‘EPOC Frágil’ con SR entre abril de 2022 y noviembre de 2024 (23 pacientes)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3976EA85-44F4-2184-11D5-9DB3F9F94181}"/>
              </a:ext>
            </a:extLst>
          </p:cNvPr>
          <p:cNvSpPr/>
          <p:nvPr/>
        </p:nvSpPr>
        <p:spPr>
          <a:xfrm>
            <a:off x="344850" y="1397344"/>
            <a:ext cx="1863956" cy="33855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64D0BB8-7363-D5E8-212A-2382DBCCC6EA}"/>
              </a:ext>
            </a:extLst>
          </p:cNvPr>
          <p:cNvSpPr/>
          <p:nvPr/>
        </p:nvSpPr>
        <p:spPr>
          <a:xfrm>
            <a:off x="359538" y="2479970"/>
            <a:ext cx="1399051" cy="317553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F80E350-2691-56C8-18F7-2ADACA35C690}"/>
              </a:ext>
            </a:extLst>
          </p:cNvPr>
          <p:cNvSpPr/>
          <p:nvPr/>
        </p:nvSpPr>
        <p:spPr>
          <a:xfrm>
            <a:off x="344850" y="3699503"/>
            <a:ext cx="2511785" cy="33855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Gráfico 22" descr="Pulmones contorno">
            <a:extLst>
              <a:ext uri="{FF2B5EF4-FFF2-40B4-BE49-F238E27FC236}">
                <a16:creationId xmlns:a16="http://schemas.microsoft.com/office/drawing/2014/main" id="{28F481C0-1B2E-6146-E82B-986FD5B77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41411" y="1256560"/>
            <a:ext cx="544690" cy="5446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631EC8A4-E77D-EF01-AF7A-3F73381261FF}"/>
              </a:ext>
            </a:extLst>
          </p:cNvPr>
          <p:cNvSpPr txBox="1"/>
          <p:nvPr/>
        </p:nvSpPr>
        <p:spPr>
          <a:xfrm>
            <a:off x="3933640" y="148740"/>
            <a:ext cx="55558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Tabla. Agudizaciones previas y posteriores a VMD y en actualidad</a:t>
            </a:r>
          </a:p>
        </p:txBody>
      </p:sp>
      <p:pic>
        <p:nvPicPr>
          <p:cNvPr id="9" name="Imagen 8" descr="Tabla&#10;&#10;Descripción generada automáticamente">
            <a:extLst>
              <a:ext uri="{FF2B5EF4-FFF2-40B4-BE49-F238E27FC236}">
                <a16:creationId xmlns:a16="http://schemas.microsoft.com/office/drawing/2014/main" id="{D7492F57-CF48-6F08-0F94-77508C0E0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640" y="387380"/>
            <a:ext cx="5210360" cy="193628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F555FB4-AE1F-2088-1389-F2329EA003A5}"/>
              </a:ext>
            </a:extLst>
          </p:cNvPr>
          <p:cNvSpPr txBox="1"/>
          <p:nvPr/>
        </p:nvSpPr>
        <p:spPr>
          <a:xfrm>
            <a:off x="2055068" y="230893"/>
            <a:ext cx="16528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A9393C2-E411-CD76-E8B2-7EF8BB212E9B}"/>
              </a:ext>
            </a:extLst>
          </p:cNvPr>
          <p:cNvSpPr txBox="1"/>
          <p:nvPr/>
        </p:nvSpPr>
        <p:spPr>
          <a:xfrm>
            <a:off x="1979712" y="3213273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4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CONCLUSIONES</a:t>
            </a:r>
            <a:endParaRPr lang="es-ES" sz="2000" dirty="0">
              <a:solidFill>
                <a:schemeClr val="accent4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DFBFD71-1E9E-E9C7-21E8-BC52F7C00714}"/>
              </a:ext>
            </a:extLst>
          </p:cNvPr>
          <p:cNvSpPr/>
          <p:nvPr/>
        </p:nvSpPr>
        <p:spPr>
          <a:xfrm>
            <a:off x="1979712" y="218103"/>
            <a:ext cx="1728192" cy="33855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9AD72CE-3F73-45F4-3D74-2B1E5A6FD502}"/>
              </a:ext>
            </a:extLst>
          </p:cNvPr>
          <p:cNvSpPr/>
          <p:nvPr/>
        </p:nvSpPr>
        <p:spPr>
          <a:xfrm>
            <a:off x="1942200" y="3210301"/>
            <a:ext cx="1878572" cy="338554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63C5BE4-5A40-E890-7779-FC22F87E9A7A}"/>
              </a:ext>
            </a:extLst>
          </p:cNvPr>
          <p:cNvSpPr txBox="1"/>
          <p:nvPr/>
        </p:nvSpPr>
        <p:spPr>
          <a:xfrm>
            <a:off x="264513" y="2374469"/>
            <a:ext cx="88924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Inicio de VMD</a:t>
            </a: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 21(91%) pacientes durante una agudización hospitalaria (pH medio 7,29±0,1 y PaCO</a:t>
            </a:r>
            <a:r>
              <a:rPr lang="es-ES" sz="1400" baseline="-25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77±21mmHg)</a:t>
            </a:r>
            <a:endParaRPr lang="es-E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umplimiento 9±4 horas 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C7E0351-389B-861F-FE9E-82EBB4C220FE}"/>
              </a:ext>
            </a:extLst>
          </p:cNvPr>
          <p:cNvSpPr txBox="1"/>
          <p:nvPr/>
        </p:nvSpPr>
        <p:spPr>
          <a:xfrm>
            <a:off x="326211" y="4123450"/>
            <a:ext cx="85506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14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AutoNum type="arabicPeriod" startAt="3"/>
            </a:pP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Disminución de agudizaciones hospitalarias en el año tras inicio de VMD en nuestra serie sin poder demostrar dicha disminución en la actualidad, probablemente debido al tamaño limitado de la muestra 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232EA2D-3F87-18E5-F57B-8CF4380EA513}"/>
              </a:ext>
            </a:extLst>
          </p:cNvPr>
          <p:cNvSpPr txBox="1"/>
          <p:nvPr/>
        </p:nvSpPr>
        <p:spPr>
          <a:xfrm>
            <a:off x="326876" y="1308111"/>
            <a:ext cx="36067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52% varones, </a:t>
            </a: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dad media al diagnóstico 59±7 años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 inicio 87% fumadores activos, 35% siguen fumando (ICAT medio total 56±26)</a:t>
            </a:r>
          </a:p>
          <a:p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DCC5D78-9215-F588-6C66-F7AFD4C430A4}"/>
              </a:ext>
            </a:extLst>
          </p:cNvPr>
          <p:cNvSpPr txBox="1"/>
          <p:nvPr/>
        </p:nvSpPr>
        <p:spPr>
          <a:xfrm>
            <a:off x="326211" y="3577701"/>
            <a:ext cx="68199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 diagnóstico de EPOC sigue siendo tardío.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92459F1-0E6D-C925-27A2-58C2274E030E}"/>
              </a:ext>
            </a:extLst>
          </p:cNvPr>
          <p:cNvSpPr txBox="1"/>
          <p:nvPr/>
        </p:nvSpPr>
        <p:spPr>
          <a:xfrm>
            <a:off x="326211" y="3750924"/>
            <a:ext cx="8550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14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  La mayoría de pacientes comienzan la VMD durante una agudización hospitalaria.</a:t>
            </a:r>
          </a:p>
        </p:txBody>
      </p:sp>
      <p:pic>
        <p:nvPicPr>
          <p:cNvPr id="29" name="Gráfico 28" descr="Gráfico circular con relleno sólido">
            <a:extLst>
              <a:ext uri="{FF2B5EF4-FFF2-40B4-BE49-F238E27FC236}">
                <a16:creationId xmlns:a16="http://schemas.microsoft.com/office/drawing/2014/main" id="{6E8F041D-D6E7-0039-FCA8-7F3D0C0F2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7386" y="195339"/>
            <a:ext cx="409661" cy="409661"/>
          </a:xfrm>
          <a:prstGeom prst="rect">
            <a:avLst/>
          </a:prstGeom>
        </p:spPr>
      </p:pic>
      <p:pic>
        <p:nvPicPr>
          <p:cNvPr id="31" name="Gráfico 30" descr="Lista con relleno sólido">
            <a:extLst>
              <a:ext uri="{FF2B5EF4-FFF2-40B4-BE49-F238E27FC236}">
                <a16:creationId xmlns:a16="http://schemas.microsoft.com/office/drawing/2014/main" id="{9D0E6C34-0C76-C43A-17A2-2CC416B613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49039" y="3133737"/>
            <a:ext cx="466544" cy="4665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281</Words>
  <Application>Microsoft Macintosh PowerPoint</Application>
  <PresentationFormat>Presentación en pantalla (16:9)</PresentationFormat>
  <Paragraphs>25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Emilio Rodriguez Cuenca</cp:lastModifiedBy>
  <cp:revision>8</cp:revision>
  <dcterms:created xsi:type="dcterms:W3CDTF">2024-02-05T13:08:18Z</dcterms:created>
  <dcterms:modified xsi:type="dcterms:W3CDTF">2025-03-01T18:56:29Z</dcterms:modified>
</cp:coreProperties>
</file>