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iaIYuQgXxlP1RMyoc/fg4YDWS4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399BCC0-0867-4D41-9384-E838E2A6C1B4}">
  <a:tblStyle styleId="{5399BCC0-0867-4D41-9384-E838E2A6C1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E1D8A91-289D-4B63-8116-1DC2EB9DAB5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0" Type="http://customschemas.google.com/relationships/presentationmetadata" Target="metadata"/><Relationship Id="rId4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3ba25f2b8b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3ba25f2b8b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l="3677" t="13050" r="54631" b="75642"/>
          <a:stretch/>
        </p:blipFill>
        <p:spPr>
          <a:xfrm>
            <a:off x="1907704" y="5702"/>
            <a:ext cx="7093259" cy="12241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5" name="Google Shape;85;p1"/>
          <p:cNvGraphicFramePr/>
          <p:nvPr/>
        </p:nvGraphicFramePr>
        <p:xfrm>
          <a:off x="4572002" y="1324004"/>
          <a:ext cx="4423800" cy="1038602"/>
        </p:xfrm>
        <a:graphic>
          <a:graphicData uri="http://schemas.openxmlformats.org/drawingml/2006/table">
            <a:tbl>
              <a:tblPr>
                <a:noFill/>
                <a:tableStyleId>{5399BCC0-0867-4D41-9384-E838E2A6C1B4}</a:tableStyleId>
              </a:tblPr>
              <a:tblGrid>
                <a:gridCol w="442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09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u="none" strike="noStrike" cap="none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MATERIAL Y MÉTODOS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351C7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351C7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51C7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51C7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1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3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Estudio </a:t>
                      </a:r>
                      <a:r>
                        <a:rPr lang="es-ES" sz="900" b="1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observacional prospectivo</a:t>
                      </a:r>
                      <a:r>
                        <a:rPr lang="es-ES" sz="900" u="none" strike="noStrike" cap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de 1017 pacientes ingresados en UCRI durante 40 meses. Se valoran datos demográficos, comorbilidad (índice de Charlson modificado por edad (ICh(m)), radiología, tipo de fallo respiratorio y severidad, sedación, drogas vasoactivas y mortalidad al alta de UCRI y hospitalaria, así como supervivencia a 3 y 6 meses de un subgrupo de 431 pacientes.</a:t>
                      </a:r>
                      <a:endParaRPr sz="900" u="none" strike="noStrike" cap="none">
                        <a:solidFill>
                          <a:srgbClr val="77206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51C7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6" name="Google Shape;86;p1"/>
          <p:cNvGraphicFramePr/>
          <p:nvPr/>
        </p:nvGraphicFramePr>
        <p:xfrm>
          <a:off x="148195" y="1323998"/>
          <a:ext cx="4344525" cy="1043277"/>
        </p:xfrm>
        <a:graphic>
          <a:graphicData uri="http://schemas.openxmlformats.org/drawingml/2006/table">
            <a:tbl>
              <a:tblPr>
                <a:noFill/>
                <a:tableStyleId>{5399BCC0-0867-4D41-9384-E838E2A6C1B4}</a:tableStyleId>
              </a:tblPr>
              <a:tblGrid>
                <a:gridCol w="434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630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u="none" strike="noStrike" cap="none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INTRODUCCIÓN Y OBJETIVOS</a:t>
                      </a:r>
                      <a:endParaRPr sz="1000" b="1" u="none" strike="noStrike" cap="none">
                        <a:solidFill>
                          <a:schemeClr val="l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1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2050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 UCRI del servicio de Neumología del Hospital Regional de Málaga atiende a pacientes en insuficiencia respiratoria severa, aguda o crónica agudizada. Consta de siete camas </a:t>
                      </a:r>
                      <a:r>
                        <a:rPr lang="es-ES" sz="9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 vigilancia</a:t>
                      </a:r>
                      <a:r>
                        <a:rPr lang="es-ES" sz="90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las </a:t>
                      </a:r>
                      <a:r>
                        <a:rPr lang="es-ES" sz="900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24h</a:t>
                      </a:r>
                      <a:r>
                        <a:rPr lang="es-ES" sz="90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por Enfermería y Neumología.</a:t>
                      </a: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just" rtl="0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900" u="none" strike="noStrike" cap="none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Nuestro objetivo es describir las características de los pacientes ingresados en UCRI.</a:t>
                      </a:r>
                      <a:endParaRPr sz="9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7" name="Google Shape;87;p1"/>
          <p:cNvSpPr txBox="1"/>
          <p:nvPr/>
        </p:nvSpPr>
        <p:spPr>
          <a:xfrm>
            <a:off x="148200" y="2432300"/>
            <a:ext cx="8847600" cy="257700"/>
          </a:xfrm>
          <a:prstGeom prst="rect">
            <a:avLst/>
          </a:prstGeom>
          <a:solidFill>
            <a:srgbClr val="20124D"/>
          </a:solidFill>
          <a:ln w="9525" cap="flat" cmpd="sng">
            <a:solidFill>
              <a:srgbClr val="674EA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RESULTADOS</a:t>
            </a:r>
            <a:endParaRPr sz="1100" b="1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650" y="2961250"/>
            <a:ext cx="1796950" cy="1816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9" name="Google Shape;89;p1"/>
          <p:cNvGraphicFramePr/>
          <p:nvPr/>
        </p:nvGraphicFramePr>
        <p:xfrm>
          <a:off x="2326675" y="3130250"/>
          <a:ext cx="2074100" cy="1344807"/>
        </p:xfrm>
        <a:graphic>
          <a:graphicData uri="http://schemas.openxmlformats.org/drawingml/2006/table">
            <a:tbl>
              <a:tblPr>
                <a:noFill/>
                <a:tableStyleId>{FE1D8A91-289D-4B63-8116-1DC2EB9DAB5F}</a:tableStyleId>
              </a:tblPr>
              <a:tblGrid>
                <a:gridCol w="74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Edad media</a:t>
                      </a:r>
                      <a:endParaRPr sz="10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71,02 (IC95% ± 13 DE) Mediana 74</a:t>
                      </a:r>
                      <a:endParaRPr sz="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&gt;80 años: 27,3%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54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Índice de Charlson (m)</a:t>
                      </a:r>
                      <a:endParaRPr sz="16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6,29 (IC95% ± 2,64 DE)</a:t>
                      </a:r>
                      <a:endParaRPr sz="8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&gt; o igual 5: 74,4%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 t="5047" r="11134" b="2162"/>
          <a:stretch/>
        </p:blipFill>
        <p:spPr>
          <a:xfrm>
            <a:off x="4553050" y="2700636"/>
            <a:ext cx="1635200" cy="11962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/>
          <p:cNvPicPr preferRelativeResize="0"/>
          <p:nvPr/>
        </p:nvPicPr>
        <p:blipFill rotWithShape="1">
          <a:blip r:embed="rId6">
            <a:alphaModFix/>
          </a:blip>
          <a:srcRect l="5880" t="5533" r="8267" b="4780"/>
          <a:stretch/>
        </p:blipFill>
        <p:spPr>
          <a:xfrm>
            <a:off x="4691675" y="3892450"/>
            <a:ext cx="1635202" cy="12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/>
          <p:cNvPicPr preferRelativeResize="0"/>
          <p:nvPr/>
        </p:nvPicPr>
        <p:blipFill rotWithShape="1">
          <a:blip r:embed="rId7">
            <a:alphaModFix/>
          </a:blip>
          <a:srcRect l="3363" t="7210" r="6220" b="3103"/>
          <a:stretch/>
        </p:blipFill>
        <p:spPr>
          <a:xfrm>
            <a:off x="6622000" y="2690000"/>
            <a:ext cx="1796950" cy="1206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/>
          <p:cNvPicPr preferRelativeResize="0"/>
          <p:nvPr/>
        </p:nvPicPr>
        <p:blipFill rotWithShape="1">
          <a:blip r:embed="rId8">
            <a:alphaModFix/>
          </a:blip>
          <a:srcRect r="9469"/>
          <a:stretch/>
        </p:blipFill>
        <p:spPr>
          <a:xfrm>
            <a:off x="6783750" y="3892462"/>
            <a:ext cx="1635200" cy="1236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3ba25f2b8b_0_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g33ba25f2b8b_0_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0" name="Google Shape;100;g33ba25f2b8b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9D9578BF-56D9-E470-7A00-E0AE9620A408}"/>
              </a:ext>
            </a:extLst>
          </p:cNvPr>
          <p:cNvSpPr/>
          <p:nvPr/>
        </p:nvSpPr>
        <p:spPr>
          <a:xfrm>
            <a:off x="5747763" y="285759"/>
            <a:ext cx="896112" cy="1463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ALTAS UCRI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07DA123-3194-C095-4441-D79914BD65E7}"/>
              </a:ext>
            </a:extLst>
          </p:cNvPr>
          <p:cNvSpPr/>
          <p:nvPr/>
        </p:nvSpPr>
        <p:spPr>
          <a:xfrm>
            <a:off x="262128" y="1847088"/>
            <a:ext cx="1828800" cy="1176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90F46DA-B962-F22B-D6F9-A9E7AFF441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0405492"/>
              </p:ext>
            </p:extLst>
          </p:nvPr>
        </p:nvGraphicFramePr>
        <p:xfrm>
          <a:off x="325247" y="2216647"/>
          <a:ext cx="1536700" cy="806969"/>
        </p:xfrm>
        <a:graphic>
          <a:graphicData uri="http://schemas.openxmlformats.org/drawingml/2006/table">
            <a:tbl>
              <a:tblPr/>
              <a:tblGrid>
                <a:gridCol w="881713">
                  <a:extLst>
                    <a:ext uri="{9D8B030D-6E8A-4147-A177-3AD203B41FA5}">
                      <a16:colId xmlns:a16="http://schemas.microsoft.com/office/drawing/2014/main" val="4239418396"/>
                    </a:ext>
                  </a:extLst>
                </a:gridCol>
                <a:gridCol w="654987">
                  <a:extLst>
                    <a:ext uri="{9D8B030D-6E8A-4147-A177-3AD203B41FA5}">
                      <a16:colId xmlns:a16="http://schemas.microsoft.com/office/drawing/2014/main" val="1012708487"/>
                    </a:ext>
                  </a:extLst>
                </a:gridCol>
              </a:tblGrid>
              <a:tr h="446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" sz="9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Estancia media</a:t>
                      </a:r>
                      <a:endParaRPr lang="es-ES" sz="10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0" marB="9525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" sz="800" kern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6,1 días</a:t>
                      </a:r>
                      <a:endParaRPr lang="es-ES" sz="10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0" marB="9525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48739"/>
                  </a:ext>
                </a:extLst>
              </a:tr>
              <a:tr h="3606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" sz="900" b="1" ker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Ocupación</a:t>
                      </a:r>
                      <a:endParaRPr lang="es-ES" sz="105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0" marB="9525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s-ES" sz="800" kern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es-ES" sz="10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100" marR="38100" marT="95250" marB="95250">
                    <a:lnL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9C9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7442883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73072509-3040-8675-1B7F-1FBCB413A8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514"/>
          <a:stretch/>
        </p:blipFill>
        <p:spPr>
          <a:xfrm>
            <a:off x="2489223" y="345195"/>
            <a:ext cx="2550640" cy="1399785"/>
          </a:xfrm>
          <a:prstGeom prst="rect">
            <a:avLst/>
          </a:prstGeom>
          <a:solidFill>
            <a:schemeClr val="tx1"/>
          </a:solidFill>
          <a:ln>
            <a:noFill/>
          </a:ln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B6FF3479-E01E-7D87-E58B-8EA914258AB7}"/>
              </a:ext>
            </a:extLst>
          </p:cNvPr>
          <p:cNvSpPr/>
          <p:nvPr/>
        </p:nvSpPr>
        <p:spPr>
          <a:xfrm>
            <a:off x="7544852" y="265947"/>
            <a:ext cx="1080516" cy="1463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ALTAS HOSPITAL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89970B-7C61-E29C-7DF8-2DBF17BF4023}"/>
              </a:ext>
            </a:extLst>
          </p:cNvPr>
          <p:cNvSpPr/>
          <p:nvPr/>
        </p:nvSpPr>
        <p:spPr>
          <a:xfrm>
            <a:off x="3052835" y="305571"/>
            <a:ext cx="1423416" cy="1066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OTROS TRATAMIENTOS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40CB0A7-3AAD-0338-FA88-64C7D818D9E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8" t="1512" b="1708"/>
          <a:stretch/>
        </p:blipFill>
        <p:spPr>
          <a:xfrm>
            <a:off x="2451481" y="1846195"/>
            <a:ext cx="2564919" cy="1451109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67515565-D37B-8440-9F23-A6AAD36DE220}"/>
              </a:ext>
            </a:extLst>
          </p:cNvPr>
          <p:cNvSpPr/>
          <p:nvPr/>
        </p:nvSpPr>
        <p:spPr>
          <a:xfrm>
            <a:off x="2691384" y="1882378"/>
            <a:ext cx="2223516" cy="1538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SUPERVIVENCIA TRAS ALTA HOSPITALARIA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973B649D-C882-A3E0-E8C8-E504EC51E6D8}"/>
              </a:ext>
            </a:extLst>
          </p:cNvPr>
          <p:cNvSpPr/>
          <p:nvPr/>
        </p:nvSpPr>
        <p:spPr>
          <a:xfrm>
            <a:off x="4185920" y="1528400"/>
            <a:ext cx="487680" cy="74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11,4%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43B9D80-E640-B787-3A48-E8F446A42279}"/>
              </a:ext>
            </a:extLst>
          </p:cNvPr>
          <p:cNvSpPr/>
          <p:nvPr/>
        </p:nvSpPr>
        <p:spPr>
          <a:xfrm>
            <a:off x="3011930" y="1184726"/>
            <a:ext cx="487680" cy="74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34,28%</a:t>
            </a:r>
          </a:p>
        </p:txBody>
      </p:sp>
      <p:graphicFrame>
        <p:nvGraphicFramePr>
          <p:cNvPr id="3" name="Google Shape;86;p1">
            <a:extLst>
              <a:ext uri="{FF2B5EF4-FFF2-40B4-BE49-F238E27FC236}">
                <a16:creationId xmlns:a16="http://schemas.microsoft.com/office/drawing/2014/main" id="{F52C22BF-4F91-E69C-1316-6D02CE7E23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72475308"/>
              </p:ext>
            </p:extLst>
          </p:nvPr>
        </p:nvGraphicFramePr>
        <p:xfrm>
          <a:off x="803749" y="3297304"/>
          <a:ext cx="7396114" cy="1771587"/>
        </p:xfrm>
        <a:graphic>
          <a:graphicData uri="http://schemas.openxmlformats.org/drawingml/2006/table">
            <a:tbl>
              <a:tblPr>
                <a:noFill/>
                <a:tableStyleId>{5399BCC0-0867-4D41-9384-E838E2A6C1B4}</a:tableStyleId>
              </a:tblPr>
              <a:tblGrid>
                <a:gridCol w="73961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92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u="none" strike="noStrike" cap="none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CONCLUSIONES</a:t>
                      </a:r>
                      <a:endParaRPr sz="1000" b="1" u="none" strike="noStrike" cap="none" dirty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012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6197">
                <a:tc>
                  <a:txBody>
                    <a:bodyPr/>
                    <a:lstStyle/>
                    <a:p>
                      <a:pPr marL="171450" indent="-171450" algn="l" rtl="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Conocer los datos de nuestra actividad es fundamental para mejorar nuestra práctica clínica.</a:t>
                      </a:r>
                      <a:endParaRPr lang="es-ES" sz="10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mayoría de nuestros pacientes tiene un alto grado de </a:t>
                      </a:r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fragilidad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0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 imprescindible la </a:t>
                      </a:r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competencia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en otras áreas además de la VMNI, como la sedación o el soporte hemodinámico. </a:t>
                      </a:r>
                      <a:endParaRPr lang="es-ES" sz="10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 mortalidad hospitalaria es inferior a la predicha por el SAPS 3, lo que denota la necesidad de </a:t>
                      </a:r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scores de mortalidad 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propios de las </a:t>
                      </a:r>
                      <a:r>
                        <a:rPr lang="es-E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UCRIs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s-ES" sz="10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Las supervivencias al alta hospitalaria reseñadas justifican, a nuestro juicio, la </a:t>
                      </a:r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implantación de </a:t>
                      </a:r>
                      <a:r>
                        <a:rPr lang="es-ES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UCRIs</a:t>
                      </a:r>
                      <a:r>
                        <a:rPr lang="es-E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 el tratamiento integral del fracaso respiratorio severo</a:t>
                      </a:r>
                      <a:br>
                        <a:rPr lang="es-ES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sz="9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68575" marR="68575" marT="0" marB="0">
                    <a:lnL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674EA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C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26C0603E-FB61-A32A-3A1D-E5BD3F4E5961}"/>
              </a:ext>
            </a:extLst>
          </p:cNvPr>
          <p:cNvSpPr/>
          <p:nvPr/>
        </p:nvSpPr>
        <p:spPr>
          <a:xfrm>
            <a:off x="8212874" y="3222696"/>
            <a:ext cx="557561" cy="66319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2622883-0CAD-FD82-1780-8AEC58F03ED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-12959"/>
          <a:stretch/>
        </p:blipFill>
        <p:spPr>
          <a:xfrm>
            <a:off x="6912471" y="2650354"/>
            <a:ext cx="1853676" cy="1020212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E36F537B-5F02-7AE7-B0D5-F20D2562CC62}"/>
              </a:ext>
            </a:extLst>
          </p:cNvPr>
          <p:cNvSpPr/>
          <p:nvPr/>
        </p:nvSpPr>
        <p:spPr>
          <a:xfrm>
            <a:off x="3011930" y="1471007"/>
            <a:ext cx="487680" cy="74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26,12%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286</Words>
  <Application>Microsoft Office PowerPoint</Application>
  <PresentationFormat>Presentación en pantalla (16:9)</PresentationFormat>
  <Paragraphs>29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LUNA</dc:creator>
  <cp:lastModifiedBy>Carlos Sahagun</cp:lastModifiedBy>
  <cp:revision>3</cp:revision>
  <dcterms:created xsi:type="dcterms:W3CDTF">2024-02-05T13:08:18Z</dcterms:created>
  <dcterms:modified xsi:type="dcterms:W3CDTF">2025-03-02T12:14:26Z</dcterms:modified>
</cp:coreProperties>
</file>