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6E323-C2FE-4C3D-91EA-A5C2EFD97435}" type="datetimeFigureOut">
              <a:rPr lang="es-ES" smtClean="0"/>
              <a:t>28/02/2025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EBF4E-27C5-4C32-B979-292E45E1170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511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6EBF4E-27C5-4C32-B979-292E45E1170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7830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28/02/2025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8D245EF-9222-A2C5-32B5-EC7CE2D233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763688" y="12411"/>
            <a:ext cx="73048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es-ES" sz="18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PACIENTES CON ESCLEROSIS LATERAL AMIOTRÓFICA (ELA) Y SOPORTE RESPIRATORIO CON SEGUIMIENTO EN CONSULTA DE NEUMOLOGÍA DE UN HOSPITAL DE SEGUNDO NIVEL: ANÁLISIS DESCRIPTIVO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5680C8-025E-9C52-E0E8-C3AE0D9FE708}"/>
              </a:ext>
            </a:extLst>
          </p:cNvPr>
          <p:cNvSpPr txBox="1"/>
          <p:nvPr/>
        </p:nvSpPr>
        <p:spPr>
          <a:xfrm>
            <a:off x="2555776" y="1131590"/>
            <a:ext cx="6170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García Mullor MM, Díaz López JM, Quesada Quesada A, Navas Bueno B. </a:t>
            </a:r>
          </a:p>
          <a:p>
            <a:r>
              <a:rPr lang="es-ES" sz="12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Servicio de Neumología del Hospital Universitario Torrecárdenas (HUT), Almería</a:t>
            </a:r>
            <a:endParaRPr lang="es-ES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D4CF1C-E493-2AA5-873F-BE1AC05FBF4B}"/>
              </a:ext>
            </a:extLst>
          </p:cNvPr>
          <p:cNvSpPr txBox="1"/>
          <p:nvPr/>
        </p:nvSpPr>
        <p:spPr>
          <a:xfrm>
            <a:off x="179512" y="1414211"/>
            <a:ext cx="146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8F8885-FF70-B2A8-4070-B49C07CB0096}"/>
              </a:ext>
            </a:extLst>
          </p:cNvPr>
          <p:cNvSpPr txBox="1"/>
          <p:nvPr/>
        </p:nvSpPr>
        <p:spPr>
          <a:xfrm>
            <a:off x="207995" y="1783543"/>
            <a:ext cx="8711775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ELA es una enfermedad neurodegenerativa que lleva a una parálisis muscular con pronóstico fatal. </a:t>
            </a: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afectación respiratoria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condiciona la evolución, su manejo es fundamental.</a:t>
            </a:r>
            <a:endParaRPr lang="es-E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7A55FAD-F9A7-050C-FBD8-8479A87EC0BC}"/>
              </a:ext>
            </a:extLst>
          </p:cNvPr>
          <p:cNvSpPr txBox="1"/>
          <p:nvPr/>
        </p:nvSpPr>
        <p:spPr>
          <a:xfrm>
            <a:off x="207995" y="2402437"/>
            <a:ext cx="1465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Objetivos: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8B178E-2FDF-1FED-6E4B-B75C010BDB38}"/>
              </a:ext>
            </a:extLst>
          </p:cNvPr>
          <p:cNvSpPr txBox="1"/>
          <p:nvPr/>
        </p:nvSpPr>
        <p:spPr>
          <a:xfrm>
            <a:off x="216109" y="2771769"/>
            <a:ext cx="8711775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Describir características clínicas y de SR de los pacientes ELA de </a:t>
            </a:r>
            <a:r>
              <a:rPr lang="es-ES" sz="1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Cex</a:t>
            </a:r>
            <a:r>
              <a:rPr lang="es-ES" sz="16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NEM 18 meses.</a:t>
            </a:r>
          </a:p>
          <a:p>
            <a:pPr marL="342900" indent="-342900">
              <a:buAutoNum type="arabicPeriod"/>
            </a:pP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alorar el motivo de inicio de la terapia y en los casos en que se inició por alteración del intercambio gaseoso, la corrección de pH y pCO</a:t>
            </a:r>
            <a:r>
              <a:rPr lang="es-ES" sz="1600" baseline="-25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endParaRPr lang="es-ES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DCE071-2817-CBEA-A41E-CFA3916582F2}"/>
              </a:ext>
            </a:extLst>
          </p:cNvPr>
          <p:cNvSpPr txBox="1"/>
          <p:nvPr/>
        </p:nvSpPr>
        <p:spPr>
          <a:xfrm>
            <a:off x="216110" y="3685361"/>
            <a:ext cx="256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308A97-60F2-8714-FFE2-3012C8CFDC65}"/>
              </a:ext>
            </a:extLst>
          </p:cNvPr>
          <p:cNvSpPr txBox="1"/>
          <p:nvPr/>
        </p:nvSpPr>
        <p:spPr>
          <a:xfrm>
            <a:off x="216110" y="4073589"/>
            <a:ext cx="8711775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retrospectivo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acientes con ELA y SR en seguimiento en CEXT NEM del HUT entre el 1/10/22-30/4/24.</a:t>
            </a:r>
            <a:endParaRPr lang="es-E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Excluidos: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con ELA sin SR y otras patologías neuromusculares.</a:t>
            </a:r>
            <a:endParaRPr lang="es-E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B898D7F-85C2-2817-A6C9-F46D9202B414}"/>
              </a:ext>
            </a:extLst>
          </p:cNvPr>
          <p:cNvSpPr txBox="1"/>
          <p:nvPr/>
        </p:nvSpPr>
        <p:spPr>
          <a:xfrm>
            <a:off x="3588179" y="339502"/>
            <a:ext cx="139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B43D635-305D-DB05-0D4E-870EE60CB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0"/>
            <a:ext cx="830585" cy="8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Tabla">
            <a:extLst>
              <a:ext uri="{FF2B5EF4-FFF2-40B4-BE49-F238E27FC236}">
                <a16:creationId xmlns:a16="http://schemas.microsoft.com/office/drawing/2014/main" id="{A97F0572-C801-2963-C2D5-1561A4235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32937" r="13776" b="22984"/>
          <a:stretch/>
        </p:blipFill>
        <p:spPr>
          <a:xfrm>
            <a:off x="4106430" y="1204723"/>
            <a:ext cx="5037570" cy="1224136"/>
          </a:xfrm>
          <a:prstGeom prst="rect">
            <a:avLst/>
          </a:prstGeom>
        </p:spPr>
      </p:pic>
      <p:pic>
        <p:nvPicPr>
          <p:cNvPr id="8" name="Imagen 7" descr="Tabla&#10;&#10;El contenido generado por IA puede ser incorrecto.">
            <a:extLst>
              <a:ext uri="{FF2B5EF4-FFF2-40B4-BE49-F238E27FC236}">
                <a16:creationId xmlns:a16="http://schemas.microsoft.com/office/drawing/2014/main" id="{FCF61D9A-23BC-8CAA-2016-00AD522E1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5265" r="20076" b="68611"/>
          <a:stretch/>
        </p:blipFill>
        <p:spPr>
          <a:xfrm>
            <a:off x="4106430" y="806582"/>
            <a:ext cx="4843862" cy="43204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173D3E3-123F-857A-B6FB-CD39CBF9A6DA}"/>
              </a:ext>
            </a:extLst>
          </p:cNvPr>
          <p:cNvSpPr txBox="1"/>
          <p:nvPr/>
        </p:nvSpPr>
        <p:spPr>
          <a:xfrm>
            <a:off x="208596" y="1275606"/>
            <a:ext cx="309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- 2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pacientes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0" i="0" dirty="0">
                <a:solidFill>
                  <a:srgbClr val="4D515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68%</a:t>
            </a:r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♂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D97B0B-FF5B-0416-2E2A-6C7CC100300D}"/>
              </a:ext>
            </a:extLst>
          </p:cNvPr>
          <p:cNvSpPr txBox="1"/>
          <p:nvPr/>
        </p:nvSpPr>
        <p:spPr>
          <a:xfrm>
            <a:off x="208596" y="1606427"/>
            <a:ext cx="40033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Edad media al diagnóstico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62±13 años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E642051-8C1D-A78A-7ABA-138CE772B17C}"/>
              </a:ext>
            </a:extLst>
          </p:cNvPr>
          <p:cNvSpPr txBox="1"/>
          <p:nvPr/>
        </p:nvSpPr>
        <p:spPr>
          <a:xfrm>
            <a:off x="206377" y="1868576"/>
            <a:ext cx="34993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D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emora </a:t>
            </a:r>
            <a:r>
              <a:rPr lang="es-ES" sz="16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dx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15 meses [RIQ 10-24]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44ABD9B-9F68-3881-B700-FBE48082430B}"/>
              </a:ext>
            </a:extLst>
          </p:cNvPr>
          <p:cNvSpPr txBox="1"/>
          <p:nvPr/>
        </p:nvSpPr>
        <p:spPr>
          <a:xfrm>
            <a:off x="206377" y="2137144"/>
            <a:ext cx="34993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Inicio espinal 92%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DD744C5-DABA-E7C4-2382-917F78491250}"/>
              </a:ext>
            </a:extLst>
          </p:cNvPr>
          <p:cNvSpPr txBox="1"/>
          <p:nvPr/>
        </p:nvSpPr>
        <p:spPr>
          <a:xfrm>
            <a:off x="207180" y="2402473"/>
            <a:ext cx="702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Inicio SR (VMNI modo ST) por síntomas </a:t>
            </a:r>
            <a:r>
              <a:rPr lang="es-ES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s-ES" sz="1600" b="0" i="0" dirty="0" err="1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</a:t>
            </a:r>
            <a:r>
              <a:rPr lang="es-ES" sz="1600" b="0" i="0" dirty="0">
                <a:solidFill>
                  <a:srgbClr val="1F1F1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funcional &gt; gasométrico</a:t>
            </a:r>
            <a:endParaRPr lang="es-ES" sz="1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7B74E42-046E-656F-B7EB-1220F4ED8676}"/>
              </a:ext>
            </a:extLst>
          </p:cNvPr>
          <p:cNvSpPr txBox="1"/>
          <p:nvPr/>
        </p:nvSpPr>
        <p:spPr>
          <a:xfrm>
            <a:off x="216990" y="2647472"/>
            <a:ext cx="7811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</a:t>
            </a:r>
            <a:r>
              <a:rPr lang="es-ES" sz="1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32% éxitus, todos por progresión (21±13 meses desde el diagnóstico)</a:t>
            </a:r>
            <a:endParaRPr lang="es-ES" sz="1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276D52B-5F79-3B24-BCDE-D847F5D89676}"/>
              </a:ext>
            </a:extLst>
          </p:cNvPr>
          <p:cNvSpPr txBox="1"/>
          <p:nvPr/>
        </p:nvSpPr>
        <p:spPr>
          <a:xfrm>
            <a:off x="3588179" y="3241783"/>
            <a:ext cx="163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17" name="Picture 2" descr="Conclusión | Aumentaty Community">
            <a:extLst>
              <a:ext uri="{FF2B5EF4-FFF2-40B4-BE49-F238E27FC236}">
                <a16:creationId xmlns:a16="http://schemas.microsoft.com/office/drawing/2014/main" id="{0CBBE3ED-9835-0BFF-188B-26595341A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573" y="3009378"/>
            <a:ext cx="337502" cy="52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6793518-80D9-8794-3259-41A487E30EAC}"/>
              </a:ext>
            </a:extLst>
          </p:cNvPr>
          <p:cNvSpPr txBox="1"/>
          <p:nvPr/>
        </p:nvSpPr>
        <p:spPr>
          <a:xfrm>
            <a:off x="238517" y="3573278"/>
            <a:ext cx="871177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s-VE" sz="1600" dirty="0">
                <a:latin typeface="Arial" panose="020B0604020202020204" pitchFamily="34" charset="0"/>
                <a:cs typeface="Arial" panose="020B0604020202020204" pitchFamily="34" charset="0"/>
              </a:rPr>
              <a:t>Patrones comunes a los observados en la literatura respecto a aspectos demográficos, clínicos y de SR en pacientes con ELA.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VE" sz="1600" dirty="0">
                <a:latin typeface="Arial" panose="020B0604020202020204" pitchFamily="34" charset="0"/>
                <a:cs typeface="Arial" panose="020B0604020202020204" pitchFamily="34" charset="0"/>
              </a:rPr>
              <a:t>No hay diferencias significativas en pH, pCO</a:t>
            </a:r>
            <a:r>
              <a:rPr lang="es-VE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VE" sz="1600" dirty="0">
                <a:latin typeface="Arial" panose="020B0604020202020204" pitchFamily="34" charset="0"/>
                <a:cs typeface="Arial" panose="020B0604020202020204" pitchFamily="34" charset="0"/>
              </a:rPr>
              <a:t> ni HCO</a:t>
            </a:r>
            <a:r>
              <a:rPr lang="es-VE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VE" sz="1600" dirty="0">
                <a:latin typeface="Arial" panose="020B0604020202020204" pitchFamily="34" charset="0"/>
                <a:cs typeface="Arial" panose="020B0604020202020204" pitchFamily="34" charset="0"/>
              </a:rPr>
              <a:t> antes y después de instaurar el SR en los casos en que su inicio fue por alteración del intercambio gaseoso.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279</Words>
  <Application>Microsoft Office PowerPoint</Application>
  <PresentationFormat>Presentación en pantalla (16:9)</PresentationFormat>
  <Paragraphs>23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Wingdings</vt:lpstr>
      <vt:lpstr>Tema de Office</vt:lpstr>
      <vt:lpstr>PACIENTES CON ESCLEROSIS LATERAL AMIOTRÓFICA (ELA) Y SOPORTE RESPIRATORIO CON SEGUIMIENTO EN CONSULTA DE NEUMOLOGÍA DE UN HOSPITAL DE SEGUNDO NIVEL: ANÁLISIS DESCRIPTIVO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García Mullor</cp:lastModifiedBy>
  <cp:revision>12</cp:revision>
  <dcterms:created xsi:type="dcterms:W3CDTF">2024-02-05T13:08:18Z</dcterms:created>
  <dcterms:modified xsi:type="dcterms:W3CDTF">2025-02-28T17:10:28Z</dcterms:modified>
</cp:coreProperties>
</file>