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5"/>
      <p:bold r:id="rId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>
      <p:cViewPr>
        <p:scale>
          <a:sx n="72" d="100"/>
          <a:sy n="72" d="100"/>
        </p:scale>
        <p:origin x="2800" y="16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fd225796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fd225796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2fd22579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2fd22579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25" y="48463"/>
            <a:ext cx="1665686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9311" y="4237700"/>
            <a:ext cx="875931" cy="8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917925" y="96850"/>
            <a:ext cx="7041900" cy="1055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latin typeface="Tahoma"/>
                <a:ea typeface="Tahoma"/>
                <a:cs typeface="Tahoma"/>
                <a:sym typeface="Tahoma"/>
              </a:rPr>
              <a:t>RASGOS CLÍNICOS DE FAMILIARES DE PACIENTES CON DÉFICIT DE ALFA</a:t>
            </a:r>
            <a:endParaRPr b="1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latin typeface="Tahoma"/>
                <a:ea typeface="Tahoma"/>
                <a:cs typeface="Tahoma"/>
                <a:sym typeface="Tahoma"/>
              </a:rPr>
              <a:t>1 ANTITRIPSINA</a:t>
            </a:r>
            <a:endParaRPr b="1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Tahoma"/>
                <a:ea typeface="Tahoma"/>
                <a:cs typeface="Tahoma"/>
                <a:sym typeface="Tahoma"/>
              </a:rPr>
              <a:t>M. Utrero Rico (1), C. Barea Jimenez (2), M. J. Gómez Cañal </a:t>
            </a:r>
            <a:r>
              <a:rPr lang="en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(2)</a:t>
            </a:r>
            <a:r>
              <a:rPr lang="en" sz="1000">
                <a:latin typeface="Tahoma"/>
                <a:ea typeface="Tahoma"/>
                <a:cs typeface="Tahoma"/>
                <a:sym typeface="Tahoma"/>
              </a:rPr>
              <a:t>, V. Almadana Pacheco </a:t>
            </a:r>
            <a:r>
              <a:rPr lang="en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(2)</a:t>
            </a:r>
            <a:endParaRPr sz="1000">
              <a:latin typeface="Tahoma"/>
              <a:ea typeface="Tahoma"/>
              <a:cs typeface="Tahoma"/>
              <a:sym typeface="Tahoma"/>
            </a:endParaRPr>
          </a:p>
          <a:p>
            <a:pPr marL="457200" lvl="0" indent="-292100" algn="ctr" rtl="0">
              <a:spcBef>
                <a:spcPts val="0"/>
              </a:spcBef>
              <a:spcAft>
                <a:spcPts val="0"/>
              </a:spcAft>
              <a:buSzPts val="1000"/>
              <a:buFont typeface="Tahoma"/>
              <a:buAutoNum type="arabicPeriod"/>
            </a:pPr>
            <a:r>
              <a:rPr lang="en" sz="1000">
                <a:latin typeface="Tahoma"/>
                <a:ea typeface="Tahoma"/>
                <a:cs typeface="Tahoma"/>
                <a:sym typeface="Tahoma"/>
              </a:rPr>
              <a:t>Hospital Universitario de Jerez de la Frontera, Jerez De La Frontera, España</a:t>
            </a:r>
            <a:endParaRPr sz="1000">
              <a:latin typeface="Tahoma"/>
              <a:ea typeface="Tahoma"/>
              <a:cs typeface="Tahoma"/>
              <a:sym typeface="Tahoma"/>
            </a:endParaRPr>
          </a:p>
          <a:p>
            <a:pPr marL="457200" lvl="0" indent="-292100" algn="ctr" rtl="0">
              <a:spcBef>
                <a:spcPts val="0"/>
              </a:spcBef>
              <a:spcAft>
                <a:spcPts val="0"/>
              </a:spcAft>
              <a:buSzPts val="1000"/>
              <a:buFont typeface="Tahoma"/>
              <a:buAutoNum type="arabicPeriod"/>
            </a:pPr>
            <a:r>
              <a:rPr lang="en" sz="1000">
                <a:latin typeface="Tahoma"/>
                <a:ea typeface="Tahoma"/>
                <a:cs typeface="Tahoma"/>
                <a:sym typeface="Tahoma"/>
              </a:rPr>
              <a:t>Hospital Universitario Virgen Macarena, Sevilla, España</a:t>
            </a:r>
            <a:endParaRPr sz="100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84025" y="1327050"/>
            <a:ext cx="3894000" cy="3777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INTRODUCCIÓN</a:t>
            </a:r>
            <a:endParaRPr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84025" y="3158025"/>
            <a:ext cx="3894000" cy="3777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METODOLOGÍA</a:t>
            </a:r>
            <a:endParaRPr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213600" y="1327050"/>
            <a:ext cx="4746000" cy="3777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84025" y="1741988"/>
            <a:ext cx="3894000" cy="13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déficit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alfa-1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antitripsina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(DAAT) es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una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condición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genética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derivada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mutaciones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del gen de la SERPINA 1 que conduce a un mayor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riesgo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enfermedades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pulmonares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y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hepáticas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siendo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gran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relevancia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cribado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familiar.</a:t>
            </a:r>
            <a:endParaRPr sz="10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OBJETIVO: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Describir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las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características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clínicas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los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familiares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pacientes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con DAAT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la consulta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monográfica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Hospital Universitario Virgen del Macarena.</a:t>
            </a:r>
            <a:endParaRPr sz="10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84025" y="3572950"/>
            <a:ext cx="3894000" cy="13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Estudio descriptivo observacional retrospectivo con datos clínicos de 108 familiares de pacientes con al menos una mutación potencialmente patógena para DAAT desde enero de 2019 hasta</a:t>
            </a:r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junio de 2024. </a:t>
            </a:r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 evaluaron las características clínicas, el genotipo y la prevalencia de enfermedades respiratorias, hepáticas y otras comorbilidades asociadas.</a:t>
            </a:r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3600" y="1742000"/>
            <a:ext cx="4746000" cy="2450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4078025" y="4229750"/>
            <a:ext cx="4375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Char char="❖"/>
            </a:pPr>
            <a:r>
              <a:rPr lang="en"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 encontraron alelos patológicos en el 47,2% de los familiares</a:t>
            </a:r>
            <a:endParaRPr sz="1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65686" cy="11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9311" y="4237700"/>
            <a:ext cx="875931" cy="8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3300" y="641979"/>
            <a:ext cx="4568100" cy="27834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235700" y="3570303"/>
            <a:ext cx="8555700" cy="3777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CONCLUSIONES</a:t>
            </a:r>
            <a:endParaRPr b="1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4279305" y="3975703"/>
            <a:ext cx="3894000" cy="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Char char="➔"/>
            </a:pP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Destaca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diagnóstico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precoz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la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mayoría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enfermedades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novo, lo que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permitió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su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tratamiento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precoz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y un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correcto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seguimiento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0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9300" y="3975703"/>
            <a:ext cx="3894000" cy="8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Char char="➔"/>
            </a:pP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cribado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familiar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permitió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la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detección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mutaciones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con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riesgo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siendo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posible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detectar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la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presencia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enfermedad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hepática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y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pulmonar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un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porcentaje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considerable de </a:t>
            </a:r>
            <a:r>
              <a:rPr lang="en" sz="10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pacientes</a:t>
            </a:r>
            <a:r>
              <a:rPr lang="en" sz="10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0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329300" y="1083302"/>
            <a:ext cx="3894000" cy="249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El 7,4% (8)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presentó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EPOC (GOLD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grado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1 27,5%,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grado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2 62,5%;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grupo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A 37,5%,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grupo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B 50% y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grupo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E 12,5%). El 17,6% (19)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presentó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asma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bronquial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. El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diagnóstico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de novo se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realiz</a:t>
            </a:r>
            <a:r>
              <a:rPr lang="es-ES" sz="1000" dirty="0" err="1">
                <a:latin typeface="Tahoma"/>
                <a:ea typeface="Tahoma"/>
                <a:cs typeface="Tahoma"/>
                <a:sym typeface="Tahoma"/>
              </a:rPr>
              <a:t>ó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12% de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los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casos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(13), 38,5%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asma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bronquial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y 61,5% EPOC.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" sz="10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El 28,7% (31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pacientes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) se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derivó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a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digestivo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, con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diagnóstico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hepatopatía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29% (9) y pancreatitis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3,2% (1).  El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diagnóstico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enfermedad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hepática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de novo se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realizó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8,3% (9) de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los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casos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(22,2%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hipertransaminasemia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, 44,4%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esteatosis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hepática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, 11,1%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cirrosis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hepática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, 11,1% hepatitis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autoinmune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y 11,1%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nódulos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hepáticos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benignos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).</a:t>
            </a:r>
            <a:endParaRPr sz="10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cuanto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a las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pruebas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de imagen se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encontró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enfisema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7,4% y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bronquiectasias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en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" sz="1000" dirty="0" err="1">
                <a:latin typeface="Tahoma"/>
                <a:ea typeface="Tahoma"/>
                <a:cs typeface="Tahoma"/>
                <a:sym typeface="Tahoma"/>
              </a:rPr>
              <a:t>el</a:t>
            </a:r>
            <a:r>
              <a:rPr lang="en" sz="1000" dirty="0">
                <a:latin typeface="Tahoma"/>
                <a:ea typeface="Tahoma"/>
                <a:cs typeface="Tahoma"/>
                <a:sym typeface="Tahoma"/>
              </a:rPr>
              <a:t> 3,7%.</a:t>
            </a:r>
            <a:endParaRPr sz="1000" dirty="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Macintosh PowerPoint</Application>
  <PresentationFormat>Presentación en pantalla (16:9)</PresentationFormat>
  <Paragraphs>23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Tahoma</vt:lpstr>
      <vt:lpstr>Simple Light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Marina Utrero Rico</cp:lastModifiedBy>
  <cp:revision>1</cp:revision>
  <dcterms:modified xsi:type="dcterms:W3CDTF">2025-03-01T09:40:22Z</dcterms:modified>
</cp:coreProperties>
</file>