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ifsE7G2MtIcVhzGmts5V6qvMYm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3.png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2264825" y="55025"/>
            <a:ext cx="6879000" cy="12597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98000"/>
              <a:buFont typeface="Calibri"/>
              <a:buNone/>
            </a:pPr>
            <a:r>
              <a:rPr lang="es-ES" sz="2222">
                <a:highlight>
                  <a:srgbClr val="B4A7D6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2222">
              <a:highlight>
                <a:srgbClr val="B4A7D6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98000"/>
              <a:buFont typeface="Calibri"/>
              <a:buNone/>
            </a:pPr>
            <a:r>
              <a:rPr lang="es-ES" sz="2222">
                <a:highlight>
                  <a:srgbClr val="B4A7D6"/>
                </a:highlight>
                <a:latin typeface="Arial"/>
                <a:ea typeface="Arial"/>
                <a:cs typeface="Arial"/>
                <a:sym typeface="Arial"/>
              </a:rPr>
              <a:t>Prueba de esfuerzo cardiopulmonar (CPET) en pacientes con COVID prolongado.</a:t>
            </a:r>
            <a:endParaRPr sz="2222">
              <a:highlight>
                <a:srgbClr val="B4A7D6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66666"/>
              <a:buFont typeface="Arial"/>
              <a:buNone/>
            </a:pPr>
            <a:r>
              <a:rPr lang="es-ES" sz="1200"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Autores: S. Sánchez Martín, </a:t>
            </a:r>
            <a:r>
              <a:rPr lang="es-ES" sz="1100"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 A. Alvarez Nápoles,  </a:t>
            </a:r>
            <a:r>
              <a:rPr lang="es-ES" sz="1200"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M.M. Segura Romero,</a:t>
            </a:r>
            <a:endParaRPr sz="1200">
              <a:highlight>
                <a:srgbClr val="D9D2E9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0"/>
              <a:buFont typeface="Arial"/>
              <a:buNone/>
            </a:pPr>
            <a:r>
              <a:rPr lang="es-ES" sz="1100"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: J. López García A. Martínez Mesa, M. Benitez-Cano Gamonoso</a:t>
            </a:r>
            <a:r>
              <a:rPr lang="es-ES" sz="1200">
                <a:highlight>
                  <a:srgbClr val="D9D2E9"/>
                </a:highlight>
                <a:latin typeface="Arial"/>
                <a:ea typeface="Arial"/>
                <a:cs typeface="Arial"/>
                <a:sym typeface="Arial"/>
              </a:rPr>
              <a:t>, J.L. Velasco Garrido. Hospital Universitario Virgen de la Victoria, Málaga, España.</a:t>
            </a:r>
            <a:endParaRPr sz="1200">
              <a:highlight>
                <a:srgbClr val="D9D2E9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20000"/>
              <a:buFont typeface="Calibri"/>
              <a:buNone/>
            </a:pPr>
            <a:r>
              <a:t/>
            </a:r>
            <a:endParaRPr sz="2000">
              <a:highlight>
                <a:srgbClr val="B4A7D6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33800" y="1420675"/>
            <a:ext cx="3922800" cy="1689600"/>
          </a:xfrm>
          <a:prstGeom prst="rect">
            <a:avLst/>
          </a:prstGeom>
          <a:solidFill>
            <a:srgbClr val="D9D2E9"/>
          </a:solidFill>
          <a:ln cap="flat" cmpd="sng" w="254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 sz="1300">
                <a:solidFill>
                  <a:srgbClr val="8064A2"/>
                </a:solidFill>
              </a:rPr>
              <a:t>Introducción</a:t>
            </a:r>
            <a:endParaRPr sz="1300">
              <a:solidFill>
                <a:srgbClr val="8064A2"/>
              </a:solidFill>
              <a:highlight>
                <a:srgbClr val="D9D2E9"/>
              </a:highlight>
            </a:endParaRPr>
          </a:p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s-ES" sz="1300">
                <a:solidFill>
                  <a:srgbClr val="222222"/>
                </a:solidFill>
                <a:highlight>
                  <a:srgbClr val="D9D2E9"/>
                </a:highlight>
              </a:rPr>
              <a:t>El COVID prolongado es una condición en la que persisten síntomas durante meses tras haber superado la fase aguda de la infección por SARS-CoV-2. La CPET detecta alteraciones como hipoxia, fatiga y disfunción ventilatoria, ayudando a identificar las causas subyacentes de esta clínica y la limitación en su capacidad para realizar ejercicio.</a:t>
            </a:r>
            <a:r>
              <a:rPr lang="es-ES">
                <a:solidFill>
                  <a:srgbClr val="222222"/>
                </a:solidFill>
                <a:highlight>
                  <a:srgbClr val="D9D2E9"/>
                </a:highlight>
              </a:rPr>
              <a:t> </a:t>
            </a:r>
            <a:endParaRPr sz="1700">
              <a:highlight>
                <a:srgbClr val="D9D2E9"/>
              </a:highlight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33800" y="3216225"/>
            <a:ext cx="3922800" cy="1689600"/>
          </a:xfrm>
          <a:prstGeom prst="rect">
            <a:avLst/>
          </a:prstGeom>
          <a:solidFill>
            <a:srgbClr val="D9D2E9"/>
          </a:solidFill>
          <a:ln cap="flat" cmpd="sng" w="254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6"/>
              <a:buFont typeface="Arial"/>
              <a:buNone/>
            </a:pPr>
            <a:r>
              <a:rPr lang="es-ES" sz="1300">
                <a:solidFill>
                  <a:srgbClr val="8064A2"/>
                </a:solidFill>
              </a:rPr>
              <a:t>Metodología</a:t>
            </a:r>
            <a:endParaRPr sz="1300">
              <a:solidFill>
                <a:srgbClr val="8064A2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"/>
              <a:buFont typeface="Arial"/>
              <a:buNone/>
            </a:pPr>
            <a:r>
              <a:rPr lang="es-ES" sz="1300">
                <a:solidFill>
                  <a:srgbClr val="222222"/>
                </a:solidFill>
                <a:highlight>
                  <a:srgbClr val="D9D2E9"/>
                </a:highlight>
              </a:rPr>
              <a:t>Estudio descriptivo transversal observacional y retrospectivo  de una serie de 100 pacientes con COVID prolongado a los que se realizó CPET, recogiendo variables epidemiologicas, clinicas, hábito tabáquico, necesidad de ingreso y baja laboral.</a:t>
            </a:r>
            <a:endParaRPr sz="1300">
              <a:solidFill>
                <a:srgbClr val="222222"/>
              </a:solidFill>
              <a:highlight>
                <a:srgbClr val="D9D2E9"/>
              </a:highlight>
            </a:endParaRPr>
          </a:p>
        </p:txBody>
      </p:sp>
      <p:pic>
        <p:nvPicPr>
          <p:cNvPr id="87" name="Google Shape;87;p1"/>
          <p:cNvPicPr preferRelativeResize="0"/>
          <p:nvPr/>
        </p:nvPicPr>
        <p:blipFill rotWithShape="1">
          <a:blip r:embed="rId3">
            <a:alphaModFix/>
          </a:blip>
          <a:srcRect b="0" l="16128" r="0" t="6244"/>
          <a:stretch/>
        </p:blipFill>
        <p:spPr>
          <a:xfrm>
            <a:off x="4192600" y="3419814"/>
            <a:ext cx="850800" cy="77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4600" y="4084073"/>
            <a:ext cx="754799" cy="75479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4240600" y="2235026"/>
            <a:ext cx="754800" cy="336600"/>
          </a:xfrm>
          <a:prstGeom prst="rect">
            <a:avLst/>
          </a:prstGeom>
          <a:solidFill>
            <a:srgbClr val="7F6000"/>
          </a:solidFill>
          <a:ln cap="flat" cmpd="sng" w="25400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chemeClr val="lt1"/>
                </a:solidFill>
                <a:highlight>
                  <a:srgbClr val="7F6000"/>
                </a:highlight>
              </a:rPr>
              <a:t>n 100</a:t>
            </a:r>
            <a:endParaRPr sz="1800">
              <a:solidFill>
                <a:schemeClr val="lt1"/>
              </a:solidFill>
              <a:highlight>
                <a:srgbClr val="7F6000"/>
              </a:highlight>
            </a:endParaRPr>
          </a:p>
        </p:txBody>
      </p:sp>
      <p:pic>
        <p:nvPicPr>
          <p:cNvPr id="90" name="Google Shape;90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92600" y="1384227"/>
            <a:ext cx="850799" cy="85079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5087400" y="1420675"/>
            <a:ext cx="3826200" cy="34182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 sz="1300">
                <a:solidFill>
                  <a:srgbClr val="8064A2"/>
                </a:solidFill>
              </a:rPr>
              <a:t>Resultados </a:t>
            </a:r>
            <a:endParaRPr sz="1300">
              <a:solidFill>
                <a:srgbClr val="8064A2"/>
              </a:solidFill>
              <a:highlight>
                <a:schemeClr val="lt1"/>
              </a:highlight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Char char="●"/>
            </a:pPr>
            <a:r>
              <a:rPr lang="es-ES" sz="1300">
                <a:solidFill>
                  <a:srgbClr val="222222"/>
                </a:solidFill>
                <a:highlight>
                  <a:srgbClr val="D9D2E9"/>
                </a:highlight>
              </a:rPr>
              <a:t>Media de edad:  51 años.</a:t>
            </a:r>
            <a:endParaRPr sz="1300">
              <a:solidFill>
                <a:srgbClr val="222222"/>
              </a:solidFill>
              <a:highlight>
                <a:srgbClr val="D9D2E9"/>
              </a:highlight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Char char="●"/>
            </a:pPr>
            <a:r>
              <a:rPr lang="es-ES" sz="1300">
                <a:solidFill>
                  <a:srgbClr val="222222"/>
                </a:solidFill>
                <a:highlight>
                  <a:srgbClr val="D9D2E9"/>
                </a:highlight>
              </a:rPr>
              <a:t> 47 precisaron ingreso. 16 pacientes, baja laboral.                 	</a:t>
            </a: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</a:rPr>
              <a:t>5 fumadores</a:t>
            </a:r>
            <a:endParaRPr sz="13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457200" lvl="0" marL="13716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</a:rPr>
              <a:t>37 exfumadores</a:t>
            </a:r>
            <a:endParaRPr sz="13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457200" lvl="0" marL="13716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00">
                <a:solidFill>
                  <a:srgbClr val="222222"/>
                </a:solidFill>
                <a:highlight>
                  <a:schemeClr val="lt1"/>
                </a:highlight>
              </a:rPr>
              <a:t>58 NUNCA </a:t>
            </a:r>
            <a:endParaRPr sz="13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Char char="●"/>
            </a:pPr>
            <a:r>
              <a:rPr lang="es-ES" sz="1300">
                <a:solidFill>
                  <a:srgbClr val="222222"/>
                </a:solidFill>
                <a:highlight>
                  <a:srgbClr val="D9D2E9"/>
                </a:highlight>
              </a:rPr>
              <a:t>PFR:  </a:t>
            </a:r>
            <a:r>
              <a:rPr lang="es-ES" sz="1300">
                <a:solidFill>
                  <a:srgbClr val="222222"/>
                </a:solidFill>
                <a:highlight>
                  <a:srgbClr val="D9D2E9"/>
                </a:highlight>
              </a:rPr>
              <a:t>5  patrón obstructivo. 18 FCV &lt; 80%. El resto, patrón ventilatorio normal.</a:t>
            </a:r>
            <a:endParaRPr sz="1300">
              <a:solidFill>
                <a:srgbClr val="222222"/>
              </a:solidFill>
              <a:highlight>
                <a:srgbClr val="D9D2E9"/>
              </a:highlight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Char char="●"/>
            </a:pPr>
            <a:r>
              <a:rPr lang="es-ES" sz="1300">
                <a:solidFill>
                  <a:srgbClr val="222222"/>
                </a:solidFill>
                <a:highlight>
                  <a:srgbClr val="D9D2E9"/>
                </a:highlight>
              </a:rPr>
              <a:t>La media de días desde la infección hasta la CPET fue de 435± 286 días.</a:t>
            </a:r>
            <a:endParaRPr sz="1300">
              <a:solidFill>
                <a:srgbClr val="222222"/>
              </a:solidFill>
              <a:highlight>
                <a:srgbClr val="D9D2E9"/>
              </a:highlight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Char char="●"/>
            </a:pPr>
            <a:r>
              <a:rPr lang="es-ES" sz="1300">
                <a:solidFill>
                  <a:srgbClr val="222222"/>
                </a:solidFill>
                <a:highlight>
                  <a:srgbClr val="D9D2E9"/>
                </a:highlight>
              </a:rPr>
              <a:t>59 de los pacientes realizaron un esfuerzo máximo (RER &gt; 1,10  o FC.max. &gt; 95% o una reserva ventilatoria &lt; 15%.</a:t>
            </a:r>
            <a:endParaRPr sz="1300">
              <a:solidFill>
                <a:srgbClr val="222222"/>
              </a:solidFill>
              <a:highlight>
                <a:srgbClr val="D9D2E9"/>
              </a:highlight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222222"/>
              </a:solidFill>
              <a:highlight>
                <a:schemeClr val="lt1"/>
              </a:highlight>
            </a:endParaRPr>
          </a:p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1300">
              <a:solidFill>
                <a:srgbClr val="222222"/>
              </a:solidFill>
              <a:highlight>
                <a:srgbClr val="D9D2E9"/>
              </a:highlight>
            </a:endParaRPr>
          </a:p>
        </p:txBody>
      </p:sp>
      <p:pic>
        <p:nvPicPr>
          <p:cNvPr id="92" name="Google Shape;92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3738" y="2600984"/>
            <a:ext cx="596526" cy="529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97825" y="2112187"/>
            <a:ext cx="596525" cy="58227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 txBox="1"/>
          <p:nvPr/>
        </p:nvSpPr>
        <p:spPr>
          <a:xfrm>
            <a:off x="4370050" y="3110275"/>
            <a:ext cx="406800" cy="336600"/>
          </a:xfrm>
          <a:prstGeom prst="rect">
            <a:avLst/>
          </a:prstGeom>
          <a:solidFill>
            <a:srgbClr val="7F6000"/>
          </a:solidFill>
          <a:ln cap="flat" cmpd="sng" w="25400">
            <a:solidFill>
              <a:srgbClr val="7F6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chemeClr val="lt1"/>
                </a:solidFill>
                <a:highlight>
                  <a:srgbClr val="7F6000"/>
                </a:highlight>
              </a:rPr>
              <a:t>55</a:t>
            </a:r>
            <a:endParaRPr sz="1800">
              <a:solidFill>
                <a:schemeClr val="lt1"/>
              </a:solidFill>
              <a:highlight>
                <a:srgbClr val="7F6000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/>
        </p:nvSpPr>
        <p:spPr>
          <a:xfrm>
            <a:off x="187525" y="1300750"/>
            <a:ext cx="5383500" cy="2413800"/>
          </a:xfrm>
          <a:prstGeom prst="rect">
            <a:avLst/>
          </a:prstGeom>
          <a:solidFill>
            <a:schemeClr val="lt1"/>
          </a:solidFill>
          <a:ln cap="flat" cmpd="sng" w="254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 sz="1300">
                <a:solidFill>
                  <a:srgbClr val="8064A2"/>
                </a:solidFill>
              </a:rPr>
              <a:t>Resultados</a:t>
            </a:r>
            <a:endParaRPr sz="1300">
              <a:solidFill>
                <a:srgbClr val="8064A2"/>
              </a:solidFill>
              <a:highlight>
                <a:srgbClr val="FFFFFF"/>
              </a:highlight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Char char="●"/>
            </a:pPr>
            <a:r>
              <a:rPr lang="es-ES" sz="1300">
                <a:solidFill>
                  <a:srgbClr val="222222"/>
                </a:solidFill>
                <a:highlight>
                  <a:srgbClr val="D9D2E9"/>
                </a:highlight>
              </a:rPr>
              <a:t>(VO2) medio fue de 23,67 ml/kg/min, un 93% del predicho. </a:t>
            </a:r>
            <a:endParaRPr sz="1300">
              <a:solidFill>
                <a:srgbClr val="222222"/>
              </a:solidFill>
              <a:highlight>
                <a:srgbClr val="D9D2E9"/>
              </a:highlight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Char char="●"/>
            </a:pPr>
            <a:r>
              <a:rPr lang="es-ES" sz="1300">
                <a:solidFill>
                  <a:srgbClr val="222222"/>
                </a:solidFill>
                <a:highlight>
                  <a:srgbClr val="D9D2E9"/>
                </a:highlight>
              </a:rPr>
              <a:t>Parámetros de respuesta ventilatoria; en general, el umbral ventilatorio (VT1) estaba en rango, con un 53% de media. Ningún paciente presentó desaturación al esfuerzo. Ve/VCO2 con un valor medio de 34,9→ clase ventilatoria tipo 2. </a:t>
            </a:r>
            <a:endParaRPr sz="1300">
              <a:solidFill>
                <a:srgbClr val="222222"/>
              </a:solidFill>
              <a:highlight>
                <a:srgbClr val="D9D2E9"/>
              </a:highlight>
            </a:endParaRPr>
          </a:p>
          <a:p>
            <a:pPr indent="-3111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300"/>
              <a:buChar char="●"/>
            </a:pPr>
            <a:r>
              <a:rPr lang="es-ES" sz="1300">
                <a:solidFill>
                  <a:srgbClr val="222222"/>
                </a:solidFill>
                <a:highlight>
                  <a:srgbClr val="D9D2E9"/>
                </a:highlight>
              </a:rPr>
              <a:t>Parámetros de respuesta cardiocirculatoria, un pulso de oxígeno en rangos esperados (11%) con una FC máx. media del 83%. No se han recogido parámetros metabólicos en base a ácido láctico o PETCO2.</a:t>
            </a:r>
            <a:endParaRPr sz="1300">
              <a:solidFill>
                <a:srgbClr val="222222"/>
              </a:solidFill>
              <a:highlight>
                <a:srgbClr val="D9D2E9"/>
              </a:highlight>
            </a:endParaRPr>
          </a:p>
          <a:p>
            <a:pPr indent="0" lvl="0" marL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t/>
            </a:r>
            <a:endParaRPr sz="1300">
              <a:solidFill>
                <a:srgbClr val="222222"/>
              </a:solidFill>
              <a:highlight>
                <a:srgbClr val="D9D2E9"/>
              </a:highlight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187525" y="3829200"/>
            <a:ext cx="8153100" cy="1200600"/>
          </a:xfrm>
          <a:prstGeom prst="rect">
            <a:avLst/>
          </a:prstGeom>
          <a:solidFill>
            <a:srgbClr val="D9D2E9"/>
          </a:solidFill>
          <a:ln cap="flat" cmpd="sng" w="28575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300">
                <a:solidFill>
                  <a:srgbClr val="8064A2"/>
                </a:solidFill>
              </a:rPr>
              <a:t>CONCLUSIONES</a:t>
            </a:r>
            <a:endParaRPr b="1" sz="400" u="sng">
              <a:solidFill>
                <a:srgbClr val="8064A2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>
                <a:solidFill>
                  <a:schemeClr val="dk1"/>
                </a:solidFill>
                <a:highlight>
                  <a:schemeClr val="lt1"/>
                </a:highlight>
              </a:rPr>
              <a:t>En definitiva, según los datos recogidos, la gran mayoría de los pacientes con COVID prolongado presentan parámetros cardiorrespitatorios y una capacidad funcional al esfuerzo NORMAL, lo que indica que son necesarios más estudios para </a:t>
            </a:r>
            <a:r>
              <a:rPr lang="es-ES">
                <a:solidFill>
                  <a:schemeClr val="dk1"/>
                </a:solidFill>
                <a:highlight>
                  <a:schemeClr val="lt1"/>
                </a:highlight>
              </a:rPr>
              <a:t>entender</a:t>
            </a:r>
            <a:r>
              <a:rPr lang="es-ES">
                <a:solidFill>
                  <a:schemeClr val="dk1"/>
                </a:solidFill>
                <a:highlight>
                  <a:schemeClr val="lt1"/>
                </a:highlight>
              </a:rPr>
              <a:t> el trasfondo de la clínica que presentan.</a:t>
            </a:r>
            <a:endParaRPr sz="3500" u="sng">
              <a:solidFill>
                <a:schemeClr val="dk1"/>
              </a:solidFill>
              <a:highlight>
                <a:schemeClr val="lt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1025" y="1300750"/>
            <a:ext cx="3461274" cy="241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"/>
          <p:cNvPicPr preferRelativeResize="0"/>
          <p:nvPr/>
        </p:nvPicPr>
        <p:blipFill rotWithShape="1">
          <a:blip r:embed="rId4">
            <a:alphaModFix/>
          </a:blip>
          <a:srcRect b="19672" l="0" r="0" t="0"/>
          <a:stretch/>
        </p:blipFill>
        <p:spPr>
          <a:xfrm>
            <a:off x="4132075" y="73775"/>
            <a:ext cx="4440425" cy="111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</cp:coreProperties>
</file>