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43DE5A-EA27-C3EA-2375-AC1061E798B9}" v="64" dt="2025-03-01T12:12:02.436"/>
    <p1510:client id="{402E6A34-B5FE-BEC2-CA22-E364D68D83CE}" v="833" dt="2025-03-02T15:38:51.414"/>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https://comunidaddemurcia-my.sharepoint.com/personal/ahc05f_ad_sms_carm_es/Documents/Base_power_point_51_Congreso_Neumosur_Pastel%20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comunidaddemurcia-my.sharepoint.com/personal/ahc05f_ad_sms_carm_es/Documents/Base_power_point_51_Congreso_Neumosur_BarStacked%20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comunidaddemurcia-my.sharepoint.com/personal/ahc05f_ad_sms_carm_es/Documents/Base_power_point_51_Congreso_Neumosur_BarStacked%20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comunidaddemurcia-my.sharepoint.com/personal/ahc05f_ad_sms_carm_es/Documents/Base_power_point_51_Congreso_Neumosur_ColumnStacked.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4D93D9"/>
            </a:solidFill>
          </c:spPr>
          <c:dPt>
            <c:idx val="0"/>
            <c:bubble3D val="0"/>
            <c:spPr>
              <a:solidFill>
                <a:srgbClr val="4D93D9"/>
              </a:solidFill>
              <a:ln w="19050">
                <a:solidFill>
                  <a:schemeClr val="lt1"/>
                </a:solidFill>
              </a:ln>
              <a:effectLst/>
            </c:spPr>
            <c:extLst>
              <c:ext xmlns:c16="http://schemas.microsoft.com/office/drawing/2014/chart" uri="{C3380CC4-5D6E-409C-BE32-E72D297353CC}">
                <c16:uniqueId val="{00000001-B066-4BC0-A66E-5BDCF8B33CE7}"/>
              </c:ext>
            </c:extLst>
          </c:dPt>
          <c:dPt>
            <c:idx val="1"/>
            <c:bubble3D val="0"/>
            <c:spPr>
              <a:solidFill>
                <a:srgbClr val="4D93D9"/>
              </a:solidFill>
              <a:ln w="19050">
                <a:solidFill>
                  <a:schemeClr val="lt1"/>
                </a:solidFill>
              </a:ln>
              <a:effectLst/>
            </c:spPr>
            <c:extLst>
              <c:ext xmlns:c16="http://schemas.microsoft.com/office/drawing/2014/chart" uri="{C3380CC4-5D6E-409C-BE32-E72D297353CC}">
                <c16:uniqueId val="{00000003-B066-4BC0-A66E-5BDCF8B33CE7}"/>
              </c:ext>
            </c:extLst>
          </c:dPt>
          <c:dPt>
            <c:idx val="2"/>
            <c:bubble3D val="0"/>
            <c:spPr>
              <a:solidFill>
                <a:srgbClr val="4D93D9"/>
              </a:solidFill>
              <a:ln w="19050">
                <a:solidFill>
                  <a:schemeClr val="lt1"/>
                </a:solidFill>
              </a:ln>
              <a:effectLst/>
            </c:spPr>
            <c:extLst>
              <c:ext xmlns:c16="http://schemas.microsoft.com/office/drawing/2014/chart" uri="{C3380CC4-5D6E-409C-BE32-E72D297353CC}">
                <c16:uniqueId val="{00000005-B066-4BC0-A66E-5BDCF8B33CE7}"/>
              </c:ext>
            </c:extLst>
          </c:dPt>
          <c:dPt>
            <c:idx val="3"/>
            <c:bubble3D val="0"/>
            <c:spPr>
              <a:solidFill>
                <a:srgbClr val="4D93D9"/>
              </a:solidFill>
              <a:ln w="19050">
                <a:solidFill>
                  <a:schemeClr val="lt1"/>
                </a:solidFill>
              </a:ln>
              <a:effectLst/>
            </c:spPr>
            <c:extLst>
              <c:ext xmlns:c16="http://schemas.microsoft.com/office/drawing/2014/chart" uri="{C3380CC4-5D6E-409C-BE32-E72D297353CC}">
                <c16:uniqueId val="{00000007-B066-4BC0-A66E-5BDCF8B33CE7}"/>
              </c:ext>
            </c:extLst>
          </c:dPt>
          <c:dPt>
            <c:idx val="4"/>
            <c:bubble3D val="0"/>
            <c:spPr>
              <a:solidFill>
                <a:srgbClr val="4D93D9"/>
              </a:solidFill>
              <a:ln w="19050">
                <a:solidFill>
                  <a:schemeClr val="lt1"/>
                </a:solidFill>
              </a:ln>
              <a:effectLst/>
            </c:spPr>
            <c:extLst>
              <c:ext xmlns:c16="http://schemas.microsoft.com/office/drawing/2014/chart" uri="{C3380CC4-5D6E-409C-BE32-E72D297353CC}">
                <c16:uniqueId val="{00000009-B066-4BC0-A66E-5BDCF8B33CE7}"/>
              </c:ext>
            </c:extLst>
          </c:dPt>
          <c:dPt>
            <c:idx val="5"/>
            <c:bubble3D val="0"/>
            <c:spPr>
              <a:solidFill>
                <a:srgbClr val="4D93D9"/>
              </a:solidFill>
              <a:ln w="19050">
                <a:solidFill>
                  <a:schemeClr val="lt1"/>
                </a:solidFill>
              </a:ln>
              <a:effectLst/>
            </c:spPr>
            <c:extLst>
              <c:ext xmlns:c16="http://schemas.microsoft.com/office/drawing/2014/chart" uri="{C3380CC4-5D6E-409C-BE32-E72D297353CC}">
                <c16:uniqueId val="{0000000B-B066-4BC0-A66E-5BDCF8B33CE7}"/>
              </c:ext>
            </c:extLst>
          </c:dPt>
          <c:dPt>
            <c:idx val="6"/>
            <c:bubble3D val="0"/>
            <c:spPr>
              <a:solidFill>
                <a:srgbClr val="4D93D9"/>
              </a:solidFill>
              <a:ln w="19050">
                <a:solidFill>
                  <a:schemeClr val="lt1"/>
                </a:solidFill>
              </a:ln>
              <a:effectLst/>
            </c:spPr>
            <c:extLst>
              <c:ext xmlns:c16="http://schemas.microsoft.com/office/drawing/2014/chart" uri="{C3380CC4-5D6E-409C-BE32-E72D297353CC}">
                <c16:uniqueId val="{0000000D-B066-4BC0-A66E-5BDCF8B33CE7}"/>
              </c:ext>
            </c:extLst>
          </c:dPt>
          <c:dLbls>
            <c:dLbl>
              <c:idx val="0"/>
              <c:layout>
                <c:manualLayout>
                  <c:x val="-0.14900225313790752"/>
                  <c:y val="0.226087016518194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066-4BC0-A66E-5BDCF8B33CE7}"/>
                </c:ext>
              </c:extLst>
            </c:dLbl>
            <c:dLbl>
              <c:idx val="1"/>
              <c:layout>
                <c:manualLayout>
                  <c:x val="-0.18544662466572526"/>
                  <c:y val="-7.4332626358655618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4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066-4BC0-A66E-5BDCF8B33CE7}"/>
                </c:ext>
              </c:extLst>
            </c:dLbl>
            <c:dLbl>
              <c:idx val="2"/>
              <c:layout>
                <c:manualLayout>
                  <c:x val="-8.2940994993205203E-2"/>
                  <c:y val="-0.14276565521163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066-4BC0-A66E-5BDCF8B33CE7}"/>
                </c:ext>
              </c:extLst>
            </c:dLbl>
            <c:dLbl>
              <c:idx val="3"/>
              <c:layout>
                <c:manualLayout>
                  <c:x val="9.4890082909227833E-2"/>
                  <c:y val="-0.147208976278125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066-4BC0-A66E-5BDCF8B33CE7}"/>
                </c:ext>
              </c:extLst>
            </c:dLbl>
            <c:dLbl>
              <c:idx val="4"/>
              <c:layout>
                <c:manualLayout>
                  <c:x val="0.16016963790086133"/>
                  <c:y val="-7.134154382418789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066-4BC0-A66E-5BDCF8B33CE7}"/>
                </c:ext>
              </c:extLst>
            </c:dLbl>
            <c:dLbl>
              <c:idx val="5"/>
              <c:layout>
                <c:manualLayout>
                  <c:x val="0.17058196590945873"/>
                  <c:y val="1.74392417282389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066-4BC0-A66E-5BDCF8B33CE7}"/>
                </c:ext>
              </c:extLst>
            </c:dLbl>
            <c:dLbl>
              <c:idx val="6"/>
              <c:layout>
                <c:manualLayout>
                  <c:x val="0.11487027950930025"/>
                  <c:y val="0.1922516608580782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066-4BC0-A66E-5BDCF8B33CE7}"/>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A2F41"/>
                    </a:solidFill>
                    <a:latin typeface="+mn-lt"/>
                    <a:ea typeface="+mn-ea"/>
                    <a:cs typeface="+mn-cs"/>
                  </a:defRPr>
                </a:pPr>
                <a:endParaRPr lang="en-US"/>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Sheet1!$A$2:$A$8</c:f>
              <c:strCache>
                <c:ptCount val="7"/>
                <c:pt idx="0">
                  <c:v>M. intracellulare</c:v>
                </c:pt>
                <c:pt idx="1">
                  <c:v>M. fortuitum</c:v>
                </c:pt>
                <c:pt idx="2">
                  <c:v>M. abscessus</c:v>
                </c:pt>
                <c:pt idx="3">
                  <c:v>M. avium</c:v>
                </c:pt>
                <c:pt idx="4">
                  <c:v>M.chelonae</c:v>
                </c:pt>
                <c:pt idx="5">
                  <c:v>M. gordonae</c:v>
                </c:pt>
                <c:pt idx="6">
                  <c:v>Resto</c:v>
                </c:pt>
              </c:strCache>
            </c:strRef>
          </c:cat>
          <c:val>
            <c:numRef>
              <c:f>Sheet1!$B$2:$B$8</c:f>
              <c:numCache>
                <c:formatCode>General</c:formatCode>
                <c:ptCount val="7"/>
                <c:pt idx="0">
                  <c:v>10</c:v>
                </c:pt>
                <c:pt idx="1">
                  <c:v>9</c:v>
                </c:pt>
                <c:pt idx="2">
                  <c:v>6</c:v>
                </c:pt>
                <c:pt idx="3">
                  <c:v>5</c:v>
                </c:pt>
                <c:pt idx="4">
                  <c:v>5</c:v>
                </c:pt>
                <c:pt idx="5">
                  <c:v>3</c:v>
                </c:pt>
                <c:pt idx="6">
                  <c:v>10</c:v>
                </c:pt>
              </c:numCache>
            </c:numRef>
          </c:val>
          <c:extLst>
            <c:ext xmlns:c16="http://schemas.microsoft.com/office/drawing/2014/chart" uri="{C3380CC4-5D6E-409C-BE32-E72D297353CC}">
              <c16:uniqueId val="{0000000E-B066-4BC0-A66E-5BDCF8B33CE7}"/>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rgbClr val="145F82"/>
                </a:solidFill>
                <a:latin typeface="Comic Sans MS"/>
                <a:ea typeface="Comic Sans MS"/>
                <a:cs typeface="Comic Sans MS"/>
              </a:defRPr>
            </a:pPr>
            <a:r>
              <a:rPr lang="en-US"/>
              <a:t>Patología pulmonar previa</a:t>
            </a:r>
          </a:p>
        </c:rich>
      </c:tx>
      <c:layout>
        <c:manualLayout>
          <c:xMode val="edge"/>
          <c:yMode val="edge"/>
          <c:x val="0.26269609999467647"/>
          <c:y val="4.2229452878082302E-2"/>
        </c:manualLayout>
      </c:layout>
      <c:overlay val="0"/>
      <c:spPr>
        <a:noFill/>
        <a:ln>
          <a:noFill/>
        </a:ln>
        <a:effectLst/>
      </c:spPr>
      <c:txPr>
        <a:bodyPr rot="0" spcFirstLastPara="1" vertOverflow="ellipsis" vert="horz" wrap="square" anchor="ctr" anchorCtr="1"/>
        <a:lstStyle/>
        <a:p>
          <a:pPr>
            <a:defRPr sz="1100" b="1" i="0" u="none" strike="noStrike" kern="1200" spc="0" baseline="0">
              <a:solidFill>
                <a:srgbClr val="145F82"/>
              </a:solidFill>
              <a:latin typeface="Comic Sans MS"/>
              <a:ea typeface="Comic Sans MS"/>
              <a:cs typeface="Comic Sans MS"/>
            </a:defRPr>
          </a:pPr>
          <a:endParaRPr lang="en-US"/>
        </a:p>
      </c:txPr>
    </c:title>
    <c:autoTitleDeleted val="0"/>
    <c:plotArea>
      <c:layout/>
      <c:barChart>
        <c:barDir val="bar"/>
        <c:grouping val="stacked"/>
        <c:varyColors val="0"/>
        <c:ser>
          <c:idx val="0"/>
          <c:order val="0"/>
          <c:tx>
            <c:strRef>
              <c:f>Sheet1!$B$1</c:f>
              <c:strCache>
                <c:ptCount val="1"/>
                <c:pt idx="0">
                  <c:v>Patología previa pulmonar</c:v>
                </c:pt>
              </c:strCache>
            </c:strRef>
          </c:tx>
          <c:spPr>
            <a:solidFill>
              <a:schemeClr val="accent1"/>
            </a:solidFill>
            <a:ln>
              <a:noFill/>
            </a:ln>
            <a:effectLst/>
          </c:spPr>
          <c:invertIfNegative val="0"/>
          <c:cat>
            <c:strRef>
              <c:f>Sheet1!$A$2:$A$8</c:f>
              <c:strCache>
                <c:ptCount val="7"/>
                <c:pt idx="0">
                  <c:v>EPOC</c:v>
                </c:pt>
                <c:pt idx="1">
                  <c:v>Asma</c:v>
                </c:pt>
                <c:pt idx="2">
                  <c:v>BQ</c:v>
                </c:pt>
                <c:pt idx="3">
                  <c:v>Neumonía prev.</c:v>
                </c:pt>
                <c:pt idx="4">
                  <c:v>TBC prev.</c:v>
                </c:pt>
                <c:pt idx="5">
                  <c:v>Silicosis</c:v>
                </c:pt>
                <c:pt idx="6">
                  <c:v>EPID</c:v>
                </c:pt>
              </c:strCache>
            </c:strRef>
          </c:cat>
          <c:val>
            <c:numRef>
              <c:f>Sheet1!$B$2:$B$8</c:f>
              <c:numCache>
                <c:formatCode>General</c:formatCode>
                <c:ptCount val="7"/>
                <c:pt idx="0">
                  <c:v>16</c:v>
                </c:pt>
                <c:pt idx="1">
                  <c:v>4</c:v>
                </c:pt>
                <c:pt idx="2">
                  <c:v>24</c:v>
                </c:pt>
                <c:pt idx="3">
                  <c:v>30</c:v>
                </c:pt>
                <c:pt idx="4">
                  <c:v>6</c:v>
                </c:pt>
                <c:pt idx="5">
                  <c:v>4</c:v>
                </c:pt>
                <c:pt idx="6">
                  <c:v>2</c:v>
                </c:pt>
              </c:numCache>
            </c:numRef>
          </c:val>
          <c:extLst>
            <c:ext xmlns:c16="http://schemas.microsoft.com/office/drawing/2014/chart" uri="{C3380CC4-5D6E-409C-BE32-E72D297353CC}">
              <c16:uniqueId val="{00000000-2E8D-4A4A-9050-FFF52AEF7463}"/>
            </c:ext>
          </c:extLst>
        </c:ser>
        <c:dLbls>
          <c:showLegendKey val="0"/>
          <c:showVal val="0"/>
          <c:showCatName val="0"/>
          <c:showSerName val="0"/>
          <c:showPercent val="0"/>
          <c:showBubbleSize val="0"/>
        </c:dLbls>
        <c:gapWidth val="150"/>
        <c:overlap val="100"/>
        <c:axId val="1914479632"/>
        <c:axId val="1914478672"/>
      </c:barChart>
      <c:catAx>
        <c:axId val="19144796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4478672"/>
        <c:crosses val="autoZero"/>
        <c:auto val="1"/>
        <c:lblAlgn val="ctr"/>
        <c:lblOffset val="100"/>
        <c:noMultiLvlLbl val="0"/>
      </c:catAx>
      <c:valAx>
        <c:axId val="1914478672"/>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914479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rgbClr val="145F82"/>
                </a:solidFill>
                <a:latin typeface="Comic Sans MS"/>
                <a:ea typeface="Comic Sans MS"/>
                <a:cs typeface="Comic Sans MS"/>
              </a:defRPr>
            </a:pPr>
            <a:r>
              <a:rPr lang="en-US"/>
              <a:t>Tratamiento</a:t>
            </a:r>
          </a:p>
        </c:rich>
      </c:tx>
      <c:layout>
        <c:manualLayout>
          <c:xMode val="edge"/>
          <c:yMode val="edge"/>
          <c:x val="0.41679198425167602"/>
          <c:y val="3.4090592908426566E-2"/>
        </c:manualLayout>
      </c:layout>
      <c:overlay val="0"/>
      <c:spPr>
        <a:noFill/>
        <a:ln>
          <a:noFill/>
        </a:ln>
        <a:effectLst/>
      </c:spPr>
      <c:txPr>
        <a:bodyPr rot="0" spcFirstLastPara="1" vertOverflow="ellipsis" vert="horz" wrap="square" anchor="ctr" anchorCtr="1"/>
        <a:lstStyle/>
        <a:p>
          <a:pPr>
            <a:defRPr sz="1100" b="1" i="0" u="none" strike="noStrike" kern="1200" spc="0" baseline="0">
              <a:solidFill>
                <a:srgbClr val="145F82"/>
              </a:solidFill>
              <a:latin typeface="Comic Sans MS"/>
              <a:ea typeface="Comic Sans MS"/>
              <a:cs typeface="Comic Sans MS"/>
            </a:defRPr>
          </a:pPr>
          <a:endParaRPr lang="en-US"/>
        </a:p>
      </c:txPr>
    </c:title>
    <c:autoTitleDeleted val="0"/>
    <c:plotArea>
      <c:layout/>
      <c:barChart>
        <c:barDir val="bar"/>
        <c:grouping val="stacked"/>
        <c:varyColors val="0"/>
        <c:ser>
          <c:idx val="0"/>
          <c:order val="0"/>
          <c:tx>
            <c:strRef>
              <c:f>Sheet1!$B$1</c:f>
              <c:strCache>
                <c:ptCount val="1"/>
                <c:pt idx="0">
                  <c:v>Series 1</c:v>
                </c:pt>
              </c:strCache>
            </c:strRef>
          </c:tx>
          <c:spPr>
            <a:solidFill>
              <a:schemeClr val="accent1"/>
            </a:solidFill>
            <a:ln>
              <a:noFill/>
            </a:ln>
            <a:effectLst/>
          </c:spPr>
          <c:invertIfNegative val="0"/>
          <c:cat>
            <c:strRef>
              <c:f>Sheet1!$A$2:$A$7</c:f>
              <c:strCache>
                <c:ptCount val="6"/>
                <c:pt idx="0">
                  <c:v>Antituberculoso</c:v>
                </c:pt>
                <c:pt idx="1">
                  <c:v>Quinolonas</c:v>
                </c:pt>
                <c:pt idx="2">
                  <c:v>Betalactámicos</c:v>
                </c:pt>
                <c:pt idx="3">
                  <c:v>Macrólidos</c:v>
                </c:pt>
                <c:pt idx="4">
                  <c:v>Combinación</c:v>
                </c:pt>
                <c:pt idx="5">
                  <c:v>No tratamiento</c:v>
                </c:pt>
              </c:strCache>
            </c:strRef>
          </c:cat>
          <c:val>
            <c:numRef>
              <c:f>Sheet1!$B$2:$B$7</c:f>
              <c:numCache>
                <c:formatCode>General</c:formatCode>
                <c:ptCount val="6"/>
                <c:pt idx="0">
                  <c:v>9</c:v>
                </c:pt>
                <c:pt idx="1">
                  <c:v>5</c:v>
                </c:pt>
                <c:pt idx="2">
                  <c:v>4</c:v>
                </c:pt>
                <c:pt idx="3">
                  <c:v>3</c:v>
                </c:pt>
                <c:pt idx="4">
                  <c:v>5</c:v>
                </c:pt>
                <c:pt idx="5">
                  <c:v>20</c:v>
                </c:pt>
              </c:numCache>
            </c:numRef>
          </c:val>
          <c:extLst>
            <c:ext xmlns:c16="http://schemas.microsoft.com/office/drawing/2014/chart" uri="{C3380CC4-5D6E-409C-BE32-E72D297353CC}">
              <c16:uniqueId val="{00000000-5C8B-43D1-BB3C-59DC7E0EA0E7}"/>
            </c:ext>
          </c:extLst>
        </c:ser>
        <c:dLbls>
          <c:showLegendKey val="0"/>
          <c:showVal val="0"/>
          <c:showCatName val="0"/>
          <c:showSerName val="0"/>
          <c:showPercent val="0"/>
          <c:showBubbleSize val="0"/>
        </c:dLbls>
        <c:gapWidth val="150"/>
        <c:overlap val="100"/>
        <c:axId val="1908710240"/>
        <c:axId val="1908707840"/>
      </c:barChart>
      <c:catAx>
        <c:axId val="19087102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8707840"/>
        <c:crosses val="autoZero"/>
        <c:auto val="1"/>
        <c:lblAlgn val="ctr"/>
        <c:lblOffset val="100"/>
        <c:noMultiLvlLbl val="0"/>
      </c:catAx>
      <c:valAx>
        <c:axId val="1908707840"/>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9087102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145F82"/>
                </a:solidFill>
                <a:latin typeface="Comic Sans MS"/>
                <a:ea typeface="Comic Sans MS"/>
                <a:cs typeface="Comic Sans MS"/>
              </a:defRPr>
            </a:pPr>
            <a:r>
              <a:rPr lang="en-US"/>
              <a:t>Comorbilidades</a:t>
            </a:r>
          </a:p>
        </c:rich>
      </c:tx>
      <c:layout>
        <c:manualLayout>
          <c:xMode val="edge"/>
          <c:yMode val="edge"/>
          <c:x val="0.37008150265571615"/>
          <c:y val="1.9946672400500434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rgbClr val="145F82"/>
              </a:solidFill>
              <a:latin typeface="Comic Sans MS"/>
              <a:ea typeface="Comic Sans MS"/>
              <a:cs typeface="Comic Sans MS"/>
            </a:defRPr>
          </a:pPr>
          <a:endParaRPr lang="en-US"/>
        </a:p>
      </c:txPr>
    </c:title>
    <c:autoTitleDeleted val="0"/>
    <c:plotArea>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DM</c:v>
                </c:pt>
                <c:pt idx="1">
                  <c:v>HTA</c:v>
                </c:pt>
                <c:pt idx="2">
                  <c:v>DLP</c:v>
                </c:pt>
                <c:pt idx="3">
                  <c:v>Fum./No/Ex</c:v>
                </c:pt>
                <c:pt idx="4">
                  <c:v>Exp.</c:v>
                </c:pt>
                <c:pt idx="5">
                  <c:v>IS</c:v>
                </c:pt>
              </c:strCache>
            </c:strRef>
          </c:cat>
          <c:val>
            <c:numRef>
              <c:f>Sheet1!$B$2:$B$7</c:f>
              <c:numCache>
                <c:formatCode>General</c:formatCode>
                <c:ptCount val="6"/>
                <c:pt idx="0">
                  <c:v>9</c:v>
                </c:pt>
                <c:pt idx="1">
                  <c:v>19</c:v>
                </c:pt>
                <c:pt idx="2">
                  <c:v>15</c:v>
                </c:pt>
                <c:pt idx="3">
                  <c:v>20</c:v>
                </c:pt>
                <c:pt idx="4">
                  <c:v>13</c:v>
                </c:pt>
                <c:pt idx="5">
                  <c:v>4</c:v>
                </c:pt>
              </c:numCache>
            </c:numRef>
          </c:val>
          <c:extLst>
            <c:ext xmlns:c16="http://schemas.microsoft.com/office/drawing/2014/chart" uri="{C3380CC4-5D6E-409C-BE32-E72D297353CC}">
              <c16:uniqueId val="{00000000-37FD-45CC-8663-2689E828EEA0}"/>
            </c:ext>
          </c:extLst>
        </c:ser>
        <c:ser>
          <c:idx val="1"/>
          <c:order val="1"/>
          <c:tx>
            <c:strRef>
              <c:f>Sheet1!$C$1</c:f>
              <c:strCache>
                <c:ptCount val="1"/>
                <c:pt idx="0">
                  <c:v>Series 2</c:v>
                </c:pt>
              </c:strCache>
            </c:strRef>
          </c:tx>
          <c:spPr>
            <a:solidFill>
              <a:srgbClr val="4D93D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DM</c:v>
                </c:pt>
                <c:pt idx="1">
                  <c:v>HTA</c:v>
                </c:pt>
                <c:pt idx="2">
                  <c:v>DLP</c:v>
                </c:pt>
                <c:pt idx="3">
                  <c:v>Fum./No/Ex</c:v>
                </c:pt>
                <c:pt idx="4">
                  <c:v>Exp.</c:v>
                </c:pt>
                <c:pt idx="5">
                  <c:v>IS</c:v>
                </c:pt>
              </c:strCache>
            </c:strRef>
          </c:cat>
          <c:val>
            <c:numRef>
              <c:f>Sheet1!$C$2:$C$7</c:f>
              <c:numCache>
                <c:formatCode>General</c:formatCode>
                <c:ptCount val="6"/>
                <c:pt idx="3">
                  <c:v>3</c:v>
                </c:pt>
              </c:numCache>
            </c:numRef>
          </c:val>
          <c:extLst>
            <c:ext xmlns:c16="http://schemas.microsoft.com/office/drawing/2014/chart" uri="{C3380CC4-5D6E-409C-BE32-E72D297353CC}">
              <c16:uniqueId val="{00000002-7700-4BF2-B76B-5BCD20796E61}"/>
            </c:ext>
          </c:extLst>
        </c:ser>
        <c:ser>
          <c:idx val="2"/>
          <c:order val="2"/>
          <c:tx>
            <c:strRef>
              <c:f>Sheet1!$D$1</c:f>
              <c:strCache>
                <c:ptCount val="1"/>
                <c:pt idx="0">
                  <c:v>Series 3</c:v>
                </c:pt>
              </c:strCache>
            </c:strRef>
          </c:tx>
          <c:spPr>
            <a:solidFill>
              <a:srgbClr val="43AEE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DM</c:v>
                </c:pt>
                <c:pt idx="1">
                  <c:v>HTA</c:v>
                </c:pt>
                <c:pt idx="2">
                  <c:v>DLP</c:v>
                </c:pt>
                <c:pt idx="3">
                  <c:v>Fum./No/Ex</c:v>
                </c:pt>
                <c:pt idx="4">
                  <c:v>Exp.</c:v>
                </c:pt>
                <c:pt idx="5">
                  <c:v>IS</c:v>
                </c:pt>
              </c:strCache>
            </c:strRef>
          </c:cat>
          <c:val>
            <c:numRef>
              <c:f>Sheet1!$D$2:$D$7</c:f>
              <c:numCache>
                <c:formatCode>General</c:formatCode>
                <c:ptCount val="6"/>
                <c:pt idx="3">
                  <c:v>23</c:v>
                </c:pt>
              </c:numCache>
            </c:numRef>
          </c:val>
          <c:extLst>
            <c:ext xmlns:c16="http://schemas.microsoft.com/office/drawing/2014/chart" uri="{C3380CC4-5D6E-409C-BE32-E72D297353CC}">
              <c16:uniqueId val="{00000004-7700-4BF2-B76B-5BCD20796E61}"/>
            </c:ext>
          </c:extLst>
        </c:ser>
        <c:dLbls>
          <c:showLegendKey val="0"/>
          <c:showVal val="0"/>
          <c:showCatName val="0"/>
          <c:showSerName val="0"/>
          <c:showPercent val="0"/>
          <c:showBubbleSize val="0"/>
        </c:dLbls>
        <c:gapWidth val="55"/>
        <c:overlap val="100"/>
        <c:axId val="1993449504"/>
        <c:axId val="1993452384"/>
      </c:barChart>
      <c:catAx>
        <c:axId val="199344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1993452384"/>
        <c:crosses val="autoZero"/>
        <c:auto val="1"/>
        <c:lblAlgn val="ctr"/>
        <c:lblOffset val="100"/>
        <c:noMultiLvlLbl val="0"/>
      </c:catAx>
      <c:valAx>
        <c:axId val="199345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934495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xml"/><Relationship Id="rId4" Type="http://schemas.openxmlformats.org/officeDocument/2006/relationships/chart" Target="../charts/char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504266" y="231380"/>
            <a:ext cx="7300511" cy="936104"/>
          </a:xfrm>
        </p:spPr>
        <p:style>
          <a:lnRef idx="0">
            <a:schemeClr val="accent1"/>
          </a:lnRef>
          <a:fillRef idx="3">
            <a:schemeClr val="accent1"/>
          </a:fillRef>
          <a:effectRef idx="3">
            <a:schemeClr val="accent1"/>
          </a:effectRef>
          <a:fontRef idx="minor">
            <a:schemeClr val="lt1"/>
          </a:fontRef>
        </p:style>
        <p:txBody>
          <a:bodyPr>
            <a:noAutofit/>
          </a:bodyPr>
          <a:lstStyle/>
          <a:p>
            <a:br>
              <a:rPr lang="es-ES" sz="2000" dirty="0">
                <a:latin typeface="Arial"/>
                <a:cs typeface="Arial"/>
              </a:rPr>
            </a:br>
            <a:r>
              <a:rPr lang="es-ES" sz="1800" b="1" dirty="0">
                <a:solidFill>
                  <a:schemeClr val="bg1"/>
                </a:solidFill>
                <a:latin typeface="Arial"/>
                <a:cs typeface="Arial"/>
              </a:rPr>
              <a:t>Características de una cohorte de pacientes con aislamiento en esputo de micobacterias no tuberculosas: experiencia del Hospital General Universitario Santa Lucía (HGUSL).</a:t>
            </a:r>
            <a:br>
              <a:rPr lang="es-ES" sz="2000" dirty="0">
                <a:effectLst/>
                <a:latin typeface="Arial" panose="020B0604020202020204" pitchFamily="34" charset="0"/>
                <a:cs typeface="Arial" panose="020B0604020202020204" pitchFamily="34" charset="0"/>
              </a:rPr>
            </a:br>
            <a:endParaRPr lang="es-ES" sz="2000">
              <a:solidFill>
                <a:schemeClr val="bg1"/>
              </a:solidFill>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D136D751-BD13-B9A4-7877-9EFBB7CF0BBD}"/>
              </a:ext>
            </a:extLst>
          </p:cNvPr>
          <p:cNvSpPr txBox="1"/>
          <p:nvPr/>
        </p:nvSpPr>
        <p:spPr>
          <a:xfrm>
            <a:off x="467544" y="1347280"/>
            <a:ext cx="8424936" cy="461665"/>
          </a:xfrm>
          <a:prstGeom prst="rect">
            <a:avLst/>
          </a:prstGeom>
          <a:noFill/>
        </p:spPr>
        <p:txBody>
          <a:bodyPr wrap="square" lIns="91440" tIns="45720" rIns="91440" bIns="45720" anchor="t">
            <a:spAutoFit/>
          </a:bodyPr>
          <a:lstStyle/>
          <a:p>
            <a:pPr algn="ctr"/>
            <a:r>
              <a:rPr lang="es-ES" sz="800">
                <a:solidFill>
                  <a:srgbClr val="000000"/>
                </a:solidFill>
                <a:ea typeface="+mn-lt"/>
                <a:cs typeface="+mn-lt"/>
              </a:rPr>
              <a:t>Adrián Heredia Carrillo, A</a:t>
            </a:r>
            <a:r>
              <a:rPr lang="es-ES" sz="800">
                <a:solidFill>
                  <a:srgbClr val="000000"/>
                </a:solidFill>
                <a:effectLst/>
                <a:ea typeface="+mn-lt"/>
                <a:cs typeface="+mn-lt"/>
              </a:rPr>
              <a:t>lexander </a:t>
            </a:r>
            <a:r>
              <a:rPr lang="es-ES" sz="800">
                <a:solidFill>
                  <a:srgbClr val="000000"/>
                </a:solidFill>
                <a:ea typeface="+mn-lt"/>
                <a:cs typeface="+mn-lt"/>
              </a:rPr>
              <a:t>Ali Jiménez</a:t>
            </a:r>
            <a:r>
              <a:rPr lang="es-ES" sz="800">
                <a:solidFill>
                  <a:srgbClr val="000000"/>
                </a:solidFill>
                <a:effectLst/>
                <a:ea typeface="+mn-lt"/>
                <a:cs typeface="+mn-lt"/>
              </a:rPr>
              <a:t> Romero, </a:t>
            </a:r>
            <a:r>
              <a:rPr lang="es-ES" sz="800">
                <a:solidFill>
                  <a:srgbClr val="000000"/>
                </a:solidFill>
                <a:ea typeface="+mn-lt"/>
                <a:cs typeface="+mn-lt"/>
              </a:rPr>
              <a:t>María</a:t>
            </a:r>
            <a:r>
              <a:rPr lang="es-ES" sz="800">
                <a:solidFill>
                  <a:srgbClr val="000000"/>
                </a:solidFill>
                <a:effectLst/>
                <a:ea typeface="+mn-lt"/>
                <a:cs typeface="+mn-lt"/>
              </a:rPr>
              <a:t> Del </a:t>
            </a:r>
            <a:r>
              <a:rPr lang="es-ES" sz="800">
                <a:solidFill>
                  <a:srgbClr val="000000"/>
                </a:solidFill>
                <a:ea typeface="+mn-lt"/>
                <a:cs typeface="+mn-lt"/>
              </a:rPr>
              <a:t>C</a:t>
            </a:r>
            <a:r>
              <a:rPr lang="es-ES" sz="800">
                <a:solidFill>
                  <a:srgbClr val="000000"/>
                </a:solidFill>
                <a:effectLst/>
                <a:ea typeface="+mn-lt"/>
                <a:cs typeface="+mn-lt"/>
              </a:rPr>
              <a:t>armen </a:t>
            </a:r>
            <a:r>
              <a:rPr lang="es-ES" sz="800">
                <a:solidFill>
                  <a:srgbClr val="000000"/>
                </a:solidFill>
                <a:ea typeface="+mn-lt"/>
                <a:cs typeface="+mn-lt"/>
              </a:rPr>
              <a:t>Velasco A</a:t>
            </a:r>
            <a:r>
              <a:rPr lang="es-ES" sz="800">
                <a:solidFill>
                  <a:srgbClr val="000000"/>
                </a:solidFill>
                <a:effectLst/>
                <a:ea typeface="+mn-lt"/>
                <a:cs typeface="+mn-lt"/>
              </a:rPr>
              <a:t>lcázar, Francisco </a:t>
            </a:r>
            <a:r>
              <a:rPr lang="es-ES" sz="800">
                <a:solidFill>
                  <a:srgbClr val="000000"/>
                </a:solidFill>
                <a:ea typeface="+mn-lt"/>
                <a:cs typeface="+mn-lt"/>
              </a:rPr>
              <a:t>C</a:t>
            </a:r>
            <a:r>
              <a:rPr lang="es-ES" sz="800">
                <a:solidFill>
                  <a:srgbClr val="000000"/>
                </a:solidFill>
                <a:effectLst/>
                <a:ea typeface="+mn-lt"/>
                <a:cs typeface="+mn-lt"/>
              </a:rPr>
              <a:t>ampello </a:t>
            </a:r>
            <a:r>
              <a:rPr lang="es-ES" sz="800">
                <a:solidFill>
                  <a:srgbClr val="000000"/>
                </a:solidFill>
                <a:ea typeface="+mn-lt"/>
                <a:cs typeface="+mn-lt"/>
              </a:rPr>
              <a:t>Sánchez</a:t>
            </a:r>
            <a:r>
              <a:rPr lang="es-ES" sz="800">
                <a:solidFill>
                  <a:srgbClr val="000000"/>
                </a:solidFill>
                <a:effectLst/>
                <a:ea typeface="+mn-lt"/>
                <a:cs typeface="+mn-lt"/>
              </a:rPr>
              <a:t>, Marta </a:t>
            </a:r>
            <a:r>
              <a:rPr lang="es-ES" sz="800">
                <a:solidFill>
                  <a:srgbClr val="000000"/>
                </a:solidFill>
                <a:ea typeface="+mn-lt"/>
                <a:cs typeface="+mn-lt"/>
              </a:rPr>
              <a:t>Hernández</a:t>
            </a:r>
            <a:r>
              <a:rPr lang="es-ES" sz="800">
                <a:solidFill>
                  <a:srgbClr val="000000"/>
                </a:solidFill>
                <a:effectLst/>
                <a:ea typeface="+mn-lt"/>
                <a:cs typeface="+mn-lt"/>
              </a:rPr>
              <a:t> Olivo, </a:t>
            </a:r>
            <a:r>
              <a:rPr lang="es-ES" sz="800">
                <a:solidFill>
                  <a:srgbClr val="000000"/>
                </a:solidFill>
                <a:ea typeface="+mn-lt"/>
                <a:cs typeface="+mn-lt"/>
              </a:rPr>
              <a:t>O</a:t>
            </a:r>
            <a:r>
              <a:rPr lang="es-ES" sz="800">
                <a:solidFill>
                  <a:srgbClr val="000000"/>
                </a:solidFill>
                <a:effectLst/>
                <a:ea typeface="+mn-lt"/>
                <a:cs typeface="+mn-lt"/>
              </a:rPr>
              <a:t>lga </a:t>
            </a:r>
            <a:r>
              <a:rPr lang="es-ES" sz="800">
                <a:solidFill>
                  <a:srgbClr val="000000"/>
                </a:solidFill>
                <a:ea typeface="+mn-lt"/>
                <a:cs typeface="+mn-lt"/>
              </a:rPr>
              <a:t>M</a:t>
            </a:r>
            <a:r>
              <a:rPr lang="es-ES" sz="800">
                <a:solidFill>
                  <a:srgbClr val="000000"/>
                </a:solidFill>
                <a:effectLst/>
                <a:ea typeface="+mn-lt"/>
                <a:cs typeface="+mn-lt"/>
              </a:rPr>
              <a:t>eca </a:t>
            </a:r>
            <a:r>
              <a:rPr lang="es-ES" sz="800" err="1">
                <a:solidFill>
                  <a:srgbClr val="000000"/>
                </a:solidFill>
                <a:ea typeface="+mn-lt"/>
                <a:cs typeface="+mn-lt"/>
              </a:rPr>
              <a:t>B</a:t>
            </a:r>
            <a:r>
              <a:rPr lang="es-ES" sz="800" err="1">
                <a:solidFill>
                  <a:srgbClr val="000000"/>
                </a:solidFill>
                <a:effectLst/>
                <a:ea typeface="+mn-lt"/>
                <a:cs typeface="+mn-lt"/>
              </a:rPr>
              <a:t>irlanga</a:t>
            </a:r>
            <a:r>
              <a:rPr lang="es-ES" sz="800">
                <a:solidFill>
                  <a:srgbClr val="000000"/>
                </a:solidFill>
                <a:effectLst/>
                <a:ea typeface="+mn-lt"/>
                <a:cs typeface="+mn-lt"/>
              </a:rPr>
              <a:t>, </a:t>
            </a:r>
            <a:r>
              <a:rPr lang="es-ES" sz="800">
                <a:solidFill>
                  <a:srgbClr val="000000"/>
                </a:solidFill>
                <a:ea typeface="+mn-lt"/>
                <a:cs typeface="+mn-lt"/>
              </a:rPr>
              <a:t>Carlos Federico Álvarez Miranda, Desiré Lozano Vicente, Jorge García Aragón, José Javier Martínez Garcerán, Francisco Javier Bravo Gutiérrez, Jorge Martínez Jordán, Javier Sánchez </a:t>
            </a:r>
            <a:r>
              <a:rPr lang="es-ES" sz="800" err="1">
                <a:solidFill>
                  <a:srgbClr val="000000"/>
                </a:solidFill>
                <a:ea typeface="+mn-lt"/>
                <a:cs typeface="+mn-lt"/>
              </a:rPr>
              <a:t>Sánchez</a:t>
            </a:r>
            <a:r>
              <a:rPr lang="es-ES" sz="800">
                <a:solidFill>
                  <a:srgbClr val="000000"/>
                </a:solidFill>
                <a:ea typeface="+mn-lt"/>
                <a:cs typeface="+mn-lt"/>
              </a:rPr>
              <a:t>, </a:t>
            </a:r>
            <a:r>
              <a:rPr lang="es-ES" sz="800">
                <a:solidFill>
                  <a:srgbClr val="000000"/>
                </a:solidFill>
                <a:effectLst/>
                <a:ea typeface="+mn-lt"/>
                <a:cs typeface="+mn-lt"/>
              </a:rPr>
              <a:t>Mercedes </a:t>
            </a:r>
            <a:r>
              <a:rPr lang="es-ES" sz="800">
                <a:solidFill>
                  <a:srgbClr val="000000"/>
                </a:solidFill>
                <a:ea typeface="+mn-lt"/>
                <a:cs typeface="+mn-lt"/>
              </a:rPr>
              <a:t>Guillamón</a:t>
            </a:r>
            <a:r>
              <a:rPr lang="es-ES" sz="800">
                <a:solidFill>
                  <a:srgbClr val="000000"/>
                </a:solidFill>
                <a:effectLst/>
                <a:ea typeface="+mn-lt"/>
                <a:cs typeface="+mn-lt"/>
              </a:rPr>
              <a:t> </a:t>
            </a:r>
            <a:r>
              <a:rPr lang="es-ES" sz="800">
                <a:solidFill>
                  <a:srgbClr val="000000"/>
                </a:solidFill>
                <a:ea typeface="+mn-lt"/>
                <a:cs typeface="+mn-lt"/>
              </a:rPr>
              <a:t>Sánchez, Antonio Santa Cruz </a:t>
            </a:r>
            <a:r>
              <a:rPr lang="es-ES" sz="800" err="1">
                <a:solidFill>
                  <a:srgbClr val="000000"/>
                </a:solidFill>
                <a:ea typeface="+mn-lt"/>
                <a:cs typeface="+mn-lt"/>
              </a:rPr>
              <a:t>Siminiani</a:t>
            </a:r>
            <a:endParaRPr lang="en-US" sz="800" err="1">
              <a:ea typeface="Calibri"/>
              <a:cs typeface="Calibri"/>
            </a:endParaRPr>
          </a:p>
        </p:txBody>
      </p:sp>
      <p:sp>
        <p:nvSpPr>
          <p:cNvPr id="7" name="CuadroTexto 6">
            <a:extLst>
              <a:ext uri="{FF2B5EF4-FFF2-40B4-BE49-F238E27FC236}">
                <a16:creationId xmlns:a16="http://schemas.microsoft.com/office/drawing/2014/main" id="{E28B9BDE-2C0E-8C83-DADE-B5F29F539D02}"/>
              </a:ext>
            </a:extLst>
          </p:cNvPr>
          <p:cNvSpPr txBox="1"/>
          <p:nvPr/>
        </p:nvSpPr>
        <p:spPr>
          <a:xfrm>
            <a:off x="2286000" y="1882425"/>
            <a:ext cx="5730445" cy="246221"/>
          </a:xfrm>
          <a:prstGeom prst="rect">
            <a:avLst/>
          </a:prstGeom>
          <a:noFill/>
        </p:spPr>
        <p:txBody>
          <a:bodyPr wrap="square" lIns="91440" tIns="45720" rIns="91440" bIns="45720" anchor="t">
            <a:spAutoFit/>
          </a:bodyPr>
          <a:lstStyle/>
          <a:p>
            <a:r>
              <a:rPr lang="es-ES" sz="1000" b="1">
                <a:solidFill>
                  <a:srgbClr val="000000"/>
                </a:solidFill>
                <a:effectLst/>
                <a:latin typeface="Arial"/>
                <a:cs typeface="Arial"/>
              </a:rPr>
              <a:t>HOSPITAL GENERAL UNIVERSITARIO SANTA LUCIA DE </a:t>
            </a:r>
            <a:r>
              <a:rPr lang="es-ES" sz="1000" b="1">
                <a:solidFill>
                  <a:srgbClr val="000000"/>
                </a:solidFill>
                <a:latin typeface="Arial"/>
                <a:cs typeface="Arial"/>
              </a:rPr>
              <a:t>CARTAGENA.</a:t>
            </a:r>
          </a:p>
        </p:txBody>
      </p:sp>
      <p:sp>
        <p:nvSpPr>
          <p:cNvPr id="8" name="CuadroTexto 7">
            <a:extLst>
              <a:ext uri="{FF2B5EF4-FFF2-40B4-BE49-F238E27FC236}">
                <a16:creationId xmlns:a16="http://schemas.microsoft.com/office/drawing/2014/main" id="{912C5284-2663-1E9E-E0D9-AAFDAFE5C070}"/>
              </a:ext>
            </a:extLst>
          </p:cNvPr>
          <p:cNvSpPr txBox="1"/>
          <p:nvPr/>
        </p:nvSpPr>
        <p:spPr>
          <a:xfrm>
            <a:off x="251520" y="2298562"/>
            <a:ext cx="6239116" cy="1415772"/>
          </a:xfrm>
          <a:prstGeom prst="rect">
            <a:avLst/>
          </a:prstGeom>
          <a:solidFill>
            <a:schemeClr val="accent1"/>
          </a:solidFill>
        </p:spPr>
        <p:style>
          <a:lnRef idx="0">
            <a:schemeClr val="accent6"/>
          </a:lnRef>
          <a:fillRef idx="3">
            <a:schemeClr val="accent6"/>
          </a:fillRef>
          <a:effectRef idx="3">
            <a:schemeClr val="accent6"/>
          </a:effectRef>
          <a:fontRef idx="minor">
            <a:schemeClr val="lt1"/>
          </a:fontRef>
        </p:style>
        <p:txBody>
          <a:bodyPr wrap="square" lIns="91440" tIns="45720" rIns="91440" bIns="45720" rtlCol="0" anchor="t">
            <a:spAutoFit/>
          </a:bodyPr>
          <a:lstStyle/>
          <a:p>
            <a:pPr algn="ctr"/>
            <a:r>
              <a:rPr lang="es-ES" sz="1400" b="1" i="0" dirty="0">
                <a:solidFill>
                  <a:schemeClr val="bg1">
                    <a:lumMod val="95000"/>
                  </a:schemeClr>
                </a:solidFill>
                <a:effectLst/>
                <a:latin typeface="Arial"/>
                <a:cs typeface="Arial"/>
              </a:rPr>
              <a:t>INTRODUCCIÓN</a:t>
            </a:r>
          </a:p>
          <a:p>
            <a:pPr algn="just"/>
            <a:r>
              <a:rPr lang="es-ES" sz="1200" dirty="0">
                <a:solidFill>
                  <a:schemeClr val="bg1">
                    <a:lumMod val="95000"/>
                  </a:schemeClr>
                </a:solidFill>
                <a:latin typeface="Arial"/>
                <a:ea typeface="+mn-lt"/>
                <a:cs typeface="Arial"/>
              </a:rPr>
              <a:t>Introducción Las micobacterias no tuberculosas (MNT) son bacterias ambientales que pueden causar infecciones pulmonares en personas con patología respiratoria. La detección de estas en esputos no siempre indica infección activa, lo que complica el diagnóstico. El objetivo de este estudio es analizar casos de esputos positivos para MNT para mejorar el manejo diagnóstico y tratamiento de estas infecciones pulmonares emergentes.</a:t>
            </a:r>
          </a:p>
        </p:txBody>
      </p:sp>
      <p:sp>
        <p:nvSpPr>
          <p:cNvPr id="9" name="CuadroTexto 8">
            <a:extLst>
              <a:ext uri="{FF2B5EF4-FFF2-40B4-BE49-F238E27FC236}">
                <a16:creationId xmlns:a16="http://schemas.microsoft.com/office/drawing/2014/main" id="{62735E33-9549-8213-2279-38C5B33487E9}"/>
              </a:ext>
            </a:extLst>
          </p:cNvPr>
          <p:cNvSpPr txBox="1"/>
          <p:nvPr/>
        </p:nvSpPr>
        <p:spPr>
          <a:xfrm>
            <a:off x="251520" y="3967483"/>
            <a:ext cx="6239116" cy="677108"/>
          </a:xfrm>
          <a:prstGeom prst="rect">
            <a:avLst/>
          </a:prstGeom>
          <a:solidFill>
            <a:schemeClr val="accent1">
              <a:lumMod val="75000"/>
            </a:schemeClr>
          </a:solidFill>
        </p:spPr>
        <p:style>
          <a:lnRef idx="0">
            <a:schemeClr val="accent3"/>
          </a:lnRef>
          <a:fillRef idx="3">
            <a:schemeClr val="accent3"/>
          </a:fillRef>
          <a:effectRef idx="3">
            <a:schemeClr val="accent3"/>
          </a:effectRef>
          <a:fontRef idx="minor">
            <a:schemeClr val="lt1"/>
          </a:fontRef>
        </p:style>
        <p:txBody>
          <a:bodyPr wrap="square" lIns="91440" tIns="45720" rIns="91440" bIns="45720" rtlCol="0" anchor="t">
            <a:spAutoFit/>
          </a:bodyPr>
          <a:lstStyle/>
          <a:p>
            <a:pPr algn="ctr"/>
            <a:r>
              <a:rPr lang="es-ES" sz="1400" b="1" dirty="0">
                <a:solidFill>
                  <a:schemeClr val="bg1">
                    <a:lumMod val="95000"/>
                  </a:schemeClr>
                </a:solidFill>
                <a:latin typeface="Arial"/>
                <a:cs typeface="Arial"/>
              </a:rPr>
              <a:t>OBJETIVOS</a:t>
            </a:r>
          </a:p>
          <a:p>
            <a:pPr algn="ctr"/>
            <a:r>
              <a:rPr lang="es-ES" sz="1200" kern="100" dirty="0">
                <a:solidFill>
                  <a:schemeClr val="bg1">
                    <a:lumMod val="95000"/>
                  </a:schemeClr>
                </a:solidFill>
                <a:latin typeface="Arial"/>
                <a:cs typeface="Arial"/>
              </a:rPr>
              <a:t>Analizar casos de esputos positivos para MNT para mejorar el manejo diagnóstico y tratamiento de estas infecciones pulmonares emergentes.</a:t>
            </a:r>
            <a:endParaRPr lang="es-ES" sz="1200" kern="100">
              <a:solidFill>
                <a:schemeClr val="bg1">
                  <a:lumMod val="95000"/>
                </a:schemeClr>
              </a:solidFill>
              <a:latin typeface="Arial" panose="020B0604020202020204" pitchFamily="34" charset="0"/>
              <a:cs typeface="Arial" panose="020B0604020202020204" pitchFamily="34" charset="0"/>
            </a:endParaRPr>
          </a:p>
        </p:txBody>
      </p:sp>
      <p:graphicFrame>
        <p:nvGraphicFramePr>
          <p:cNvPr id="3" name="Chart 2">
            <a:extLst>
              <a:ext uri="{FF2B5EF4-FFF2-40B4-BE49-F238E27FC236}">
                <a16:creationId xmlns:a16="http://schemas.microsoft.com/office/drawing/2014/main" id="{3E55A445-D78F-82C2-8FDC-9324554D1279}"/>
              </a:ext>
            </a:extLst>
          </p:cNvPr>
          <p:cNvGraphicFramePr/>
          <p:nvPr>
            <p:extLst>
              <p:ext uri="{D42A27DB-BD31-4B8C-83A1-F6EECF244321}">
                <p14:modId xmlns:p14="http://schemas.microsoft.com/office/powerpoint/2010/main" val="2957345530"/>
              </p:ext>
            </p:extLst>
          </p:nvPr>
        </p:nvGraphicFramePr>
        <p:xfrm>
          <a:off x="5984574" y="2298877"/>
          <a:ext cx="3732835" cy="2509476"/>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2">
            <a:extLst>
              <a:ext uri="{FF2B5EF4-FFF2-40B4-BE49-F238E27FC236}">
                <a16:creationId xmlns:a16="http://schemas.microsoft.com/office/drawing/2014/main" id="{73FC25F2-F573-D7F4-3B16-715399C7CFCA}"/>
              </a:ext>
            </a:extLst>
          </p:cNvPr>
          <p:cNvSpPr txBox="1"/>
          <p:nvPr/>
        </p:nvSpPr>
        <p:spPr>
          <a:xfrm>
            <a:off x="7008774" y="2200592"/>
            <a:ext cx="2014406"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tx2"/>
                </a:solidFill>
                <a:latin typeface="Comic Sans MS"/>
                <a:ea typeface="Calibri"/>
                <a:cs typeface="Calibri"/>
              </a:rPr>
              <a:t>MNT </a:t>
            </a:r>
            <a:r>
              <a:rPr lang="en-US" b="1" err="1">
                <a:solidFill>
                  <a:schemeClr val="tx2"/>
                </a:solidFill>
                <a:latin typeface="Comic Sans MS"/>
                <a:ea typeface="Calibri"/>
                <a:cs typeface="Calibri"/>
              </a:rPr>
              <a:t>aisladas</a:t>
            </a:r>
            <a:endParaRPr lang="en-US" b="1" err="1">
              <a:solidFill>
                <a:schemeClr val="tx2"/>
              </a:solidFill>
              <a:latin typeface="Comic Sans M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C1E1FAF-7B7C-5452-AA5B-3874316EFF96}"/>
              </a:ext>
            </a:extLst>
          </p:cNvPr>
          <p:cNvSpPr txBox="1"/>
          <p:nvPr/>
        </p:nvSpPr>
        <p:spPr>
          <a:xfrm>
            <a:off x="216243" y="3632121"/>
            <a:ext cx="8541655" cy="1415772"/>
          </a:xfrm>
          <a:prstGeom prst="rect">
            <a:avLst/>
          </a:prstGeom>
          <a:solidFill>
            <a:schemeClr val="tx2"/>
          </a:solidFill>
        </p:spPr>
        <p:style>
          <a:lnRef idx="0">
            <a:schemeClr val="accent3"/>
          </a:lnRef>
          <a:fillRef idx="3">
            <a:schemeClr val="accent3"/>
          </a:fillRef>
          <a:effectRef idx="3">
            <a:schemeClr val="accent3"/>
          </a:effectRef>
          <a:fontRef idx="minor">
            <a:schemeClr val="lt1"/>
          </a:fontRef>
        </p:style>
        <p:txBody>
          <a:bodyPr wrap="square" lIns="91440" tIns="45720" rIns="91440" bIns="45720" rtlCol="0" anchor="t">
            <a:spAutoFit/>
          </a:bodyPr>
          <a:lstStyle/>
          <a:p>
            <a:pPr algn="ctr"/>
            <a:r>
              <a:rPr lang="es-ES" sz="1400" b="1" dirty="0">
                <a:solidFill>
                  <a:schemeClr val="bg1">
                    <a:lumMod val="95000"/>
                  </a:schemeClr>
                </a:solidFill>
                <a:latin typeface="Arial"/>
                <a:cs typeface="Arial"/>
              </a:rPr>
              <a:t>CONCLUSIONES</a:t>
            </a:r>
            <a:endParaRPr lang="es-ES" dirty="0">
              <a:solidFill>
                <a:schemeClr val="bg1">
                  <a:lumMod val="95000"/>
                </a:schemeClr>
              </a:solidFill>
              <a:ea typeface="Calibri"/>
              <a:cs typeface="Calibri"/>
            </a:endParaRPr>
          </a:p>
          <a:p>
            <a:pPr marL="285750" indent="-285750">
              <a:buFont typeface="Aptos"/>
              <a:buChar char="•"/>
            </a:pPr>
            <a:r>
              <a:rPr lang="es-ES" sz="1200" i="1" dirty="0">
                <a:solidFill>
                  <a:schemeClr val="bg1">
                    <a:lumMod val="95000"/>
                  </a:schemeClr>
                </a:solidFill>
                <a:latin typeface="Arial"/>
                <a:cs typeface="Arial"/>
              </a:rPr>
              <a:t>M. </a:t>
            </a:r>
            <a:r>
              <a:rPr lang="es-ES" sz="1200" i="1" err="1">
                <a:solidFill>
                  <a:schemeClr val="bg1">
                    <a:lumMod val="95000"/>
                  </a:schemeClr>
                </a:solidFill>
                <a:latin typeface="Arial"/>
                <a:cs typeface="Arial"/>
              </a:rPr>
              <a:t>intracellulare</a:t>
            </a:r>
            <a:r>
              <a:rPr lang="es-ES" sz="1200" dirty="0">
                <a:solidFill>
                  <a:schemeClr val="bg1">
                    <a:lumMod val="95000"/>
                  </a:schemeClr>
                </a:solidFill>
                <a:latin typeface="Arial"/>
                <a:cs typeface="Arial"/>
              </a:rPr>
              <a:t> , </a:t>
            </a:r>
            <a:r>
              <a:rPr lang="es-ES" sz="1200" i="1" dirty="0">
                <a:solidFill>
                  <a:schemeClr val="bg1">
                    <a:lumMod val="95000"/>
                  </a:schemeClr>
                </a:solidFill>
                <a:latin typeface="Arial"/>
                <a:cs typeface="Arial"/>
              </a:rPr>
              <a:t>M. </a:t>
            </a:r>
            <a:r>
              <a:rPr lang="es-ES" sz="1200" i="1" err="1">
                <a:solidFill>
                  <a:schemeClr val="bg1">
                    <a:lumMod val="95000"/>
                  </a:schemeClr>
                </a:solidFill>
                <a:latin typeface="Arial"/>
                <a:cs typeface="Arial"/>
              </a:rPr>
              <a:t>fortuitum</a:t>
            </a:r>
            <a:r>
              <a:rPr lang="es-ES" sz="1200" dirty="0">
                <a:solidFill>
                  <a:schemeClr val="bg1">
                    <a:lumMod val="95000"/>
                  </a:schemeClr>
                </a:solidFill>
                <a:latin typeface="Arial"/>
                <a:cs typeface="Arial"/>
              </a:rPr>
              <a:t>  y </a:t>
            </a:r>
            <a:r>
              <a:rPr lang="es-ES" sz="1200" i="1" dirty="0">
                <a:solidFill>
                  <a:schemeClr val="bg1">
                    <a:lumMod val="95000"/>
                  </a:schemeClr>
                </a:solidFill>
                <a:latin typeface="Arial"/>
                <a:cs typeface="Arial"/>
              </a:rPr>
              <a:t>M. </a:t>
            </a:r>
            <a:r>
              <a:rPr lang="es-ES" sz="1200" i="1" err="1">
                <a:solidFill>
                  <a:schemeClr val="bg1">
                    <a:lumMod val="95000"/>
                  </a:schemeClr>
                </a:solidFill>
                <a:latin typeface="Arial"/>
                <a:cs typeface="Arial"/>
              </a:rPr>
              <a:t>abscessus</a:t>
            </a:r>
            <a:r>
              <a:rPr lang="es-ES" sz="1200" dirty="0">
                <a:solidFill>
                  <a:schemeClr val="bg1">
                    <a:lumMod val="95000"/>
                  </a:schemeClr>
                </a:solidFill>
                <a:latin typeface="Arial"/>
                <a:cs typeface="Arial"/>
              </a:rPr>
              <a:t>  fueron las especies más comúnmente aisladas.</a:t>
            </a:r>
            <a:endParaRPr lang="es-ES">
              <a:solidFill>
                <a:schemeClr val="bg1">
                  <a:lumMod val="95000"/>
                </a:schemeClr>
              </a:solidFill>
              <a:ea typeface="Calibri"/>
              <a:cs typeface="Calibri"/>
            </a:endParaRPr>
          </a:p>
          <a:p>
            <a:pPr marL="285750" indent="-285750">
              <a:buFont typeface="Aptos"/>
              <a:buChar char="•"/>
            </a:pPr>
            <a:r>
              <a:rPr lang="es-ES" sz="1200" dirty="0">
                <a:solidFill>
                  <a:schemeClr val="bg1">
                    <a:lumMod val="95000"/>
                  </a:schemeClr>
                </a:solidFill>
                <a:latin typeface="Arial"/>
                <a:cs typeface="Arial"/>
              </a:rPr>
              <a:t>Las bronquiectasias y la historia de neumonías previas destacaron como las patologías pulmonares más prevalentes en esta muestra, seguidas de EPOC.</a:t>
            </a:r>
          </a:p>
          <a:p>
            <a:pPr marL="285750" indent="-285750">
              <a:buFont typeface="Aptos"/>
              <a:buChar char="•"/>
            </a:pPr>
            <a:r>
              <a:rPr lang="es-ES" sz="1200" dirty="0">
                <a:solidFill>
                  <a:schemeClr val="bg1">
                    <a:lumMod val="95000"/>
                  </a:schemeClr>
                </a:solidFill>
                <a:latin typeface="Arial"/>
                <a:cs typeface="Arial"/>
              </a:rPr>
              <a:t>El manejo clínico es complejo, con gran variedad de tratamientos, aunque destaca que en casi la mitad de la muestra no se llegó a pautar tratamiento. </a:t>
            </a:r>
          </a:p>
          <a:p>
            <a:endParaRPr lang="es-ES" sz="1200">
              <a:solidFill>
                <a:srgbClr val="222222"/>
              </a:solidFill>
              <a:latin typeface="Arial"/>
              <a:cs typeface="Arial"/>
            </a:endParaRPr>
          </a:p>
        </p:txBody>
      </p:sp>
      <p:graphicFrame>
        <p:nvGraphicFramePr>
          <p:cNvPr id="6" name="Chart 5">
            <a:extLst>
              <a:ext uri="{FF2B5EF4-FFF2-40B4-BE49-F238E27FC236}">
                <a16:creationId xmlns:a16="http://schemas.microsoft.com/office/drawing/2014/main" id="{CC6B21D3-A354-42F0-0CB5-C9E4DB9CBAA1}"/>
              </a:ext>
            </a:extLst>
          </p:cNvPr>
          <p:cNvGraphicFramePr/>
          <p:nvPr>
            <p:extLst>
              <p:ext uri="{D42A27DB-BD31-4B8C-83A1-F6EECF244321}">
                <p14:modId xmlns:p14="http://schemas.microsoft.com/office/powerpoint/2010/main" val="4147526032"/>
              </p:ext>
            </p:extLst>
          </p:nvPr>
        </p:nvGraphicFramePr>
        <p:xfrm>
          <a:off x="3398106" y="27459"/>
          <a:ext cx="3614352" cy="199008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67D18AD5-2B7B-57FC-63EF-6F0E4A602A12}"/>
              </a:ext>
            </a:extLst>
          </p:cNvPr>
          <p:cNvGraphicFramePr/>
          <p:nvPr>
            <p:extLst>
              <p:ext uri="{D42A27DB-BD31-4B8C-83A1-F6EECF244321}">
                <p14:modId xmlns:p14="http://schemas.microsoft.com/office/powerpoint/2010/main" val="1219973462"/>
              </p:ext>
            </p:extLst>
          </p:nvPr>
        </p:nvGraphicFramePr>
        <p:xfrm>
          <a:off x="3340129" y="1871684"/>
          <a:ext cx="3614352" cy="179700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EB7EA5A6-567D-3BA6-29F2-10E8CA74A67C}"/>
              </a:ext>
            </a:extLst>
          </p:cNvPr>
          <p:cNvGraphicFramePr/>
          <p:nvPr>
            <p:extLst>
              <p:ext uri="{D42A27DB-BD31-4B8C-83A1-F6EECF244321}">
                <p14:modId xmlns:p14="http://schemas.microsoft.com/office/powerpoint/2010/main" val="2201176295"/>
              </p:ext>
            </p:extLst>
          </p:nvPr>
        </p:nvGraphicFramePr>
        <p:xfrm>
          <a:off x="0" y="985109"/>
          <a:ext cx="3073742" cy="271604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Table 9">
            <a:extLst>
              <a:ext uri="{FF2B5EF4-FFF2-40B4-BE49-F238E27FC236}">
                <a16:creationId xmlns:a16="http://schemas.microsoft.com/office/drawing/2014/main" id="{42BAFFCE-6D7E-0916-36DC-603F4D1976E7}"/>
              </a:ext>
            </a:extLst>
          </p:cNvPr>
          <p:cNvGraphicFramePr>
            <a:graphicFrameLocks noGrp="1"/>
          </p:cNvGraphicFramePr>
          <p:nvPr>
            <p:extLst>
              <p:ext uri="{D42A27DB-BD31-4B8C-83A1-F6EECF244321}">
                <p14:modId xmlns:p14="http://schemas.microsoft.com/office/powerpoint/2010/main" val="3427721271"/>
              </p:ext>
            </p:extLst>
          </p:nvPr>
        </p:nvGraphicFramePr>
        <p:xfrm>
          <a:off x="6541357" y="382231"/>
          <a:ext cx="2484034" cy="3058716"/>
        </p:xfrm>
        <a:graphic>
          <a:graphicData uri="http://schemas.openxmlformats.org/drawingml/2006/table">
            <a:tbl>
              <a:tblPr bandRow="1">
                <a:tableStyleId>{5C22544A-7EE6-4342-B048-85BDC9FD1C3A}</a:tableStyleId>
              </a:tblPr>
              <a:tblGrid>
                <a:gridCol w="1242017">
                  <a:extLst>
                    <a:ext uri="{9D8B030D-6E8A-4147-A177-3AD203B41FA5}">
                      <a16:colId xmlns:a16="http://schemas.microsoft.com/office/drawing/2014/main" val="487464971"/>
                    </a:ext>
                  </a:extLst>
                </a:gridCol>
                <a:gridCol w="1242017">
                  <a:extLst>
                    <a:ext uri="{9D8B030D-6E8A-4147-A177-3AD203B41FA5}">
                      <a16:colId xmlns:a16="http://schemas.microsoft.com/office/drawing/2014/main" val="2058803247"/>
                    </a:ext>
                  </a:extLst>
                </a:gridCol>
              </a:tblGrid>
              <a:tr h="509786">
                <a:tc>
                  <a:txBody>
                    <a:bodyPr/>
                    <a:lstStyle/>
                    <a:p>
                      <a:pPr algn="ctr" rtl="0" fontAlgn="base">
                        <a:lnSpc>
                          <a:spcPts val="1350"/>
                        </a:lnSpc>
                        <a:buNone/>
                      </a:pPr>
                      <a:r>
                        <a:rPr lang="es-ES" sz="1200" b="1" dirty="0">
                          <a:solidFill>
                            <a:srgbClr val="FFFFFF"/>
                          </a:solidFill>
                          <a:effectLst/>
                          <a:latin typeface="Aptos"/>
                        </a:rPr>
                        <a:t>Valor a estudio</a:t>
                      </a:r>
                      <a:r>
                        <a:rPr lang="es-ES" sz="1200" b="1" dirty="0">
                          <a:effectLst/>
                          <a:latin typeface="Aptos"/>
                        </a:rPr>
                        <a:t> </a:t>
                      </a:r>
                      <a:endParaRPr lang="es-ES" b="1" dirty="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rtl="0" fontAlgn="base">
                        <a:lnSpc>
                          <a:spcPts val="1350"/>
                        </a:lnSpc>
                        <a:buNone/>
                      </a:pPr>
                      <a:r>
                        <a:rPr lang="es-ES" sz="1200" b="1" dirty="0">
                          <a:solidFill>
                            <a:srgbClr val="FFFFFF"/>
                          </a:solidFill>
                          <a:effectLst/>
                          <a:latin typeface="Aptos"/>
                        </a:rPr>
                        <a:t>Media (DS)</a:t>
                      </a:r>
                      <a:r>
                        <a:rPr lang="es-ES" sz="1200" b="1" dirty="0">
                          <a:effectLst/>
                          <a:latin typeface="Aptos"/>
                        </a:rPr>
                        <a:t> </a:t>
                      </a:r>
                      <a:endParaRPr lang="es-ES" b="1" dirty="0">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1761589654"/>
                  </a:ext>
                </a:extLst>
              </a:tr>
              <a:tr h="509786">
                <a:tc>
                  <a:txBody>
                    <a:bodyPr/>
                    <a:lstStyle/>
                    <a:p>
                      <a:pPr algn="ctr" rtl="0" fontAlgn="base">
                        <a:lnSpc>
                          <a:spcPts val="1350"/>
                        </a:lnSpc>
                        <a:buNone/>
                      </a:pPr>
                      <a:r>
                        <a:rPr lang="es-ES" sz="1200" b="1" dirty="0">
                          <a:effectLst/>
                          <a:latin typeface="Aptos"/>
                        </a:rPr>
                        <a:t>FEV1 </a:t>
                      </a:r>
                      <a:endParaRPr lang="es-ES" b="1">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rtl="0" fontAlgn="base">
                        <a:lnSpc>
                          <a:spcPts val="1350"/>
                        </a:lnSpc>
                        <a:buNone/>
                      </a:pPr>
                      <a:r>
                        <a:rPr lang="es-ES" sz="1200" b="1" dirty="0">
                          <a:effectLst/>
                          <a:latin typeface="Aptos"/>
                        </a:rPr>
                        <a:t>1.67L (</a:t>
                      </a:r>
                      <a:r>
                        <a:rPr lang="es-ES" sz="1050" b="1" dirty="0">
                          <a:effectLst/>
                          <a:latin typeface="Arial"/>
                        </a:rPr>
                        <a:t>±</a:t>
                      </a:r>
                      <a:r>
                        <a:rPr lang="es-ES" sz="1200" b="1" dirty="0">
                          <a:effectLst/>
                          <a:latin typeface="Aptos"/>
                        </a:rPr>
                        <a:t>0.793) </a:t>
                      </a:r>
                      <a:endParaRPr lang="es-ES" b="1">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390229294"/>
                  </a:ext>
                </a:extLst>
              </a:tr>
              <a:tr h="509786">
                <a:tc>
                  <a:txBody>
                    <a:bodyPr/>
                    <a:lstStyle/>
                    <a:p>
                      <a:pPr algn="ctr" rtl="0" fontAlgn="base">
                        <a:lnSpc>
                          <a:spcPts val="1350"/>
                        </a:lnSpc>
                        <a:buNone/>
                      </a:pPr>
                      <a:r>
                        <a:rPr lang="es-ES" sz="1200" b="1" dirty="0">
                          <a:effectLst/>
                          <a:latin typeface="Aptos"/>
                        </a:rPr>
                        <a:t>FEV1% </a:t>
                      </a:r>
                      <a:endParaRPr lang="es-ES" b="1">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rtl="0" fontAlgn="base">
                        <a:lnSpc>
                          <a:spcPts val="1350"/>
                        </a:lnSpc>
                        <a:buNone/>
                      </a:pPr>
                      <a:r>
                        <a:rPr lang="es-ES" sz="1200" b="1" dirty="0">
                          <a:effectLst/>
                          <a:latin typeface="Aptos"/>
                        </a:rPr>
                        <a:t>70.934% (</a:t>
                      </a:r>
                      <a:r>
                        <a:rPr lang="es-ES" sz="1050" b="1" dirty="0">
                          <a:effectLst/>
                          <a:latin typeface="Arial"/>
                        </a:rPr>
                        <a:t>±</a:t>
                      </a:r>
                      <a:r>
                        <a:rPr lang="es-ES" sz="1200" b="1" dirty="0">
                          <a:effectLst/>
                          <a:latin typeface="Aptos"/>
                        </a:rPr>
                        <a:t> 30.01) </a:t>
                      </a:r>
                      <a:endParaRPr lang="es-ES" b="1">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2908680437"/>
                  </a:ext>
                </a:extLst>
              </a:tr>
              <a:tr h="509786">
                <a:tc>
                  <a:txBody>
                    <a:bodyPr/>
                    <a:lstStyle/>
                    <a:p>
                      <a:pPr algn="ctr" rtl="0" fontAlgn="base">
                        <a:lnSpc>
                          <a:spcPts val="1350"/>
                        </a:lnSpc>
                        <a:buNone/>
                      </a:pPr>
                      <a:r>
                        <a:rPr lang="es-ES" sz="1200" b="1" dirty="0">
                          <a:effectLst/>
                          <a:latin typeface="Aptos"/>
                        </a:rPr>
                        <a:t>FVC </a:t>
                      </a:r>
                      <a:endParaRPr lang="es-ES" b="1">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rtl="0" fontAlgn="base">
                        <a:lnSpc>
                          <a:spcPts val="1350"/>
                        </a:lnSpc>
                        <a:buNone/>
                      </a:pPr>
                      <a:r>
                        <a:rPr lang="es-ES" sz="1200" b="1" dirty="0">
                          <a:effectLst/>
                          <a:latin typeface="Aptos"/>
                        </a:rPr>
                        <a:t>2.74L (</a:t>
                      </a:r>
                      <a:r>
                        <a:rPr lang="es-ES" sz="1050" b="1" dirty="0">
                          <a:effectLst/>
                          <a:latin typeface="Arial"/>
                        </a:rPr>
                        <a:t>±</a:t>
                      </a:r>
                      <a:r>
                        <a:rPr lang="es-ES" sz="1200" b="1" dirty="0">
                          <a:effectLst/>
                          <a:latin typeface="Aptos"/>
                        </a:rPr>
                        <a:t> 0.974) </a:t>
                      </a:r>
                      <a:endParaRPr lang="es-ES" b="1">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075493927"/>
                  </a:ext>
                </a:extLst>
              </a:tr>
              <a:tr h="509786">
                <a:tc>
                  <a:txBody>
                    <a:bodyPr/>
                    <a:lstStyle/>
                    <a:p>
                      <a:pPr algn="ctr" rtl="0" fontAlgn="base">
                        <a:lnSpc>
                          <a:spcPts val="1350"/>
                        </a:lnSpc>
                        <a:buNone/>
                      </a:pPr>
                      <a:r>
                        <a:rPr lang="es-ES" sz="1200" b="1" dirty="0">
                          <a:effectLst/>
                          <a:latin typeface="Aptos"/>
                        </a:rPr>
                        <a:t>FVC% </a:t>
                      </a:r>
                      <a:endParaRPr lang="es-ES" b="1">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rtl="0" fontAlgn="base">
                        <a:lnSpc>
                          <a:spcPts val="1350"/>
                        </a:lnSpc>
                        <a:buNone/>
                      </a:pPr>
                      <a:r>
                        <a:rPr lang="es-ES" sz="1200" b="1" dirty="0">
                          <a:effectLst/>
                          <a:latin typeface="Aptos"/>
                        </a:rPr>
                        <a:t>90.69% (</a:t>
                      </a:r>
                      <a:r>
                        <a:rPr lang="es-ES" sz="1050" b="1" dirty="0">
                          <a:effectLst/>
                          <a:latin typeface="Arial"/>
                        </a:rPr>
                        <a:t>±</a:t>
                      </a:r>
                      <a:r>
                        <a:rPr lang="es-ES" sz="1200" b="1" dirty="0">
                          <a:effectLst/>
                          <a:latin typeface="Aptos"/>
                        </a:rPr>
                        <a:t> 23.87) </a:t>
                      </a:r>
                      <a:endParaRPr lang="es-ES" b="1">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424355839"/>
                  </a:ext>
                </a:extLst>
              </a:tr>
              <a:tr h="509786">
                <a:tc>
                  <a:txBody>
                    <a:bodyPr/>
                    <a:lstStyle/>
                    <a:p>
                      <a:pPr algn="ctr" rtl="0" fontAlgn="base">
                        <a:lnSpc>
                          <a:spcPts val="1350"/>
                        </a:lnSpc>
                        <a:buNone/>
                      </a:pPr>
                      <a:r>
                        <a:rPr lang="es-ES" sz="1200" b="1" dirty="0">
                          <a:effectLst/>
                          <a:latin typeface="Aptos"/>
                        </a:rPr>
                        <a:t>FEV1/FVC </a:t>
                      </a:r>
                      <a:endParaRPr lang="es-ES" b="1">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rtl="0" fontAlgn="base">
                        <a:lnSpc>
                          <a:spcPts val="1350"/>
                        </a:lnSpc>
                        <a:buNone/>
                      </a:pPr>
                      <a:r>
                        <a:rPr lang="es-ES" sz="1200" b="1" dirty="0">
                          <a:effectLst/>
                          <a:latin typeface="Aptos"/>
                        </a:rPr>
                        <a:t>0.651(</a:t>
                      </a:r>
                      <a:r>
                        <a:rPr lang="es-ES" sz="1050" b="1" dirty="0">
                          <a:effectLst/>
                          <a:latin typeface="Arial"/>
                        </a:rPr>
                        <a:t>±</a:t>
                      </a:r>
                      <a:r>
                        <a:rPr lang="es-ES" sz="1200" b="1" dirty="0">
                          <a:effectLst/>
                          <a:latin typeface="Aptos"/>
                        </a:rPr>
                        <a:t> 0.186) </a:t>
                      </a:r>
                      <a:endParaRPr lang="es-ES" b="1">
                        <a:effectLst/>
                        <a:latin typeface="Aptos"/>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3220171828"/>
                  </a:ext>
                </a:extLst>
              </a:tr>
            </a:tbl>
          </a:graphicData>
        </a:graphic>
      </p:graphicFrame>
      <p:sp>
        <p:nvSpPr>
          <p:cNvPr id="5" name="TextBox 4">
            <a:extLst>
              <a:ext uri="{FF2B5EF4-FFF2-40B4-BE49-F238E27FC236}">
                <a16:creationId xmlns:a16="http://schemas.microsoft.com/office/drawing/2014/main" id="{3B50B306-2CB6-31CD-127F-5D77C0351840}"/>
              </a:ext>
            </a:extLst>
          </p:cNvPr>
          <p:cNvSpPr txBox="1"/>
          <p:nvPr/>
        </p:nvSpPr>
        <p:spPr>
          <a:xfrm>
            <a:off x="3524506" y="659026"/>
            <a:ext cx="997871"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800" dirty="0">
                <a:solidFill>
                  <a:schemeClr val="tx1">
                    <a:lumMod val="49000"/>
                    <a:lumOff val="51000"/>
                  </a:schemeClr>
                </a:solidFill>
                <a:ea typeface="Calibri"/>
                <a:cs typeface="Calibri"/>
              </a:rPr>
              <a:t>4 (8.7%)</a:t>
            </a:r>
          </a:p>
        </p:txBody>
      </p:sp>
      <p:sp>
        <p:nvSpPr>
          <p:cNvPr id="11" name="TextBox 10">
            <a:extLst>
              <a:ext uri="{FF2B5EF4-FFF2-40B4-BE49-F238E27FC236}">
                <a16:creationId xmlns:a16="http://schemas.microsoft.com/office/drawing/2014/main" id="{19968D18-E6CA-5468-AAAA-602E9FAF61E7}"/>
              </a:ext>
            </a:extLst>
          </p:cNvPr>
          <p:cNvSpPr txBox="1"/>
          <p:nvPr/>
        </p:nvSpPr>
        <p:spPr>
          <a:xfrm>
            <a:off x="3447276" y="875266"/>
            <a:ext cx="534493"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800" dirty="0">
                <a:solidFill>
                  <a:schemeClr val="tx1">
                    <a:lumMod val="49000"/>
                    <a:lumOff val="51000"/>
                  </a:schemeClr>
                </a:solidFill>
                <a:ea typeface="Calibri"/>
                <a:cs typeface="Calibri"/>
              </a:rPr>
              <a:t>6 (8.5%)</a:t>
            </a:r>
          </a:p>
        </p:txBody>
      </p:sp>
      <p:sp>
        <p:nvSpPr>
          <p:cNvPr id="12" name="TextBox 11">
            <a:extLst>
              <a:ext uri="{FF2B5EF4-FFF2-40B4-BE49-F238E27FC236}">
                <a16:creationId xmlns:a16="http://schemas.microsoft.com/office/drawing/2014/main" id="{A15FF75F-0DFA-BBED-5B97-F5E62103B420}"/>
              </a:ext>
            </a:extLst>
          </p:cNvPr>
          <p:cNvSpPr txBox="1"/>
          <p:nvPr/>
        </p:nvSpPr>
        <p:spPr>
          <a:xfrm>
            <a:off x="2906669" y="1068342"/>
            <a:ext cx="81252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800" dirty="0">
                <a:solidFill>
                  <a:schemeClr val="tx1">
                    <a:lumMod val="49000"/>
                    <a:lumOff val="51000"/>
                  </a:schemeClr>
                </a:solidFill>
                <a:ea typeface="Calibri"/>
                <a:cs typeface="Calibri"/>
              </a:rPr>
              <a:t>30 (65.2%)</a:t>
            </a:r>
          </a:p>
        </p:txBody>
      </p:sp>
      <p:sp>
        <p:nvSpPr>
          <p:cNvPr id="13" name="TextBox 12">
            <a:extLst>
              <a:ext uri="{FF2B5EF4-FFF2-40B4-BE49-F238E27FC236}">
                <a16:creationId xmlns:a16="http://schemas.microsoft.com/office/drawing/2014/main" id="{0856A4F2-D41B-B641-5929-1044894D8529}"/>
              </a:ext>
            </a:extLst>
          </p:cNvPr>
          <p:cNvSpPr txBox="1"/>
          <p:nvPr/>
        </p:nvSpPr>
        <p:spPr>
          <a:xfrm>
            <a:off x="3725304" y="1284587"/>
            <a:ext cx="951532"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800" dirty="0">
                <a:solidFill>
                  <a:schemeClr val="tx1">
                    <a:lumMod val="49000"/>
                    <a:lumOff val="51000"/>
                  </a:schemeClr>
                </a:solidFill>
                <a:ea typeface="Calibri"/>
                <a:cs typeface="Calibri"/>
              </a:rPr>
              <a:t>24 (52.2%)</a:t>
            </a:r>
          </a:p>
        </p:txBody>
      </p:sp>
      <p:sp>
        <p:nvSpPr>
          <p:cNvPr id="14" name="TextBox 13">
            <a:extLst>
              <a:ext uri="{FF2B5EF4-FFF2-40B4-BE49-F238E27FC236}">
                <a16:creationId xmlns:a16="http://schemas.microsoft.com/office/drawing/2014/main" id="{60F065C2-3FB3-5352-DF7E-2710633BA6CB}"/>
              </a:ext>
            </a:extLst>
          </p:cNvPr>
          <p:cNvSpPr txBox="1"/>
          <p:nvPr/>
        </p:nvSpPr>
        <p:spPr>
          <a:xfrm>
            <a:off x="3694412" y="1454493"/>
            <a:ext cx="789351"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800" dirty="0">
                <a:solidFill>
                  <a:schemeClr val="tx1">
                    <a:lumMod val="49000"/>
                    <a:lumOff val="51000"/>
                  </a:schemeClr>
                </a:solidFill>
                <a:ea typeface="Calibri"/>
                <a:cs typeface="Calibri"/>
              </a:rPr>
              <a:t>4 (8.6%)</a:t>
            </a:r>
          </a:p>
        </p:txBody>
      </p:sp>
      <p:sp>
        <p:nvSpPr>
          <p:cNvPr id="15" name="TextBox 14">
            <a:extLst>
              <a:ext uri="{FF2B5EF4-FFF2-40B4-BE49-F238E27FC236}">
                <a16:creationId xmlns:a16="http://schemas.microsoft.com/office/drawing/2014/main" id="{977B45F7-9FB9-6F39-347E-2B541FD7ED0A}"/>
              </a:ext>
            </a:extLst>
          </p:cNvPr>
          <p:cNvSpPr txBox="1"/>
          <p:nvPr/>
        </p:nvSpPr>
        <p:spPr>
          <a:xfrm>
            <a:off x="3524508" y="1670734"/>
            <a:ext cx="912919"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800" dirty="0">
                <a:solidFill>
                  <a:schemeClr val="tx1">
                    <a:lumMod val="49000"/>
                    <a:lumOff val="51000"/>
                  </a:schemeClr>
                </a:solidFill>
                <a:ea typeface="Calibri"/>
                <a:cs typeface="Calibri"/>
              </a:rPr>
              <a:t>16  (34.8%)</a:t>
            </a:r>
          </a:p>
        </p:txBody>
      </p:sp>
      <p:sp>
        <p:nvSpPr>
          <p:cNvPr id="3" name="TextBox 2">
            <a:extLst>
              <a:ext uri="{FF2B5EF4-FFF2-40B4-BE49-F238E27FC236}">
                <a16:creationId xmlns:a16="http://schemas.microsoft.com/office/drawing/2014/main" id="{FC47430E-5329-10F4-0B6B-3DB13C7F07CF}"/>
              </a:ext>
            </a:extLst>
          </p:cNvPr>
          <p:cNvSpPr txBox="1"/>
          <p:nvPr/>
        </p:nvSpPr>
        <p:spPr>
          <a:xfrm>
            <a:off x="3702137" y="442783"/>
            <a:ext cx="565385"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800" dirty="0">
                <a:solidFill>
                  <a:schemeClr val="tx1">
                    <a:lumMod val="49000"/>
                    <a:lumOff val="51000"/>
                  </a:schemeClr>
                </a:solidFill>
                <a:ea typeface="Calibri"/>
                <a:cs typeface="Calibri"/>
              </a:rPr>
              <a:t> 2 (4.3%)</a:t>
            </a:r>
          </a:p>
        </p:txBody>
      </p:sp>
      <p:sp>
        <p:nvSpPr>
          <p:cNvPr id="16" name="TextBox 15">
            <a:extLst>
              <a:ext uri="{FF2B5EF4-FFF2-40B4-BE49-F238E27FC236}">
                <a16:creationId xmlns:a16="http://schemas.microsoft.com/office/drawing/2014/main" id="{E67BD4A1-0733-A95E-BDCA-9FFC4BAB24A8}"/>
              </a:ext>
            </a:extLst>
          </p:cNvPr>
          <p:cNvSpPr txBox="1"/>
          <p:nvPr/>
        </p:nvSpPr>
        <p:spPr>
          <a:xfrm>
            <a:off x="2887564" y="2326137"/>
            <a:ext cx="66571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800" dirty="0">
                <a:solidFill>
                  <a:schemeClr val="tx1">
                    <a:lumMod val="49000"/>
                    <a:lumOff val="51000"/>
                  </a:schemeClr>
                </a:solidFill>
              </a:rPr>
              <a:t>20 (43.5%)</a:t>
            </a:r>
            <a:endParaRPr lang="es-ES" sz="800" dirty="0">
              <a:solidFill>
                <a:schemeClr val="tx1">
                  <a:lumMod val="49000"/>
                  <a:lumOff val="51000"/>
                </a:schemeClr>
              </a:solidFill>
              <a:ea typeface="Calibri"/>
              <a:cs typeface="Calibri"/>
            </a:endParaRPr>
          </a:p>
          <a:p>
            <a:endParaRPr lang="es-ES" sz="800" dirty="0">
              <a:solidFill>
                <a:schemeClr val="tx1">
                  <a:lumMod val="49000"/>
                  <a:lumOff val="51000"/>
                </a:schemeClr>
              </a:solidFill>
              <a:ea typeface="Calibri"/>
              <a:cs typeface="Calibri"/>
            </a:endParaRPr>
          </a:p>
        </p:txBody>
      </p:sp>
      <p:sp>
        <p:nvSpPr>
          <p:cNvPr id="17" name="TextBox 16">
            <a:extLst>
              <a:ext uri="{FF2B5EF4-FFF2-40B4-BE49-F238E27FC236}">
                <a16:creationId xmlns:a16="http://schemas.microsoft.com/office/drawing/2014/main" id="{7FCE98BA-4C06-73E2-6698-4D972BA32B35}"/>
              </a:ext>
            </a:extLst>
          </p:cNvPr>
          <p:cNvSpPr txBox="1"/>
          <p:nvPr/>
        </p:nvSpPr>
        <p:spPr>
          <a:xfrm>
            <a:off x="3088361" y="2534657"/>
            <a:ext cx="58849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800" dirty="0">
                <a:solidFill>
                  <a:schemeClr val="tx1">
                    <a:lumMod val="49000"/>
                    <a:lumOff val="51000"/>
                  </a:schemeClr>
                </a:solidFill>
              </a:rPr>
              <a:t>5 (10.9%)</a:t>
            </a:r>
            <a:endParaRPr lang="es-ES" sz="800" dirty="0">
              <a:solidFill>
                <a:schemeClr val="tx1">
                  <a:lumMod val="49000"/>
                  <a:lumOff val="51000"/>
                </a:schemeClr>
              </a:solidFill>
              <a:ea typeface="Calibri"/>
              <a:cs typeface="Calibri"/>
            </a:endParaRPr>
          </a:p>
          <a:p>
            <a:endParaRPr lang="es-ES" sz="800" dirty="0">
              <a:solidFill>
                <a:schemeClr val="tx1">
                  <a:lumMod val="49000"/>
                  <a:lumOff val="51000"/>
                </a:schemeClr>
              </a:solidFill>
              <a:ea typeface="Calibri"/>
              <a:cs typeface="Calibri"/>
            </a:endParaRPr>
          </a:p>
        </p:txBody>
      </p:sp>
      <p:sp>
        <p:nvSpPr>
          <p:cNvPr id="18" name="TextBox 17">
            <a:extLst>
              <a:ext uri="{FF2B5EF4-FFF2-40B4-BE49-F238E27FC236}">
                <a16:creationId xmlns:a16="http://schemas.microsoft.com/office/drawing/2014/main" id="{804AF14B-27A4-735E-C58A-CDCCBE1FAFA0}"/>
              </a:ext>
            </a:extLst>
          </p:cNvPr>
          <p:cNvSpPr txBox="1"/>
          <p:nvPr/>
        </p:nvSpPr>
        <p:spPr>
          <a:xfrm>
            <a:off x="3258266" y="2673672"/>
            <a:ext cx="67344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800" dirty="0">
                <a:solidFill>
                  <a:schemeClr val="tx1">
                    <a:lumMod val="49000"/>
                    <a:lumOff val="51000"/>
                  </a:schemeClr>
                </a:solidFill>
              </a:rPr>
              <a:t>3</a:t>
            </a:r>
            <a:r>
              <a:rPr lang="es-ES" sz="1200" dirty="0">
                <a:solidFill>
                  <a:srgbClr val="000000"/>
                </a:solidFill>
                <a:latin typeface="Aptos"/>
              </a:rPr>
              <a:t> </a:t>
            </a:r>
            <a:r>
              <a:rPr lang="es-ES" sz="800" dirty="0">
                <a:solidFill>
                  <a:schemeClr val="tx1">
                    <a:lumMod val="49000"/>
                    <a:lumOff val="51000"/>
                  </a:schemeClr>
                </a:solidFill>
              </a:rPr>
              <a:t>(6.5%)</a:t>
            </a:r>
          </a:p>
          <a:p>
            <a:endParaRPr lang="es-ES" sz="800" dirty="0">
              <a:solidFill>
                <a:schemeClr val="tx1">
                  <a:lumMod val="49000"/>
                  <a:lumOff val="51000"/>
                </a:schemeClr>
              </a:solidFill>
              <a:ea typeface="Calibri"/>
              <a:cs typeface="Calibri"/>
            </a:endParaRPr>
          </a:p>
        </p:txBody>
      </p:sp>
      <p:sp>
        <p:nvSpPr>
          <p:cNvPr id="19" name="TextBox 18">
            <a:extLst>
              <a:ext uri="{FF2B5EF4-FFF2-40B4-BE49-F238E27FC236}">
                <a16:creationId xmlns:a16="http://schemas.microsoft.com/office/drawing/2014/main" id="{944A300C-C309-D884-3049-AC95070E5B84}"/>
              </a:ext>
            </a:extLst>
          </p:cNvPr>
          <p:cNvSpPr txBox="1"/>
          <p:nvPr/>
        </p:nvSpPr>
        <p:spPr>
          <a:xfrm>
            <a:off x="3018855" y="2905361"/>
            <a:ext cx="78156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800" dirty="0">
                <a:solidFill>
                  <a:schemeClr val="tx1">
                    <a:lumMod val="49000"/>
                    <a:lumOff val="51000"/>
                  </a:schemeClr>
                </a:solidFill>
              </a:rPr>
              <a:t>4 (8.7%)</a:t>
            </a:r>
            <a:endParaRPr lang="en-US" sz="800" dirty="0">
              <a:solidFill>
                <a:schemeClr val="tx1">
                  <a:lumMod val="49000"/>
                  <a:lumOff val="51000"/>
                </a:schemeClr>
              </a:solidFill>
            </a:endParaRPr>
          </a:p>
          <a:p>
            <a:endParaRPr lang="es-ES" sz="800" dirty="0">
              <a:solidFill>
                <a:schemeClr val="tx1">
                  <a:lumMod val="49000"/>
                  <a:lumOff val="51000"/>
                </a:schemeClr>
              </a:solidFill>
              <a:ea typeface="Calibri"/>
              <a:cs typeface="Calibri"/>
            </a:endParaRPr>
          </a:p>
        </p:txBody>
      </p:sp>
      <p:sp>
        <p:nvSpPr>
          <p:cNvPr id="20" name="TextBox 19">
            <a:extLst>
              <a:ext uri="{FF2B5EF4-FFF2-40B4-BE49-F238E27FC236}">
                <a16:creationId xmlns:a16="http://schemas.microsoft.com/office/drawing/2014/main" id="{869A4D3B-ECEF-2654-F7FB-31778E5D8FAB}"/>
              </a:ext>
            </a:extLst>
          </p:cNvPr>
          <p:cNvSpPr txBox="1"/>
          <p:nvPr/>
        </p:nvSpPr>
        <p:spPr>
          <a:xfrm>
            <a:off x="3273713" y="3152495"/>
            <a:ext cx="52670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800" dirty="0">
                <a:solidFill>
                  <a:schemeClr val="tx1">
                    <a:lumMod val="49000"/>
                    <a:lumOff val="51000"/>
                  </a:schemeClr>
                </a:solidFill>
              </a:rPr>
              <a:t>5 (7.0%)</a:t>
            </a:r>
          </a:p>
          <a:p>
            <a:endParaRPr lang="es-ES" sz="800" dirty="0">
              <a:solidFill>
                <a:schemeClr val="tx1">
                  <a:lumMod val="49000"/>
                  <a:lumOff val="51000"/>
                </a:schemeClr>
              </a:solidFill>
            </a:endParaRPr>
          </a:p>
        </p:txBody>
      </p:sp>
      <p:sp>
        <p:nvSpPr>
          <p:cNvPr id="21" name="TextBox 20">
            <a:extLst>
              <a:ext uri="{FF2B5EF4-FFF2-40B4-BE49-F238E27FC236}">
                <a16:creationId xmlns:a16="http://schemas.microsoft.com/office/drawing/2014/main" id="{CDAC2A63-4771-B9F1-55D8-3E3AB39A17D3}"/>
              </a:ext>
            </a:extLst>
          </p:cNvPr>
          <p:cNvSpPr txBox="1"/>
          <p:nvPr/>
        </p:nvSpPr>
        <p:spPr>
          <a:xfrm>
            <a:off x="2910732" y="3322401"/>
            <a:ext cx="101325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800" dirty="0">
                <a:solidFill>
                  <a:schemeClr val="tx1">
                    <a:lumMod val="49000"/>
                    <a:lumOff val="51000"/>
                  </a:schemeClr>
                </a:solidFill>
              </a:rPr>
              <a:t>9 (19.6%)</a:t>
            </a:r>
            <a:endParaRPr lang="es-ES" sz="800" dirty="0">
              <a:solidFill>
                <a:schemeClr val="tx1">
                  <a:lumMod val="49000"/>
                  <a:lumOff val="51000"/>
                </a:schemeClr>
              </a:solidFill>
              <a:ea typeface="Calibri"/>
              <a:cs typeface="Calibri"/>
            </a:endParaRPr>
          </a:p>
          <a:p>
            <a:endParaRPr lang="es-ES" sz="800" dirty="0">
              <a:solidFill>
                <a:schemeClr val="tx1">
                  <a:lumMod val="49000"/>
                  <a:lumOff val="51000"/>
                </a:schemeClr>
              </a:solidFill>
              <a:ea typeface="Calibri"/>
              <a:cs typeface="Calibri"/>
            </a:endParaRPr>
          </a:p>
        </p:txBody>
      </p:sp>
      <p:sp>
        <p:nvSpPr>
          <p:cNvPr id="23" name="TextBox 22">
            <a:extLst>
              <a:ext uri="{FF2B5EF4-FFF2-40B4-BE49-F238E27FC236}">
                <a16:creationId xmlns:a16="http://schemas.microsoft.com/office/drawing/2014/main" id="{A494E9B2-7E95-D080-2663-ED1F1F4A1BB2}"/>
              </a:ext>
            </a:extLst>
          </p:cNvPr>
          <p:cNvSpPr txBox="1"/>
          <p:nvPr/>
        </p:nvSpPr>
        <p:spPr>
          <a:xfrm>
            <a:off x="6913393" y="104689"/>
            <a:ext cx="174345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solidFill>
                  <a:schemeClr val="tx2"/>
                </a:solidFill>
                <a:latin typeface="Comic Sans MS"/>
                <a:ea typeface="Calibri"/>
                <a:cs typeface="Calibri"/>
              </a:rPr>
              <a:t>Valores </a:t>
            </a:r>
            <a:r>
              <a:rPr lang="en-US" sz="1200" b="1" err="1">
                <a:solidFill>
                  <a:schemeClr val="tx2"/>
                </a:solidFill>
                <a:latin typeface="Comic Sans MS"/>
                <a:ea typeface="Calibri"/>
                <a:cs typeface="Calibri"/>
              </a:rPr>
              <a:t>espirometría</a:t>
            </a:r>
            <a:endParaRPr lang="en-US" sz="1200" b="1">
              <a:solidFill>
                <a:schemeClr val="tx2"/>
              </a:solidFill>
              <a:latin typeface="Comic Sans MS"/>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2</Slides>
  <Notes>0</Notes>
  <HiddenSlides>0</HiddenSlide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Tema de Office</vt:lpstr>
      <vt:lpstr> Características de una cohorte de pacientes con aislamiento en esputo de micobacterias no tuberculosas: experiencia del Hospital General Universitario Santa Lucía (HGUSL).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revision>275</cp:revision>
  <dcterms:created xsi:type="dcterms:W3CDTF">2024-02-05T13:08:18Z</dcterms:created>
  <dcterms:modified xsi:type="dcterms:W3CDTF">2025-03-02T15:40:58Z</dcterms:modified>
</cp:coreProperties>
</file>