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notesSlides/notesSlide1.xml" ContentType="application/vnd.openxmlformats-officedocument.presentationml.notesSlide+xml"/>
  <Override PartName="/ppt/notesSlides/_rels/notesSlide1.xml.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media/image1.png" ContentType="image/png"/>
  <Override PartName="/ppt/media/image2.jpeg" ContentType="image/jpeg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charts/chart2.xml" ContentType="application/vnd.openxmlformats-officedocument.drawingml.chart+xml"/>
  <Override PartName="/ppt/_rels/presentation.xml.rels" ContentType="application/vnd.openxmlformats-package.relationships+xml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</p:sldIdLst>
  <p:sldSz cx="9144000" cy="51435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presProps" Target="presProps.xml"/>
</Relationships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autoTitleDeleted val="1"/>
    <c:plotArea>
      <c:layout>
        <c:manualLayout>
          <c:layoutTarget val="inner"/>
          <c:xMode val="edge"/>
          <c:yMode val="edge"/>
          <c:x val="0.141840767927724"/>
          <c:y val="0.00631662060797473"/>
          <c:w val="0.837267080745342"/>
          <c:h val="0.6624555862613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Mujer</c:v>
                </c:pt>
              </c:strCache>
            </c:strRef>
          </c:tx>
          <c:spPr>
            <a:solidFill>
              <a:srgbClr val="4f81bd"/>
            </a:solidFill>
            <a:ln w="0">
              <a:noFill/>
            </a:ln>
          </c:spPr>
          <c:invertIfNegative val="0"/>
          <c:dLbls>
            <c:numFmt formatCode="General" sourceLinked="0"/>
            <c:txPr>
              <a:bodyPr wrap="square"/>
              <a:lstStyle/>
              <a:p>
                <a:pPr>
                  <a:defRPr b="0" sz="1197" spc="-1" strike="noStrike">
                    <a:solidFill>
                      <a:srgbClr val="ffffff"/>
                    </a:solidFill>
                    <a:latin typeface="Calibri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eparator>;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3"/>
                <c:pt idx="0">
                  <c:v>Sexo</c:v>
                </c:pt>
                <c:pt idx="1">
                  <c:v>Tabaco</c:v>
                </c:pt>
                <c:pt idx="2">
                  <c:v>Edad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3"/>
                <c:pt idx="0">
                  <c:v>130</c:v>
                </c:pt>
                <c:pt idx="1">
                  <c:v>107</c:v>
                </c:pt>
                <c:pt idx="2">
                  <c:v>83</c:v>
                </c:pt>
              </c:numCache>
            </c:numRef>
          </c:val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Hombre</c:v>
                </c:pt>
              </c:strCache>
            </c:strRef>
          </c:tx>
          <c:spPr>
            <a:solidFill>
              <a:srgbClr val="c0504d"/>
            </a:solidFill>
            <a:ln w="0">
              <a:noFill/>
            </a:ln>
          </c:spPr>
          <c:invertIfNegative val="0"/>
          <c:dLbls>
            <c:numFmt formatCode="General" sourceLinked="0"/>
            <c:txPr>
              <a:bodyPr wrap="square"/>
              <a:lstStyle/>
              <a:p>
                <a:pPr>
                  <a:defRPr b="0" sz="1197" spc="-1" strike="noStrike">
                    <a:solidFill>
                      <a:srgbClr val="ffffff"/>
                    </a:solidFill>
                    <a:latin typeface="Calibri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eparator>;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3"/>
                <c:pt idx="0">
                  <c:v>Sexo</c:v>
                </c:pt>
                <c:pt idx="1">
                  <c:v>Tabaco</c:v>
                </c:pt>
                <c:pt idx="2">
                  <c:v>Edad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3"/>
                <c:pt idx="0">
                  <c:v>62</c:v>
                </c:pt>
                <c:pt idx="1">
                  <c:v>18</c:v>
                </c:pt>
                <c:pt idx="2">
                  <c:v>109</c:v>
                </c:pt>
              </c:numCache>
            </c:numRef>
          </c:val>
        </c:ser>
        <c:gapWidth val="79"/>
        <c:overlap val="100"/>
        <c:axId val="72833897"/>
        <c:axId val="55255709"/>
      </c:barChart>
      <c:catAx>
        <c:axId val="72833897"/>
        <c:scaling>
          <c:orientation val="minMax"/>
        </c:scaling>
        <c:delete val="0"/>
        <c:axPos val="b"/>
        <c:majorGridlines>
          <c:spPr>
            <a:ln w="9360">
              <a:solidFill>
                <a:srgbClr val="d9d9d9"/>
              </a:solidFill>
              <a:round/>
            </a:ln>
          </c:spPr>
        </c:majorGridlines>
        <c:numFmt formatCode="General" sourceLinked="0"/>
        <c:majorTickMark val="none"/>
        <c:minorTickMark val="none"/>
        <c:tickLblPos val="nextTo"/>
        <c:spPr>
          <a:ln w="9360">
            <a:solidFill>
              <a:srgbClr val="d9d9d9"/>
            </a:solidFill>
            <a:round/>
          </a:ln>
        </c:spPr>
        <c:txPr>
          <a:bodyPr/>
          <a:lstStyle/>
          <a:p>
            <a:pPr>
              <a:defRPr b="0" sz="1064" spc="117" strike="noStrike">
                <a:solidFill>
                  <a:srgbClr val="595959"/>
                </a:solidFill>
                <a:latin typeface="Calibri"/>
              </a:defRPr>
            </a:pPr>
          </a:p>
        </c:txPr>
        <c:crossAx val="55255709"/>
        <c:crosses val="autoZero"/>
        <c:auto val="1"/>
        <c:lblAlgn val="ctr"/>
        <c:lblOffset val="100"/>
        <c:noMultiLvlLbl val="0"/>
      </c:catAx>
      <c:valAx>
        <c:axId val="55255709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spPr>
          <a:ln w="9360">
            <a:solidFill>
              <a:srgbClr val="878787"/>
            </a:solidFill>
            <a:round/>
          </a:ln>
        </c:spPr>
        <c:txPr>
          <a:bodyPr/>
          <a:lstStyle/>
          <a:p>
            <a:pPr>
              <a:defRPr b="0" sz="1000" spc="-1" strike="noStrike">
                <a:solidFill>
                  <a:srgbClr val="000000"/>
                </a:solidFill>
                <a:latin typeface="Calibri"/>
              </a:defRPr>
            </a:pPr>
          </a:p>
        </c:txPr>
        <c:crossAx val="72833897"/>
        <c:crossBetween val="between"/>
      </c:valAx>
      <c:spPr>
        <a:noFill/>
        <a:ln w="0">
          <a:noFill/>
        </a:ln>
      </c:spPr>
    </c:plotArea>
    <c:plotVisOnly val="1"/>
    <c:dispBlanksAs val="gap"/>
  </c:chart>
  <c:spPr>
    <a:noFill/>
    <a:ln w="0">
      <a:noFill/>
    </a:ln>
  </c:spPr>
</c:chartSpace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s-ES" sz="1800" spc="-1" strike="noStrike">
                <a:solidFill>
                  <a:srgbClr val="000000"/>
                </a:solidFill>
                <a:latin typeface="Calibri"/>
              </a:rPr>
              <a:t>Pulse para desplazar la diapositiva</a:t>
            </a:r>
            <a:endParaRPr b="0" lang="es-E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r>
              <a:rPr b="0" lang="es-ES" sz="2000" spc="-1" strike="noStrike">
                <a:solidFill>
                  <a:srgbClr val="000000"/>
                </a:solidFill>
                <a:latin typeface="Arial"/>
              </a:rPr>
              <a:t>Pulse para editar el formato de las notas</a:t>
            </a:r>
            <a:endParaRPr b="0" lang="es-E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s-ES" sz="1400" spc="-1" strike="noStrike">
                <a:solidFill>
                  <a:srgbClr val="000000"/>
                </a:solidFill>
                <a:latin typeface="Times New Roman"/>
              </a:rPr>
              <a:t>&lt;cabecera&gt;</a:t>
            </a:r>
            <a:endParaRPr b="0" lang="es-E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dt" idx="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s-E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s-ES" sz="1400" spc="-1" strike="noStrike">
                <a:solidFill>
                  <a:srgbClr val="000000"/>
                </a:solidFill>
                <a:latin typeface="Times New Roman"/>
              </a:rPr>
              <a:t>&lt;fecha/hora&gt;</a:t>
            </a:r>
            <a:endParaRPr b="0" lang="es-E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ftr" idx="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s-E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s-ES" sz="1400" spc="-1" strike="noStrike">
                <a:solidFill>
                  <a:srgbClr val="000000"/>
                </a:solidFill>
                <a:latin typeface="Times New Roman"/>
              </a:rPr>
              <a:t>&lt;pie de página&gt;</a:t>
            </a:r>
            <a:endParaRPr b="0" lang="es-E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6" name="PlaceHolder 6"/>
          <p:cNvSpPr>
            <a:spLocks noGrp="1"/>
          </p:cNvSpPr>
          <p:nvPr>
            <p:ph type="sldNum" idx="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s-E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2FE555FE-D0CB-49FD-9546-FD17D506937D}" type="slidenum">
              <a:rPr b="0" lang="es-ES" sz="1400" spc="-1" strike="noStrike">
                <a:solidFill>
                  <a:srgbClr val="000000"/>
                </a:solidFill>
                <a:latin typeface="Times New Roman"/>
              </a:rPr>
              <a:t>&lt;número&gt;</a:t>
            </a:fld>
            <a:endParaRPr b="0" lang="es-E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216000" indent="0">
              <a:buNone/>
            </a:pPr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sldNum" idx="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es-ES" sz="12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4524C1FD-D4CA-462F-9193-40DB6C60D194}" type="slidenum">
              <a:rPr b="0" lang="es-ES" sz="1200" spc="-1" strike="noStrike">
                <a:solidFill>
                  <a:srgbClr val="000000"/>
                </a:solidFill>
                <a:latin typeface="Times New Roman"/>
              </a:rPr>
              <a:t>&lt;número&gt;</a:t>
            </a:fld>
            <a:endParaRPr b="0" lang="es-E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C3CDB3BB-8CD0-43EB-8540-D3F88448A49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s-E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s-E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8DFE5487-7D2E-403D-AEF2-6FE5EFE724D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s-E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7F73E606-7DA4-4938-AA44-50766FDFE1E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s-E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B4FFA5AD-5300-48B4-8BCC-5082794CEB85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s-E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A280400B-A82E-4880-8F83-84BEA8C287E1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85800" y="1597680"/>
            <a:ext cx="7772040" cy="5110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s-E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3C680B67-7498-4354-9CED-502F5F567848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s-E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83AEC6F9-26C2-4BA4-882A-83C9935923A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s-E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93008505-A560-486E-BDB7-5A4D391AE86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s-E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10349DA0-6ABD-4CB3-8D14-48164163DB7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s-E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4D0A6DC1-3E6F-49C2-B66A-799F8A1412F7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s-E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2B2A8DDC-1C24-493D-A366-93ABF2B53E31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s-E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0006E50C-8055-419D-8626-B292D5000247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b="0" lang="es-ES" sz="4400" spc="-1" strike="noStrike">
                <a:solidFill>
                  <a:srgbClr val="000000"/>
                </a:solidFill>
                <a:latin typeface="Calibri"/>
              </a:rPr>
              <a:t>Haga clic para modificar el estilo de título del patrón</a:t>
            </a:r>
            <a:endParaRPr b="0" lang="es-E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 idx="1"/>
          </p:nvPr>
        </p:nvSpPr>
        <p:spPr>
          <a:xfrm>
            <a:off x="457200" y="4767120"/>
            <a:ext cx="213336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>
              <a:lnSpc>
                <a:spcPct val="100000"/>
              </a:lnSpc>
              <a:buNone/>
              <a:defRPr b="0" lang="es-ES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b="0" lang="es-ES" sz="1200" spc="-1" strike="noStrike">
                <a:solidFill>
                  <a:srgbClr val="8b8b8b"/>
                </a:solidFill>
                <a:latin typeface="Calibri"/>
              </a:rPr>
              <a:t>&lt;fecha/hora&gt;</a:t>
            </a:r>
            <a:endParaRPr b="0" lang="es-E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3124080" y="4767120"/>
            <a:ext cx="289512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b="0" lang="es-E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s-ES" sz="1400" spc="-1" strike="noStrike">
                <a:solidFill>
                  <a:srgbClr val="000000"/>
                </a:solidFill>
                <a:latin typeface="Times New Roman"/>
              </a:rPr>
              <a:t>&lt;pie de página&gt;</a:t>
            </a:r>
            <a:endParaRPr b="0" lang="es-E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6553080" y="4767120"/>
            <a:ext cx="213336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>
              <a:lnSpc>
                <a:spcPct val="100000"/>
              </a:lnSpc>
              <a:buNone/>
              <a:defRPr b="0" lang="es-ES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340A8F73-E997-4E05-AE6D-2EFD86C6F2DA}" type="slidenum">
              <a:rPr b="0" lang="es-ES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es-E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3200" spc="-1" strike="noStrike">
                <a:solidFill>
                  <a:srgbClr val="000000"/>
                </a:solidFill>
                <a:latin typeface="Calibri"/>
              </a:rPr>
              <a:t>Pulse para editar el formato de texto del esquema</a:t>
            </a:r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ES" sz="2400" spc="-1" strike="noStrike">
                <a:solidFill>
                  <a:srgbClr val="000000"/>
                </a:solidFill>
                <a:latin typeface="Calibri"/>
              </a:rPr>
              <a:t>Segundo nivel del esquema</a:t>
            </a:r>
            <a:endParaRPr b="0" lang="es-ES" sz="24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solidFill>
                  <a:srgbClr val="000000"/>
                </a:solidFill>
                <a:latin typeface="Calibri"/>
              </a:rPr>
              <a:t>Tercer nivel del esquema</a:t>
            </a:r>
            <a:endParaRPr b="0" lang="es-ES" sz="20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ES" sz="2000" spc="-1" strike="noStrike">
                <a:solidFill>
                  <a:srgbClr val="000000"/>
                </a:solidFill>
                <a:latin typeface="Calibri"/>
              </a:rPr>
              <a:t>Cuarto nivel del esquema</a:t>
            </a:r>
            <a:endParaRPr b="0" lang="es-ES" sz="20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solidFill>
                  <a:srgbClr val="000000"/>
                </a:solidFill>
                <a:latin typeface="Calibri"/>
              </a:rPr>
              <a:t>Quinto nivel del esquema</a:t>
            </a:r>
            <a:endParaRPr b="0" lang="es-ES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solidFill>
                  <a:srgbClr val="000000"/>
                </a:solidFill>
                <a:latin typeface="Calibri"/>
              </a:rPr>
              <a:t>Sexto nivel del esquema</a:t>
            </a:r>
            <a:endParaRPr b="0" lang="es-ES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solidFill>
                  <a:srgbClr val="000000"/>
                </a:solidFill>
                <a:latin typeface="Calibri"/>
              </a:rPr>
              <a:t>Séptimo nivel del esquema</a:t>
            </a:r>
            <a:endParaRPr b="0" lang="es-ES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chart" Target="../charts/chart2.xml"/><Relationship Id="rId2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1906920" y="267480"/>
            <a:ext cx="6622200" cy="10951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7000"/>
          </a:bodyPr>
          <a:p>
            <a:pPr indent="0" algn="ctr">
              <a:lnSpc>
                <a:spcPct val="107000"/>
              </a:lnSpc>
              <a:spcAft>
                <a:spcPts val="799"/>
              </a:spcAft>
              <a:buNone/>
            </a:pPr>
            <a:r>
              <a:rPr b="0" lang="es-ES" sz="1800" spc="-1" strike="noStrike">
                <a:solidFill>
                  <a:srgbClr val="000000"/>
                </a:solidFill>
                <a:latin typeface="Arial"/>
              </a:rPr>
              <a:t>Perfil de paciente de la consulta monográfica de Bronquiectasias del Hospital Juan Ramón Jiménez</a:t>
            </a:r>
            <a:br>
              <a:rPr sz="2000"/>
            </a:br>
            <a:r>
              <a:rPr b="0" lang="es-ES" sz="1200" spc="-1" strike="noStrike">
                <a:solidFill>
                  <a:srgbClr val="000000"/>
                </a:solidFill>
                <a:latin typeface="Arial"/>
                <a:ea typeface="Calibri"/>
              </a:rPr>
              <a:t>A. Rodríguez Cabrera</a:t>
            </a:r>
            <a:r>
              <a:rPr b="0" lang="es-ES" sz="1200" spc="-1" strike="noStrike" baseline="30000">
                <a:solidFill>
                  <a:srgbClr val="000000"/>
                </a:solidFill>
                <a:latin typeface="Arial"/>
                <a:ea typeface="Calibri"/>
              </a:rPr>
              <a:t>1</a:t>
            </a:r>
            <a:r>
              <a:rPr b="0" lang="es-ES" sz="1200" spc="-1" strike="noStrike">
                <a:solidFill>
                  <a:srgbClr val="000000"/>
                </a:solidFill>
                <a:latin typeface="Arial"/>
                <a:ea typeface="Calibri"/>
              </a:rPr>
              <a:t>, J. Domínguez Caro</a:t>
            </a:r>
            <a:r>
              <a:rPr b="0" lang="es-ES" sz="1200" spc="-1" strike="noStrike" baseline="30000">
                <a:solidFill>
                  <a:srgbClr val="000000"/>
                </a:solidFill>
                <a:latin typeface="Arial"/>
                <a:ea typeface="Calibri"/>
              </a:rPr>
              <a:t>1</a:t>
            </a:r>
            <a:r>
              <a:rPr b="0" lang="es-ES" sz="1200" spc="-1" strike="noStrike">
                <a:solidFill>
                  <a:srgbClr val="000000"/>
                </a:solidFill>
                <a:latin typeface="Arial"/>
                <a:ea typeface="Calibri"/>
              </a:rPr>
              <a:t>, J. Romero López</a:t>
            </a:r>
            <a:r>
              <a:rPr b="0" lang="es-ES" sz="1200" spc="-1" strike="noStrike" baseline="30000">
                <a:solidFill>
                  <a:srgbClr val="000000"/>
                </a:solidFill>
                <a:latin typeface="Arial"/>
                <a:ea typeface="Calibri"/>
              </a:rPr>
              <a:t>1</a:t>
            </a:r>
            <a:r>
              <a:rPr b="0" lang="es-ES" sz="1200" spc="-1" strike="noStrike">
                <a:solidFill>
                  <a:srgbClr val="000000"/>
                </a:solidFill>
                <a:latin typeface="Arial"/>
                <a:ea typeface="Calibri"/>
              </a:rPr>
              <a:t>, M. T. González García</a:t>
            </a:r>
            <a:r>
              <a:rPr b="0" lang="es-ES" sz="1200" spc="-1" strike="noStrike" baseline="30000">
                <a:solidFill>
                  <a:srgbClr val="000000"/>
                </a:solidFill>
                <a:latin typeface="Arial"/>
                <a:ea typeface="Calibri"/>
              </a:rPr>
              <a:t>1</a:t>
            </a:r>
            <a:r>
              <a:rPr b="0" lang="es-ES" sz="1200" spc="-1" strike="noStrike">
                <a:solidFill>
                  <a:srgbClr val="000000"/>
                </a:solidFill>
                <a:latin typeface="Arial"/>
                <a:ea typeface="Calibri"/>
              </a:rPr>
              <a:t>, R. Reinoso Arija</a:t>
            </a:r>
            <a:r>
              <a:rPr b="0" lang="es-ES" sz="1200" spc="-1" strike="noStrike" baseline="30000">
                <a:solidFill>
                  <a:srgbClr val="000000"/>
                </a:solidFill>
                <a:latin typeface="Arial"/>
                <a:ea typeface="Calibri"/>
              </a:rPr>
              <a:t>1</a:t>
            </a:r>
            <a:r>
              <a:rPr b="0" lang="es-ES" sz="1200" spc="-1" strike="noStrike">
                <a:solidFill>
                  <a:srgbClr val="000000"/>
                </a:solidFill>
                <a:latin typeface="Arial"/>
                <a:ea typeface="Calibri"/>
              </a:rPr>
              <a:t>, M. Pérez Ortega</a:t>
            </a:r>
            <a:r>
              <a:rPr b="0" lang="es-ES" sz="1200" spc="-1" strike="noStrike" baseline="30000">
                <a:solidFill>
                  <a:srgbClr val="000000"/>
                </a:solidFill>
                <a:latin typeface="Arial"/>
                <a:ea typeface="Calibri"/>
              </a:rPr>
              <a:t>1</a:t>
            </a:r>
            <a:br>
              <a:rPr sz="1200"/>
            </a:br>
            <a:r>
              <a:rPr b="0" lang="es-ES" sz="1200" spc="-1" strike="noStrike">
                <a:solidFill>
                  <a:srgbClr val="000000"/>
                </a:solidFill>
                <a:latin typeface="Arial"/>
                <a:ea typeface="Calibri"/>
              </a:rPr>
              <a:t>1.Servicio de Neumología. Hospital Universitario Juan Ramón Jiménez</a:t>
            </a:r>
            <a:br>
              <a:rPr sz="1200"/>
            </a:br>
            <a:endParaRPr b="0" lang="es-ES" sz="1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8" name="CuadroTexto 4"/>
          <p:cNvSpPr/>
          <p:nvPr/>
        </p:nvSpPr>
        <p:spPr>
          <a:xfrm>
            <a:off x="375120" y="1670760"/>
            <a:ext cx="8390880" cy="515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r>
              <a:rPr b="0" lang="es-ES" sz="1400" spc="-1" strike="noStrike">
                <a:solidFill>
                  <a:srgbClr val="000000"/>
                </a:solidFill>
                <a:latin typeface="Arial"/>
              </a:rPr>
              <a:t>Las bronquiectasias suponen la tercera causa de enfermedad crónica inflamatoria respiratoria. Afectan a una población heterogénea, como se muestran en registros nacionales como RIBRON. </a:t>
            </a:r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9" name="Picture 2" descr="Bronquiectasias"/>
          <p:cNvPicPr/>
          <p:nvPr/>
        </p:nvPicPr>
        <p:blipFill>
          <a:blip r:embed="rId1"/>
          <a:stretch/>
        </p:blipFill>
        <p:spPr>
          <a:xfrm>
            <a:off x="8001720" y="2881800"/>
            <a:ext cx="924120" cy="694080"/>
          </a:xfrm>
          <a:prstGeom prst="rect">
            <a:avLst/>
          </a:prstGeom>
          <a:ln w="0">
            <a:noFill/>
          </a:ln>
        </p:spPr>
      </p:pic>
      <p:sp>
        <p:nvSpPr>
          <p:cNvPr id="50" name="CuadroTexto 7"/>
          <p:cNvSpPr/>
          <p:nvPr/>
        </p:nvSpPr>
        <p:spPr>
          <a:xfrm>
            <a:off x="446400" y="1332000"/>
            <a:ext cx="1388880" cy="333000"/>
          </a:xfrm>
          <a:prstGeom prst="rect">
            <a:avLst/>
          </a:prstGeom>
          <a:solidFill>
            <a:srgbClr val="ffffff"/>
          </a:solidFill>
          <a:ln>
            <a:solidFill>
              <a:srgbClr val="8064a2"/>
            </a:solidFill>
            <a:rou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s-ES" sz="1600" spc="-1" strike="noStrike">
                <a:solidFill>
                  <a:schemeClr val="dk1"/>
                </a:solidFill>
                <a:latin typeface="Arial"/>
              </a:rPr>
              <a:t>Introducción: </a:t>
            </a:r>
            <a:endParaRPr b="0" lang="es-ES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CuadroTexto 11"/>
          <p:cNvSpPr/>
          <p:nvPr/>
        </p:nvSpPr>
        <p:spPr>
          <a:xfrm>
            <a:off x="440640" y="3059640"/>
            <a:ext cx="2367720" cy="333000"/>
          </a:xfrm>
          <a:prstGeom prst="rect">
            <a:avLst/>
          </a:prstGeom>
          <a:solidFill>
            <a:srgbClr val="ffffff"/>
          </a:solidFill>
          <a:ln>
            <a:solidFill>
              <a:srgbClr val="8064a2"/>
            </a:solidFill>
            <a:rou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s-ES" sz="1600" spc="-1" strike="noStrike">
                <a:solidFill>
                  <a:schemeClr val="dk1"/>
                </a:solidFill>
                <a:latin typeface="Arial"/>
              </a:rPr>
              <a:t>Material y métodos:</a:t>
            </a:r>
            <a:endParaRPr b="0" lang="es-ES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CuadroTexto 14"/>
          <p:cNvSpPr/>
          <p:nvPr/>
        </p:nvSpPr>
        <p:spPr>
          <a:xfrm>
            <a:off x="375120" y="2501640"/>
            <a:ext cx="8522640" cy="515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r>
              <a:rPr b="0" lang="es-ES" sz="1400" spc="-1" strike="noStrike">
                <a:solidFill>
                  <a:srgbClr val="000000"/>
                </a:solidFill>
                <a:latin typeface="Arial"/>
              </a:rPr>
              <a:t>Conocer las características epidemiológicas y microbiológicas de los pacientes en las consultas de bronquiectasias en nuestro centro en el último año. </a:t>
            </a:r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CuadroTexto 17"/>
          <p:cNvSpPr/>
          <p:nvPr/>
        </p:nvSpPr>
        <p:spPr>
          <a:xfrm>
            <a:off x="440640" y="2193840"/>
            <a:ext cx="1106640" cy="333000"/>
          </a:xfrm>
          <a:prstGeom prst="rect">
            <a:avLst/>
          </a:prstGeom>
          <a:solidFill>
            <a:srgbClr val="ffffff"/>
          </a:solidFill>
          <a:ln>
            <a:solidFill>
              <a:srgbClr val="8064a2"/>
            </a:solidFill>
            <a:rou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s-ES" sz="1600" spc="-1" strike="noStrike">
                <a:solidFill>
                  <a:schemeClr val="dk1"/>
                </a:solidFill>
                <a:latin typeface="Arial"/>
              </a:rPr>
              <a:t>Objetivos</a:t>
            </a:r>
            <a:r>
              <a:rPr b="0" lang="es-ES" sz="1400" spc="-1" strike="noStrike">
                <a:solidFill>
                  <a:schemeClr val="dk1"/>
                </a:solidFill>
                <a:latin typeface="Arial"/>
              </a:rPr>
              <a:t>: </a:t>
            </a:r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54" name="Tabla 5"/>
          <p:cNvGraphicFramePr/>
          <p:nvPr/>
        </p:nvGraphicFramePr>
        <p:xfrm>
          <a:off x="611640" y="3538080"/>
          <a:ext cx="7369920" cy="1462320"/>
        </p:xfrm>
        <a:graphic>
          <a:graphicData uri="http://schemas.openxmlformats.org/drawingml/2006/table">
            <a:tbl>
              <a:tblPr/>
              <a:tblGrid>
                <a:gridCol w="1603800"/>
                <a:gridCol w="1603800"/>
                <a:gridCol w="1603800"/>
                <a:gridCol w="2558520"/>
              </a:tblGrid>
              <a:tr h="20196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s-ES" sz="1400" spc="-1" strike="noStrike">
                          <a:solidFill>
                            <a:schemeClr val="lt1"/>
                          </a:solidFill>
                          <a:latin typeface="Arial"/>
                        </a:rPr>
                        <a:t>Tipo de estudio</a:t>
                      </a:r>
                      <a:endParaRPr b="0" lang="es-ES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s-ES" sz="1400" spc="-1" strike="noStrike">
                          <a:solidFill>
                            <a:schemeClr val="lt1"/>
                          </a:solidFill>
                          <a:latin typeface="Arial"/>
                        </a:rPr>
                        <a:t>En</a:t>
                      </a:r>
                      <a:endParaRPr b="0" lang="es-ES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s-ES" sz="1400" spc="-1" strike="noStrike">
                          <a:solidFill>
                            <a:schemeClr val="lt1"/>
                          </a:solidFill>
                          <a:latin typeface="Arial"/>
                        </a:rPr>
                        <a:t>Tiempo</a:t>
                      </a:r>
                      <a:endParaRPr b="0" lang="es-ES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s-ES" sz="1400" spc="-1" strike="noStrike">
                          <a:solidFill>
                            <a:schemeClr val="lt1"/>
                          </a:solidFill>
                          <a:latin typeface="Arial"/>
                        </a:rPr>
                        <a:t>Variables del análisis</a:t>
                      </a:r>
                      <a:endParaRPr b="0" lang="es-ES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4"/>
                    </a:solidFill>
                  </a:tcPr>
                </a:tc>
              </a:tr>
              <a:tr h="946440">
                <a:tc>
                  <a:txBody>
                    <a:bodyPr anchor="t">
                      <a:noAutofit/>
                    </a:bodyPr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b="0" lang="es-ES" sz="1400" spc="-1" strike="noStrike">
                          <a:solidFill>
                            <a:schemeClr val="dk1"/>
                          </a:solidFill>
                          <a:latin typeface="Arial"/>
                        </a:rPr>
                        <a:t>Análisis descriptivo retrospectivo</a:t>
                      </a:r>
                      <a:endParaRPr b="0" lang="es-ES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7d2d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b="0" lang="es-ES" sz="1400" spc="-1" strike="noStrike">
                          <a:solidFill>
                            <a:schemeClr val="dk1"/>
                          </a:solidFill>
                          <a:latin typeface="Arial"/>
                        </a:rPr>
                        <a:t>Paciente de la consulta de Bronquiectasias</a:t>
                      </a:r>
                      <a:endParaRPr b="0" lang="es-ES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7d2d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b="0" lang="es-ES" sz="1400" spc="-1" strike="noStrike">
                          <a:solidFill>
                            <a:schemeClr val="dk1"/>
                          </a:solidFill>
                          <a:latin typeface="Arial"/>
                        </a:rPr>
                        <a:t>Octubre 2023-2024</a:t>
                      </a:r>
                      <a:endParaRPr b="0" lang="es-ES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7d2d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b="0" lang="es-ES" sz="1400" spc="-1" strike="noStrike">
                          <a:solidFill>
                            <a:schemeClr val="dk1"/>
                          </a:solidFill>
                          <a:latin typeface="Arial"/>
                        </a:rPr>
                        <a:t>1- Características Básicas</a:t>
                      </a:r>
                      <a:endParaRPr b="0" lang="es-ES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b="0" lang="es-ES" sz="1400" spc="-1" strike="noStrike">
                          <a:solidFill>
                            <a:schemeClr val="dk1"/>
                          </a:solidFill>
                          <a:latin typeface="Arial"/>
                        </a:rPr>
                        <a:t>2- Etiología</a:t>
                      </a:r>
                      <a:endParaRPr b="0" lang="es-ES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b="0" lang="es-ES" sz="1400" spc="-1" strike="noStrike">
                          <a:solidFill>
                            <a:schemeClr val="dk1"/>
                          </a:solidFill>
                          <a:latin typeface="Arial"/>
                        </a:rPr>
                        <a:t>3- E-FACED</a:t>
                      </a:r>
                      <a:endParaRPr b="0" lang="es-ES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b="0" lang="es-ES" sz="1400" spc="-1" strike="noStrike">
                          <a:solidFill>
                            <a:schemeClr val="dk1"/>
                          </a:solidFill>
                          <a:latin typeface="Arial"/>
                        </a:rPr>
                        <a:t>4- Microbiología</a:t>
                      </a:r>
                      <a:endParaRPr b="0" lang="es-ES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b="0" lang="es-ES" sz="1400" spc="-1" strike="noStrike">
                          <a:solidFill>
                            <a:schemeClr val="dk1"/>
                          </a:solidFill>
                          <a:latin typeface="Arial"/>
                        </a:rPr>
                        <a:t>5- Tratamiento específico</a:t>
                      </a:r>
                      <a:endParaRPr b="0" lang="es-ES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7d2df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5" name="Tabla 5"/>
          <p:cNvGraphicFramePr/>
          <p:nvPr/>
        </p:nvGraphicFramePr>
        <p:xfrm>
          <a:off x="5220000" y="403920"/>
          <a:ext cx="3555000" cy="2947320"/>
        </p:xfrm>
        <a:graphic>
          <a:graphicData uri="http://schemas.openxmlformats.org/drawingml/2006/table">
            <a:tbl>
              <a:tblPr/>
              <a:tblGrid>
                <a:gridCol w="1458360"/>
                <a:gridCol w="1367280"/>
                <a:gridCol w="729000"/>
              </a:tblGrid>
              <a:tr h="174240">
                <a:tc>
                  <a:txBody>
                    <a:bodyPr lIns="66960" rIns="66960" tIns="0" bIns="0" anchor="t">
                      <a:noAutofit/>
                    </a:bodyPr>
                    <a:p>
                      <a:pPr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b="1" lang="es-ES" sz="1050" spc="-1" strike="noStrike">
                          <a:solidFill>
                            <a:schemeClr val="lt1"/>
                          </a:solidFill>
                          <a:latin typeface="Arial"/>
                        </a:rPr>
                        <a:t>Resultados</a:t>
                      </a:r>
                      <a:endParaRPr b="0" lang="es-ES" sz="105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66960" marR="669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 lIns="66960" rIns="66960" tIns="0" bIns="0" anchor="t">
                      <a:noAutofit/>
                    </a:bodyPr>
                    <a:p>
                      <a:pPr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b="1" lang="es-ES" sz="1050" spc="-1" strike="noStrike">
                          <a:solidFill>
                            <a:schemeClr val="lt1"/>
                          </a:solidFill>
                          <a:latin typeface="Arial"/>
                        </a:rPr>
                        <a:t> </a:t>
                      </a:r>
                      <a:endParaRPr b="0" lang="es-ES" sz="105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66960" marR="669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 lIns="66960" rIns="66960" tIns="0" bIns="0" anchor="t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b="1" lang="es-ES" sz="1050" spc="-1" strike="noStrike">
                          <a:solidFill>
                            <a:schemeClr val="lt1"/>
                          </a:solidFill>
                          <a:latin typeface="Arial"/>
                        </a:rPr>
                        <a:t>%</a:t>
                      </a:r>
                      <a:endParaRPr b="0" lang="es-ES" sz="105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66960" marR="669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4"/>
                    </a:solidFill>
                  </a:tcPr>
                </a:tc>
              </a:tr>
              <a:tr h="174240">
                <a:tc>
                  <a:txBody>
                    <a:bodyPr lIns="66960" rIns="66960" tIns="0" bIns="0" anchor="t">
                      <a:noAutofit/>
                    </a:bodyPr>
                    <a:p>
                      <a:pPr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b="1" lang="es-ES" sz="1050" spc="-1" strike="noStrike">
                          <a:solidFill>
                            <a:schemeClr val="lt1"/>
                          </a:solidFill>
                          <a:latin typeface="Arial"/>
                        </a:rPr>
                        <a:t>Causa</a:t>
                      </a:r>
                      <a:endParaRPr b="0" lang="es-ES" sz="105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66960" marR="669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 lIns="66960" rIns="66960" tIns="0" bIns="0" anchor="t">
                      <a:noAutofit/>
                    </a:bodyPr>
                    <a:p>
                      <a:pPr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b="0" lang="es-ES" sz="1050" spc="-1" strike="noStrike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  <a:latin typeface="Arial"/>
                        </a:rPr>
                        <a:t>Idiopática</a:t>
                      </a:r>
                      <a:endParaRPr b="0" lang="es-ES" sz="105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66960" marR="669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7d2df"/>
                    </a:solidFill>
                  </a:tcPr>
                </a:tc>
                <a:tc>
                  <a:txBody>
                    <a:bodyPr lIns="66960" rIns="66960" tIns="0" bIns="0" anchor="t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b="0" lang="es-ES" sz="1050" spc="-1" strike="noStrike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  <a:latin typeface="Arial"/>
                        </a:rPr>
                        <a:t>49,6% </a:t>
                      </a:r>
                      <a:endParaRPr b="0" lang="es-ES" sz="105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66960" marR="669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7d2df"/>
                    </a:solidFill>
                  </a:tcPr>
                </a:tc>
              </a:tr>
              <a:tr h="174240">
                <a:tc>
                  <a:txBody>
                    <a:bodyPr lIns="66960" rIns="66960" tIns="0" bIns="0" anchor="t">
                      <a:noAutofit/>
                    </a:bodyPr>
                    <a:p>
                      <a:pPr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b="1" lang="es-ES" sz="1050" spc="-1" strike="noStrike">
                          <a:solidFill>
                            <a:schemeClr val="lt1"/>
                          </a:solidFill>
                          <a:latin typeface="Arial"/>
                        </a:rPr>
                        <a:t> </a:t>
                      </a:r>
                      <a:endParaRPr b="0" lang="es-ES" sz="105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66960" marR="669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 lIns="66960" rIns="66960" tIns="0" bIns="0" anchor="t">
                      <a:noAutofit/>
                    </a:bodyPr>
                    <a:p>
                      <a:pPr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b="0" lang="es-ES" sz="1050" spc="-1" strike="noStrike">
                          <a:solidFill>
                            <a:schemeClr val="dk1"/>
                          </a:solidFill>
                          <a:latin typeface="Arial"/>
                        </a:rPr>
                        <a:t>TBC</a:t>
                      </a:r>
                      <a:endParaRPr b="0" lang="es-ES" sz="105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66960" marR="669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ceaf0"/>
                    </a:solidFill>
                  </a:tcPr>
                </a:tc>
                <a:tc>
                  <a:txBody>
                    <a:bodyPr lIns="66960" rIns="66960" tIns="0" bIns="0" anchor="t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b="0" lang="es-ES" sz="1050" spc="-1" strike="noStrike">
                          <a:solidFill>
                            <a:schemeClr val="dk1"/>
                          </a:solidFill>
                          <a:latin typeface="Arial"/>
                        </a:rPr>
                        <a:t> </a:t>
                      </a:r>
                      <a:r>
                        <a:rPr b="0" lang="es-ES" sz="1050" spc="-1" strike="noStrike">
                          <a:solidFill>
                            <a:schemeClr val="dk1"/>
                          </a:solidFill>
                          <a:latin typeface="Arial"/>
                        </a:rPr>
                        <a:t>14,1%</a:t>
                      </a:r>
                      <a:endParaRPr b="0" lang="es-ES" sz="105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66960" marR="669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ceaf0"/>
                    </a:solidFill>
                  </a:tcPr>
                </a:tc>
              </a:tr>
              <a:tr h="288000">
                <a:tc>
                  <a:txBody>
                    <a:bodyPr lIns="66960" rIns="66960" tIns="0" bIns="0" anchor="t">
                      <a:noAutofit/>
                    </a:bodyPr>
                    <a:p>
                      <a:pPr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b="1" lang="es-ES" sz="1050" spc="-1" strike="noStrike">
                          <a:solidFill>
                            <a:schemeClr val="lt1"/>
                          </a:solidFill>
                          <a:latin typeface="Arial"/>
                        </a:rPr>
                        <a:t> </a:t>
                      </a:r>
                      <a:endParaRPr b="0" lang="es-ES" sz="105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66960" marR="669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 lIns="66960" rIns="66960" tIns="0" bIns="0" anchor="t">
                      <a:noAutofit/>
                    </a:bodyPr>
                    <a:p>
                      <a:pPr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b="0" lang="es-ES" sz="1050" spc="-1" strike="noStrike">
                          <a:solidFill>
                            <a:schemeClr val="dk1"/>
                          </a:solidFill>
                          <a:latin typeface="Arial"/>
                        </a:rPr>
                        <a:t>Neumonía Grave</a:t>
                      </a:r>
                      <a:endParaRPr b="0" lang="es-ES" sz="105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66960" marR="669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7d2df"/>
                    </a:solidFill>
                  </a:tcPr>
                </a:tc>
                <a:tc>
                  <a:txBody>
                    <a:bodyPr lIns="66960" rIns="66960" tIns="0" bIns="0" anchor="t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b="0" lang="es-ES" sz="1050" spc="-1" strike="noStrike">
                          <a:solidFill>
                            <a:schemeClr val="dk1"/>
                          </a:solidFill>
                          <a:latin typeface="Arial"/>
                        </a:rPr>
                        <a:t> </a:t>
                      </a:r>
                      <a:r>
                        <a:rPr b="0" lang="es-ES" sz="1050" spc="-1" strike="noStrike">
                          <a:solidFill>
                            <a:schemeClr val="dk1"/>
                          </a:solidFill>
                          <a:latin typeface="Arial"/>
                        </a:rPr>
                        <a:t>10,9%</a:t>
                      </a:r>
                      <a:endParaRPr b="0" lang="es-ES" sz="105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66960" marR="669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7d2df"/>
                    </a:solidFill>
                  </a:tcPr>
                </a:tc>
              </a:tr>
              <a:tr h="174240">
                <a:tc>
                  <a:txBody>
                    <a:bodyPr lIns="66960" rIns="66960" tIns="0" bIns="0" anchor="t">
                      <a:noAutofit/>
                    </a:bodyPr>
                    <a:p>
                      <a:pPr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b="1" lang="es-ES" sz="1050" spc="-1" strike="noStrike">
                          <a:solidFill>
                            <a:schemeClr val="lt1"/>
                          </a:solidFill>
                          <a:latin typeface="Arial"/>
                        </a:rPr>
                        <a:t> </a:t>
                      </a:r>
                      <a:endParaRPr b="0" lang="es-ES" sz="105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66960" marR="669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 lIns="66960" rIns="66960" tIns="0" bIns="0" anchor="t">
                      <a:noAutofit/>
                    </a:bodyPr>
                    <a:p>
                      <a:pPr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b="0" lang="es-ES" sz="1050" spc="-1" strike="noStrike">
                          <a:solidFill>
                            <a:schemeClr val="dk1"/>
                          </a:solidFill>
                          <a:latin typeface="Arial"/>
                        </a:rPr>
                        <a:t>RGE</a:t>
                      </a:r>
                      <a:endParaRPr b="0" lang="es-ES" sz="105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66960" marR="669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ceaf0"/>
                    </a:solidFill>
                  </a:tcPr>
                </a:tc>
                <a:tc>
                  <a:txBody>
                    <a:bodyPr lIns="66960" rIns="66960" tIns="0" bIns="0" anchor="t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b="0" lang="es-ES" sz="1050" spc="-1" strike="noStrike">
                          <a:solidFill>
                            <a:schemeClr val="dk1"/>
                          </a:solidFill>
                          <a:latin typeface="Arial"/>
                        </a:rPr>
                        <a:t> </a:t>
                      </a:r>
                      <a:r>
                        <a:rPr b="0" lang="es-ES" sz="1050" spc="-1" strike="noStrike">
                          <a:solidFill>
                            <a:schemeClr val="dk1"/>
                          </a:solidFill>
                          <a:latin typeface="Arial"/>
                        </a:rPr>
                        <a:t>10,4%</a:t>
                      </a:r>
                      <a:endParaRPr b="0" lang="es-ES" sz="105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66960" marR="669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ceaf0"/>
                    </a:solidFill>
                  </a:tcPr>
                </a:tc>
              </a:tr>
              <a:tr h="439200">
                <a:tc>
                  <a:txBody>
                    <a:bodyPr lIns="66960" rIns="66960" tIns="0" bIns="0" anchor="t">
                      <a:noAutofit/>
                    </a:bodyPr>
                    <a:p>
                      <a:pPr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b="1" lang="es-ES" sz="1050" spc="-1" strike="noStrike">
                          <a:solidFill>
                            <a:schemeClr val="lt1"/>
                          </a:solidFill>
                          <a:latin typeface="Arial"/>
                        </a:rPr>
                        <a:t>Antecedentes Respiratorios</a:t>
                      </a:r>
                      <a:endParaRPr b="0" lang="es-ES" sz="105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66960" marR="669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 lIns="66960" rIns="66960" tIns="0" bIns="0" anchor="t">
                      <a:noAutofit/>
                    </a:bodyPr>
                    <a:p>
                      <a:pPr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b="0" lang="es-ES" sz="1050" spc="-1" strike="noStrike">
                          <a:solidFill>
                            <a:schemeClr val="dk1"/>
                          </a:solidFill>
                          <a:latin typeface="Arial"/>
                        </a:rPr>
                        <a:t>EPOC</a:t>
                      </a:r>
                      <a:endParaRPr b="0" lang="es-ES" sz="105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66960" marR="669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7d2df"/>
                    </a:solidFill>
                  </a:tcPr>
                </a:tc>
                <a:tc>
                  <a:txBody>
                    <a:bodyPr lIns="66960" rIns="66960" tIns="0" bIns="0" anchor="t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b="0" lang="es-ES" sz="1050" spc="-1" strike="noStrike">
                          <a:solidFill>
                            <a:schemeClr val="dk1"/>
                          </a:solidFill>
                          <a:latin typeface="Arial"/>
                        </a:rPr>
                        <a:t>19.8%</a:t>
                      </a:r>
                      <a:endParaRPr b="0" lang="es-ES" sz="105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66960" marR="669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7d2df"/>
                    </a:solidFill>
                  </a:tcPr>
                </a:tc>
              </a:tr>
              <a:tr h="174240">
                <a:tc>
                  <a:txBody>
                    <a:bodyPr lIns="66960" rIns="66960" tIns="0" bIns="0" anchor="t">
                      <a:noAutofit/>
                    </a:bodyPr>
                    <a:p>
                      <a:pPr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b="1" lang="es-ES" sz="1050" spc="-1" strike="noStrike">
                          <a:solidFill>
                            <a:schemeClr val="lt1"/>
                          </a:solidFill>
                          <a:latin typeface="Arial"/>
                        </a:rPr>
                        <a:t> </a:t>
                      </a:r>
                      <a:endParaRPr b="0" lang="es-ES" sz="105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66960" marR="669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 lIns="66960" rIns="66960" tIns="0" bIns="0" anchor="t">
                      <a:noAutofit/>
                    </a:bodyPr>
                    <a:p>
                      <a:pPr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b="0" lang="es-ES" sz="1050" spc="-1" strike="noStrike">
                          <a:solidFill>
                            <a:schemeClr val="dk1"/>
                          </a:solidFill>
                          <a:latin typeface="Arial"/>
                        </a:rPr>
                        <a:t>Asma</a:t>
                      </a:r>
                      <a:endParaRPr b="0" lang="es-ES" sz="105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66960" marR="669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ceaf0"/>
                    </a:solidFill>
                  </a:tcPr>
                </a:tc>
                <a:tc>
                  <a:txBody>
                    <a:bodyPr lIns="66960" rIns="66960" tIns="0" bIns="0" anchor="t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b="0" lang="es-ES" sz="1050" spc="-1" strike="noStrike">
                          <a:solidFill>
                            <a:schemeClr val="dk1"/>
                          </a:solidFill>
                          <a:latin typeface="Arial"/>
                        </a:rPr>
                        <a:t>14.1%</a:t>
                      </a:r>
                      <a:endParaRPr b="0" lang="es-ES" sz="105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66960" marR="669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ceaf0"/>
                    </a:solidFill>
                  </a:tcPr>
                </a:tc>
              </a:tr>
              <a:tr h="174240">
                <a:tc>
                  <a:txBody>
                    <a:bodyPr lIns="66960" rIns="66960" tIns="0" bIns="0" anchor="t">
                      <a:noAutofit/>
                    </a:bodyPr>
                    <a:p>
                      <a:pPr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b="1" lang="es-ES" sz="1050" spc="-1" strike="noStrike">
                          <a:solidFill>
                            <a:schemeClr val="lt1"/>
                          </a:solidFill>
                          <a:latin typeface="Arial"/>
                        </a:rPr>
                        <a:t>E-FACED</a:t>
                      </a:r>
                      <a:endParaRPr b="0" lang="es-ES" sz="105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66960" marR="669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 lIns="66960" rIns="66960" tIns="0" bIns="0" anchor="t">
                      <a:noAutofit/>
                    </a:bodyPr>
                    <a:p>
                      <a:pPr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b="0" lang="es-ES" sz="1050" spc="-1" strike="noStrike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  <a:latin typeface="Arial"/>
                        </a:rPr>
                        <a:t>Leve</a:t>
                      </a:r>
                      <a:endParaRPr b="0" lang="es-ES" sz="105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66960" marR="669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7d2df"/>
                    </a:solidFill>
                  </a:tcPr>
                </a:tc>
                <a:tc>
                  <a:txBody>
                    <a:bodyPr lIns="66960" rIns="66960" tIns="0" bIns="0" anchor="t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b="0" lang="es-ES" sz="1050" spc="-1" strike="noStrike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  <a:latin typeface="Arial"/>
                        </a:rPr>
                        <a:t>57.3%</a:t>
                      </a:r>
                      <a:endParaRPr b="0" lang="es-ES" sz="105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66960" marR="669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7d2df"/>
                    </a:solidFill>
                  </a:tcPr>
                </a:tc>
              </a:tr>
              <a:tr h="174240">
                <a:tc>
                  <a:txBody>
                    <a:bodyPr lIns="66960" rIns="66960" tIns="0" bIns="0" anchor="t">
                      <a:noAutofit/>
                    </a:bodyPr>
                    <a:p>
                      <a:pPr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b="1" lang="es-ES" sz="1050" spc="-1" strike="noStrike">
                          <a:solidFill>
                            <a:schemeClr val="lt1"/>
                          </a:solidFill>
                          <a:latin typeface="Arial"/>
                        </a:rPr>
                        <a:t> </a:t>
                      </a:r>
                      <a:endParaRPr b="0" lang="es-ES" sz="105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66960" marR="669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 lIns="66960" rIns="66960" tIns="0" bIns="0" anchor="t">
                      <a:noAutofit/>
                    </a:bodyPr>
                    <a:p>
                      <a:pPr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b="0" lang="es-ES" sz="1050" spc="-1" strike="noStrike">
                          <a:solidFill>
                            <a:schemeClr val="dk1"/>
                          </a:solidFill>
                          <a:latin typeface="Arial"/>
                        </a:rPr>
                        <a:t>Grave</a:t>
                      </a:r>
                      <a:endParaRPr b="0" lang="es-ES" sz="105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66960" marR="669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ceaf0"/>
                    </a:solidFill>
                  </a:tcPr>
                </a:tc>
                <a:tc>
                  <a:txBody>
                    <a:bodyPr lIns="66960" rIns="66960" tIns="0" bIns="0" anchor="t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b="0" lang="es-ES" sz="1050" spc="-1" strike="noStrike">
                          <a:solidFill>
                            <a:schemeClr val="dk1"/>
                          </a:solidFill>
                          <a:latin typeface="Arial"/>
                        </a:rPr>
                        <a:t>8.3%</a:t>
                      </a:r>
                      <a:endParaRPr b="0" lang="es-ES" sz="105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66960" marR="669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ceaf0"/>
                    </a:solidFill>
                  </a:tcPr>
                </a:tc>
              </a:tr>
              <a:tr h="351720">
                <a:tc>
                  <a:txBody>
                    <a:bodyPr lIns="66960" rIns="66960" tIns="0" bIns="0" anchor="t">
                      <a:noAutofit/>
                    </a:bodyPr>
                    <a:p>
                      <a:pPr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b="1" lang="es-ES" sz="1050" spc="-1" strike="noStrike">
                          <a:solidFill>
                            <a:schemeClr val="lt1"/>
                          </a:solidFill>
                          <a:latin typeface="Arial"/>
                          <a:ea typeface="Calibri"/>
                        </a:rPr>
                        <a:t>Infección Crónica P.aeruginosa</a:t>
                      </a:r>
                      <a:endParaRPr b="0" lang="es-ES" sz="105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66960" marR="669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 lIns="66960" rIns="66960" tIns="0" bIns="0" anchor="t">
                      <a:noAutofit/>
                    </a:bodyPr>
                    <a:p>
                      <a:pPr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b="0" lang="es-ES" sz="1050" spc="-1" strike="noStrike">
                          <a:solidFill>
                            <a:schemeClr val="dk1"/>
                          </a:solidFill>
                          <a:latin typeface="Arial"/>
                          <a:ea typeface="Calibri"/>
                        </a:rPr>
                        <a:t>Si</a:t>
                      </a:r>
                      <a:endParaRPr b="0" lang="es-ES" sz="105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66960" marR="669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7d2df"/>
                    </a:solidFill>
                  </a:tcPr>
                </a:tc>
                <a:tc>
                  <a:txBody>
                    <a:bodyPr lIns="66960" rIns="66960" tIns="0" bIns="0" anchor="t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b="0" lang="es-ES" sz="1050" spc="-1" strike="noStrike">
                          <a:solidFill>
                            <a:schemeClr val="dk1"/>
                          </a:solidFill>
                          <a:latin typeface="Arial"/>
                          <a:ea typeface="Calibri"/>
                        </a:rPr>
                        <a:t>33.3%</a:t>
                      </a:r>
                      <a:endParaRPr b="0" lang="es-ES" sz="105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66960" marR="669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7d2df"/>
                    </a:solidFill>
                  </a:tcPr>
                </a:tc>
              </a:tr>
              <a:tr h="174240">
                <a:tc>
                  <a:txBody>
                    <a:bodyPr lIns="66960" rIns="66960" tIns="0" bIns="0" anchor="t">
                      <a:noAutofit/>
                    </a:bodyPr>
                    <a:p>
                      <a:pPr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b="1" lang="es-ES" sz="1050" spc="-1" strike="noStrike">
                          <a:solidFill>
                            <a:schemeClr val="lt1"/>
                          </a:solidFill>
                          <a:latin typeface="Arial"/>
                          <a:ea typeface="Calibri"/>
                        </a:rPr>
                        <a:t>Colistina</a:t>
                      </a:r>
                      <a:endParaRPr b="0" lang="es-ES" sz="105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66960" marR="669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 lIns="66960" rIns="66960" tIns="0" bIns="0" anchor="t">
                      <a:noAutofit/>
                    </a:bodyPr>
                    <a:p>
                      <a:pPr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b="0" lang="es-ES" sz="1050" spc="-1" strike="noStrike">
                          <a:solidFill>
                            <a:schemeClr val="dk1"/>
                          </a:solidFill>
                          <a:latin typeface="Arial"/>
                          <a:ea typeface="Calibri"/>
                        </a:rPr>
                        <a:t>Sí</a:t>
                      </a:r>
                      <a:endParaRPr b="0" lang="es-ES" sz="105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66960" marR="669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ceaf0"/>
                    </a:solidFill>
                  </a:tcPr>
                </a:tc>
                <a:tc>
                  <a:txBody>
                    <a:bodyPr lIns="66960" rIns="66960" tIns="0" bIns="0" anchor="t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b="0" lang="es-ES" sz="1050" spc="-1" strike="noStrike">
                          <a:solidFill>
                            <a:schemeClr val="dk1"/>
                          </a:solidFill>
                          <a:latin typeface="Arial"/>
                          <a:ea typeface="Calibri"/>
                        </a:rPr>
                        <a:t>29.7%</a:t>
                      </a:r>
                      <a:endParaRPr b="0" lang="es-ES" sz="105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66960" marR="669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ceaf0"/>
                    </a:solidFill>
                  </a:tcPr>
                </a:tc>
              </a:tr>
              <a:tr h="174240">
                <a:tc>
                  <a:txBody>
                    <a:bodyPr lIns="66960" rIns="66960" tIns="0" bIns="0" anchor="t">
                      <a:noAutofit/>
                    </a:bodyPr>
                    <a:p>
                      <a:pPr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b="1" lang="es-ES" sz="1050" spc="-1" strike="noStrike">
                          <a:solidFill>
                            <a:schemeClr val="lt1"/>
                          </a:solidFill>
                          <a:latin typeface="Arial"/>
                          <a:ea typeface="Calibri"/>
                        </a:rPr>
                        <a:t>Otros aislamientos</a:t>
                      </a:r>
                      <a:endParaRPr b="0" lang="es-ES" sz="105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66960" marR="669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 lIns="66960" rIns="66960" tIns="0" bIns="0" anchor="t">
                      <a:noAutofit/>
                    </a:bodyPr>
                    <a:p>
                      <a:pPr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b="0" lang="es-ES" sz="1050" spc="-1" strike="noStrike">
                          <a:solidFill>
                            <a:schemeClr val="dk1"/>
                          </a:solidFill>
                          <a:latin typeface="Arial"/>
                          <a:ea typeface="Calibri"/>
                        </a:rPr>
                        <a:t>SAMS, Aspergillus, H.influenzae, S. maltophilia.</a:t>
                      </a:r>
                      <a:endParaRPr b="0" lang="es-ES" sz="105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66960" marR="669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7d2df"/>
                    </a:solidFill>
                  </a:tcPr>
                </a:tc>
                <a:tc>
                  <a:txBody>
                    <a:bodyPr lIns="66960" rIns="66960" tIns="0" bIns="0" anchor="t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b="0" lang="es-ES" sz="1050" spc="-1" strike="noStrike">
                          <a:solidFill>
                            <a:schemeClr val="dk1"/>
                          </a:solidFill>
                          <a:latin typeface="Arial"/>
                          <a:ea typeface="Calibri"/>
                        </a:rPr>
                        <a:t>30.8%</a:t>
                      </a:r>
                      <a:endParaRPr b="0" lang="es-ES" sz="105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66960" marR="6696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7d2df"/>
                    </a:solidFill>
                  </a:tcPr>
                </a:tc>
              </a:tr>
            </a:tbl>
          </a:graphicData>
        </a:graphic>
      </p:graphicFrame>
      <p:sp>
        <p:nvSpPr>
          <p:cNvPr id="56" name="CuadroTexto 8"/>
          <p:cNvSpPr/>
          <p:nvPr/>
        </p:nvSpPr>
        <p:spPr>
          <a:xfrm>
            <a:off x="379080" y="3474720"/>
            <a:ext cx="7632360" cy="1432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7000"/>
              </a:lnSpc>
              <a:spcAft>
                <a:spcPts val="799"/>
              </a:spcAft>
            </a:pPr>
            <a:r>
              <a:rPr b="0" lang="es-ES" sz="1400" spc="-1" strike="noStrike">
                <a:solidFill>
                  <a:srgbClr val="000000"/>
                </a:solidFill>
                <a:latin typeface="Arial"/>
                <a:ea typeface="Calibri"/>
              </a:rPr>
              <a:t>1- El perfil más habitual: una mujer &gt; 70 años, no fumadora, de etiología idiopática, con bronquiectasias leves. </a:t>
            </a:r>
            <a:endParaRPr b="0" lang="es-ES" sz="14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7000"/>
              </a:lnSpc>
              <a:spcAft>
                <a:spcPts val="799"/>
              </a:spcAft>
            </a:pPr>
            <a:r>
              <a:rPr b="0" lang="es-ES" sz="1400" spc="-1" strike="noStrike">
                <a:solidFill>
                  <a:srgbClr val="000000"/>
                </a:solidFill>
                <a:latin typeface="Arial"/>
                <a:ea typeface="Calibri"/>
              </a:rPr>
              <a:t>2- Las bronquiectasias graves representan &lt;10 %.</a:t>
            </a:r>
            <a:endParaRPr b="0" lang="es-ES" sz="14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7000"/>
              </a:lnSpc>
              <a:spcAft>
                <a:spcPts val="799"/>
              </a:spcAft>
            </a:pPr>
            <a:r>
              <a:rPr b="0" lang="es-ES" sz="1400" spc="-1" strike="noStrike">
                <a:solidFill>
                  <a:srgbClr val="000000"/>
                </a:solidFill>
                <a:latin typeface="Arial"/>
                <a:ea typeface="Calibri"/>
              </a:rPr>
              <a:t>3- Más del 30 % de los pacientes presentan infección crónica por P.aeruginosa, la mayoría en tratamiento con colistina</a:t>
            </a:r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CuadroTexto 10"/>
          <p:cNvSpPr/>
          <p:nvPr/>
        </p:nvSpPr>
        <p:spPr>
          <a:xfrm>
            <a:off x="467640" y="3138120"/>
            <a:ext cx="1709640" cy="349920"/>
          </a:xfrm>
          <a:prstGeom prst="rect">
            <a:avLst/>
          </a:prstGeom>
          <a:solidFill>
            <a:srgbClr val="ffffff"/>
          </a:solidFill>
          <a:ln>
            <a:solidFill>
              <a:srgbClr val="8064a2"/>
            </a:solidFill>
            <a:rou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7000"/>
              </a:lnSpc>
              <a:spcAft>
                <a:spcPts val="799"/>
              </a:spcAft>
            </a:pPr>
            <a:r>
              <a:rPr b="0" lang="es-ES" sz="1600" spc="-1" strike="noStrike">
                <a:solidFill>
                  <a:srgbClr val="000000"/>
                </a:solidFill>
                <a:latin typeface="Arial"/>
                <a:ea typeface="Calibri"/>
              </a:rPr>
              <a:t>Conclusiones: </a:t>
            </a:r>
            <a:endParaRPr b="0" lang="es-ES" sz="16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58" name="Gráfico 20"/>
          <p:cNvGraphicFramePr/>
          <p:nvPr/>
        </p:nvGraphicFramePr>
        <p:xfrm>
          <a:off x="1043640" y="1090080"/>
          <a:ext cx="3187440" cy="182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59" name="CuadroTexto 6"/>
          <p:cNvSpPr/>
          <p:nvPr/>
        </p:nvSpPr>
        <p:spPr>
          <a:xfrm>
            <a:off x="1835640" y="235440"/>
            <a:ext cx="1295640" cy="349920"/>
          </a:xfrm>
          <a:prstGeom prst="rect">
            <a:avLst/>
          </a:prstGeom>
          <a:solidFill>
            <a:srgbClr val="ffffff"/>
          </a:solidFill>
          <a:ln>
            <a:solidFill>
              <a:srgbClr val="8064a2"/>
            </a:solidFill>
            <a:rou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7000"/>
              </a:lnSpc>
              <a:spcAft>
                <a:spcPts val="799"/>
              </a:spcAft>
            </a:pPr>
            <a:r>
              <a:rPr b="0" lang="es-ES" sz="1600" spc="-1" strike="noStrike">
                <a:solidFill>
                  <a:srgbClr val="000000"/>
                </a:solidFill>
                <a:latin typeface="Arial"/>
                <a:ea typeface="Calibri"/>
              </a:rPr>
              <a:t>Resultados: </a:t>
            </a:r>
            <a:endParaRPr b="0" lang="es-ES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CuadroTexto 7"/>
          <p:cNvSpPr/>
          <p:nvPr/>
        </p:nvSpPr>
        <p:spPr>
          <a:xfrm>
            <a:off x="1763640" y="576000"/>
            <a:ext cx="3555000" cy="317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7000"/>
              </a:lnSpc>
              <a:spcAft>
                <a:spcPts val="799"/>
              </a:spcAft>
            </a:pPr>
            <a:r>
              <a:rPr b="0" lang="es-ES" sz="1400" spc="-1" strike="noStrike">
                <a:solidFill>
                  <a:srgbClr val="000000"/>
                </a:solidFill>
                <a:latin typeface="Arial"/>
                <a:ea typeface="Calibri"/>
              </a:rPr>
              <a:t>Se recopilaron un total de 192 pacientes .</a:t>
            </a:r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CuadroTexto 1"/>
          <p:cNvSpPr/>
          <p:nvPr/>
        </p:nvSpPr>
        <p:spPr>
          <a:xfrm>
            <a:off x="1619640" y="2591640"/>
            <a:ext cx="647640" cy="33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s-ES" sz="800" spc="-1" strike="noStrike">
                <a:solidFill>
                  <a:srgbClr val="17375e"/>
                </a:solidFill>
                <a:latin typeface="Arial"/>
              </a:rPr>
              <a:t>Mujeres</a:t>
            </a:r>
            <a:endParaRPr b="0" lang="es-ES" sz="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s-ES" sz="800" spc="-1" strike="noStrike">
                <a:solidFill>
                  <a:srgbClr val="c00000"/>
                </a:solidFill>
                <a:latin typeface="Arial"/>
              </a:rPr>
              <a:t>Hombres</a:t>
            </a:r>
            <a:endParaRPr b="0" lang="es-ES" sz="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CuadroTexto 11"/>
          <p:cNvSpPr/>
          <p:nvPr/>
        </p:nvSpPr>
        <p:spPr>
          <a:xfrm>
            <a:off x="2398680" y="2571840"/>
            <a:ext cx="887040" cy="33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s-ES" sz="800" spc="-1" strike="noStrike">
                <a:solidFill>
                  <a:srgbClr val="17375e"/>
                </a:solidFill>
                <a:latin typeface="Arial"/>
              </a:rPr>
              <a:t>No fumadores</a:t>
            </a:r>
            <a:endParaRPr b="0" lang="es-ES" sz="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s-ES" sz="800" spc="-1" strike="noStrike">
                <a:solidFill>
                  <a:srgbClr val="c00000"/>
                </a:solidFill>
                <a:latin typeface="Arial"/>
              </a:rPr>
              <a:t>Fumadores</a:t>
            </a:r>
            <a:endParaRPr b="0" lang="es-ES" sz="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CuadroTexto 12"/>
          <p:cNvSpPr/>
          <p:nvPr/>
        </p:nvSpPr>
        <p:spPr>
          <a:xfrm>
            <a:off x="3296160" y="2571840"/>
            <a:ext cx="887040" cy="33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s-ES" sz="800" spc="-1" strike="noStrike">
                <a:solidFill>
                  <a:srgbClr val="17375e"/>
                </a:solidFill>
                <a:latin typeface="Arial"/>
              </a:rPr>
              <a:t>&gt;70 años</a:t>
            </a:r>
            <a:endParaRPr b="0" lang="es-ES" sz="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s-ES" sz="800" spc="-1" strike="noStrike">
                <a:solidFill>
                  <a:srgbClr val="c00000"/>
                </a:solidFill>
                <a:latin typeface="Arial"/>
              </a:rPr>
              <a:t>&lt;70 años</a:t>
            </a:r>
            <a:endParaRPr b="0" lang="es-ES" sz="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3395</TotalTime>
  <Application>LibreOffice/7.5.1.2$Windows_X86_64 LibreOffice_project/fcbaee479e84c6cd81291587d2ee68cba099e129</Application>
  <AppVersion>15.0000</AppVersion>
  <Words>295</Words>
  <Paragraphs>68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2024-02-05T13:08:18Z</dcterms:created>
  <dc:creator>LUNA</dc:creator>
  <dc:description/>
  <dc:language>es-ES</dc:language>
  <cp:lastModifiedBy/>
  <dcterms:modified xsi:type="dcterms:W3CDTF">2025-03-02T22:24:41Z</dcterms:modified>
  <cp:revision>32</cp:revision>
  <dc:subject/>
  <dc:title>Diapositiva 1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Presentación en pantalla (16:9)</vt:lpwstr>
  </property>
  <property fmtid="{D5CDD505-2E9C-101B-9397-08002B2CF9AE}" pid="4" name="Slides">
    <vt:i4>2</vt:i4>
  </property>
</Properties>
</file>