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82" y="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30;p38">
            <a:extLst>
              <a:ext uri="{FF2B5EF4-FFF2-40B4-BE49-F238E27FC236}">
                <a16:creationId xmlns:a16="http://schemas.microsoft.com/office/drawing/2014/main" id="{DAEDBBA8-C4E3-2FFD-2A2C-1137D6EE6FCB}"/>
              </a:ext>
            </a:extLst>
          </p:cNvPr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440160" y="191319"/>
            <a:ext cx="6984776" cy="147097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244B63B-768D-76E7-300E-FEE9977E4492}"/>
              </a:ext>
            </a:extLst>
          </p:cNvPr>
          <p:cNvSpPr txBox="1"/>
          <p:nvPr/>
        </p:nvSpPr>
        <p:spPr>
          <a:xfrm>
            <a:off x="2470381" y="337822"/>
            <a:ext cx="5220072" cy="736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0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Antibioterapia inhalada en nuestro medio: Estudio descriptivo de eficacia y adherencia.</a:t>
            </a:r>
            <a:endParaRPr lang="es-ES" sz="20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9C43C659-45C5-747C-43E1-8B6BE97102BA}"/>
              </a:ext>
            </a:extLst>
          </p:cNvPr>
          <p:cNvSpPr/>
          <p:nvPr/>
        </p:nvSpPr>
        <p:spPr>
          <a:xfrm>
            <a:off x="2506385" y="1120156"/>
            <a:ext cx="5148064" cy="318871"/>
          </a:xfrm>
          <a:prstGeom prst="roundRect">
            <a:avLst/>
          </a:prstGeom>
          <a:noFill/>
          <a:ln w="6350"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</a:rPr>
              <a:t>Autores: N. Vega Dombidau, M. Sanz Flores, Z. F. Donoso Correa, F. De Los Reyes Guzmán Ruiz, J. González Bartolomé, J. A. Riesco Miranda.</a:t>
            </a:r>
            <a:br>
              <a:rPr lang="es-ES" sz="800" dirty="0">
                <a:solidFill>
                  <a:schemeClr val="tx1"/>
                </a:solidFill>
              </a:rPr>
            </a:br>
            <a:r>
              <a:rPr lang="es-ES" sz="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95FF47E2-88DD-C3B8-8898-6A36965B0814}"/>
              </a:ext>
            </a:extLst>
          </p:cNvPr>
          <p:cNvSpPr/>
          <p:nvPr/>
        </p:nvSpPr>
        <p:spPr>
          <a:xfrm>
            <a:off x="1389529" y="1933139"/>
            <a:ext cx="3131840" cy="1615827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579315B0-3A41-B7D9-92C1-CF470F429A85}"/>
              </a:ext>
            </a:extLst>
          </p:cNvPr>
          <p:cNvSpPr/>
          <p:nvPr/>
        </p:nvSpPr>
        <p:spPr>
          <a:xfrm>
            <a:off x="1389529" y="3825771"/>
            <a:ext cx="6727028" cy="1253211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681AC5-7F56-2D39-313C-128A0D3BEC28}"/>
              </a:ext>
            </a:extLst>
          </p:cNvPr>
          <p:cNvSpPr txBox="1"/>
          <p:nvPr/>
        </p:nvSpPr>
        <p:spPr>
          <a:xfrm>
            <a:off x="4856370" y="1930000"/>
            <a:ext cx="302799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s-ES" sz="1200" b="1" dirty="0"/>
          </a:p>
          <a:p>
            <a:pPr algn="just"/>
            <a:r>
              <a:rPr lang="es-ES" sz="1200" dirty="0"/>
              <a:t>✅ Evaluar la </a:t>
            </a:r>
            <a:r>
              <a:rPr lang="es-ES" sz="1200" b="1" dirty="0"/>
              <a:t>eficacia y adherencia</a:t>
            </a:r>
            <a:r>
              <a:rPr lang="es-ES" sz="1200" dirty="0"/>
              <a:t> al tratamiento con AI en pacientes de nuestra área.</a:t>
            </a:r>
          </a:p>
          <a:p>
            <a:pPr algn="just"/>
            <a:br>
              <a:rPr lang="es-ES" sz="1200" dirty="0"/>
            </a:br>
            <a:r>
              <a:rPr lang="es-ES" sz="1200" dirty="0"/>
              <a:t>✅ Comparar la respuesta entre </a:t>
            </a:r>
            <a:r>
              <a:rPr lang="es-ES" sz="1200" b="1" dirty="0"/>
              <a:t>diferentes antibióticos</a:t>
            </a:r>
            <a:r>
              <a:rPr lang="es-ES" sz="1200" dirty="0"/>
              <a:t> utilizados.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15036BA-A70F-C4F6-12D2-7812C67ABDC0}"/>
              </a:ext>
            </a:extLst>
          </p:cNvPr>
          <p:cNvSpPr txBox="1"/>
          <p:nvPr/>
        </p:nvSpPr>
        <p:spPr>
          <a:xfrm>
            <a:off x="1450551" y="1954413"/>
            <a:ext cx="3070818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100" dirty="0"/>
              <a:t>El uso de </a:t>
            </a:r>
            <a:r>
              <a:rPr lang="es-ES" sz="1100" b="1" dirty="0"/>
              <a:t>antibióticos inhalados (AI)</a:t>
            </a:r>
            <a:r>
              <a:rPr lang="es-ES" sz="1100" dirty="0"/>
              <a:t> es fundamental en el manejo de </a:t>
            </a:r>
            <a:r>
              <a:rPr lang="es-ES" sz="1100" b="1" dirty="0"/>
              <a:t>infecciones respiratorias crónicas</a:t>
            </a:r>
            <a:r>
              <a:rPr lang="es-ES" sz="1100" dirty="0"/>
              <a:t>, especialmente en:</a:t>
            </a:r>
            <a:br>
              <a:rPr lang="es-ES" sz="1100" dirty="0"/>
            </a:br>
            <a:r>
              <a:rPr lang="es-ES" sz="1100" dirty="0"/>
              <a:t>✔ </a:t>
            </a:r>
            <a:r>
              <a:rPr lang="es-ES" sz="1100" b="1" dirty="0"/>
              <a:t>Fibrosis quística (FQ)</a:t>
            </a:r>
            <a:br>
              <a:rPr lang="es-ES" sz="1100" dirty="0"/>
            </a:br>
            <a:r>
              <a:rPr lang="es-ES" sz="1100" dirty="0"/>
              <a:t>✔ </a:t>
            </a:r>
            <a:r>
              <a:rPr lang="es-ES" sz="1100" b="1" dirty="0"/>
              <a:t>Bronquiectasias no FQ (BQ no FQ)</a:t>
            </a:r>
            <a:br>
              <a:rPr lang="es-ES" sz="1100" dirty="0"/>
            </a:br>
            <a:r>
              <a:rPr lang="es-ES" sz="1100" dirty="0"/>
              <a:t>✔ </a:t>
            </a:r>
            <a:r>
              <a:rPr lang="es-ES" sz="1100" b="1" dirty="0"/>
              <a:t>EPOC</a:t>
            </a:r>
            <a:endParaRPr lang="es-ES" sz="1100" dirty="0"/>
          </a:p>
          <a:p>
            <a:pPr algn="just"/>
            <a:r>
              <a:rPr lang="es-ES" sz="1100" dirty="0"/>
              <a:t>Estas infecciones aumentan el riesgo de </a:t>
            </a:r>
            <a:r>
              <a:rPr lang="es-ES" sz="1100" b="1" dirty="0"/>
              <a:t>exacerbaciones frecuentes y morbimortalidad</a:t>
            </a:r>
            <a:r>
              <a:rPr lang="es-ES" sz="1100" dirty="0"/>
              <a:t>, afectando la calidad de vida de los pacientes.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A291457-8C6A-9327-76C4-FEBAB31C4D08}"/>
              </a:ext>
            </a:extLst>
          </p:cNvPr>
          <p:cNvSpPr txBox="1"/>
          <p:nvPr/>
        </p:nvSpPr>
        <p:spPr>
          <a:xfrm>
            <a:off x="1368625" y="3852211"/>
            <a:ext cx="65986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/>
              <a:t>📌 </a:t>
            </a:r>
            <a:r>
              <a:rPr lang="es-ES" sz="1200" b="1" dirty="0"/>
              <a:t>Estudio observacional descriptivo</a:t>
            </a:r>
            <a:r>
              <a:rPr lang="es-ES" sz="1200" dirty="0"/>
              <a:t> en pacientes tratados con AI en nuestra área de referencia.</a:t>
            </a:r>
            <a:br>
              <a:rPr lang="es-ES" sz="1200" dirty="0"/>
            </a:br>
            <a:r>
              <a:rPr lang="es-ES" sz="1200" dirty="0"/>
              <a:t>📌 Recogida de </a:t>
            </a:r>
            <a:r>
              <a:rPr lang="es-ES" sz="1200" b="1" dirty="0"/>
              <a:t>variables epidemiológicas y clínicas</a:t>
            </a:r>
            <a:r>
              <a:rPr lang="es-ES" sz="1200" dirty="0"/>
              <a:t>, incluyendo:</a:t>
            </a:r>
            <a:br>
              <a:rPr lang="es-ES" sz="1200" dirty="0"/>
            </a:br>
            <a:r>
              <a:rPr lang="es-ES" sz="1200" dirty="0"/>
              <a:t>✔ </a:t>
            </a:r>
            <a:r>
              <a:rPr lang="es-ES" sz="1200" b="1" dirty="0"/>
              <a:t>Tipo de antibiótico prescrito</a:t>
            </a:r>
            <a:br>
              <a:rPr lang="es-ES" sz="1200" dirty="0"/>
            </a:br>
            <a:r>
              <a:rPr lang="es-ES" sz="1200" dirty="0"/>
              <a:t>✔ </a:t>
            </a:r>
            <a:r>
              <a:rPr lang="es-ES" sz="1200" b="1" dirty="0"/>
              <a:t>Duración del tratamiento</a:t>
            </a:r>
            <a:br>
              <a:rPr lang="es-ES" sz="1200" dirty="0"/>
            </a:br>
            <a:r>
              <a:rPr lang="es-ES" sz="1200" dirty="0"/>
              <a:t>✔ </a:t>
            </a:r>
            <a:r>
              <a:rPr lang="es-ES" sz="1200" b="1" dirty="0"/>
              <a:t>Resistencia bacteriana</a:t>
            </a:r>
            <a:br>
              <a:rPr lang="es-ES" sz="1200" dirty="0"/>
            </a:br>
            <a:r>
              <a:rPr lang="es-ES" sz="1200" dirty="0"/>
              <a:t>✔ </a:t>
            </a:r>
            <a:r>
              <a:rPr lang="es-ES" sz="1200" b="1" dirty="0"/>
              <a:t>Adherencia al tratamiento</a:t>
            </a:r>
            <a:endParaRPr lang="es-ES" sz="1200" dirty="0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0A45788A-74AE-E469-67D9-05F8FB063606}"/>
              </a:ext>
            </a:extLst>
          </p:cNvPr>
          <p:cNvSpPr/>
          <p:nvPr/>
        </p:nvSpPr>
        <p:spPr>
          <a:xfrm>
            <a:off x="4856370" y="1933139"/>
            <a:ext cx="3131840" cy="1607459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BCA3641-1C88-6B72-B0DB-4F52B0F5F762}"/>
              </a:ext>
            </a:extLst>
          </p:cNvPr>
          <p:cNvSpPr txBox="1"/>
          <p:nvPr/>
        </p:nvSpPr>
        <p:spPr>
          <a:xfrm>
            <a:off x="4932548" y="1662291"/>
            <a:ext cx="12327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/>
              <a:t>OBJETIVO</a:t>
            </a:r>
            <a:endParaRPr lang="es-ES" sz="160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98F09E2-FBF9-2E28-8CCB-BBDE957C8770}"/>
              </a:ext>
            </a:extLst>
          </p:cNvPr>
          <p:cNvSpPr txBox="1"/>
          <p:nvPr/>
        </p:nvSpPr>
        <p:spPr>
          <a:xfrm>
            <a:off x="1389529" y="1643801"/>
            <a:ext cx="16439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/>
              <a:t>INTRODUCIÓN</a:t>
            </a:r>
            <a:endParaRPr lang="es-ES" sz="1600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2770D22-0B3D-9B54-C3CF-0AA802CEC0AA}"/>
              </a:ext>
            </a:extLst>
          </p:cNvPr>
          <p:cNvSpPr txBox="1"/>
          <p:nvPr/>
        </p:nvSpPr>
        <p:spPr>
          <a:xfrm>
            <a:off x="1372484" y="3543264"/>
            <a:ext cx="31318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/>
              <a:t>MATERIAL Y MÉTODO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Output image">
            <a:extLst>
              <a:ext uri="{FF2B5EF4-FFF2-40B4-BE49-F238E27FC236}">
                <a16:creationId xmlns:a16="http://schemas.microsoft.com/office/drawing/2014/main" id="{5E49E8F9-9546-C081-306D-C1CA1A3D22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353" y="2632412"/>
            <a:ext cx="1954120" cy="1832563"/>
          </a:xfrm>
          <a:prstGeom prst="rect">
            <a:avLst/>
          </a:prstGeom>
          <a:ln w="2222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Imagen 4" descr="Output image">
            <a:extLst>
              <a:ext uri="{FF2B5EF4-FFF2-40B4-BE49-F238E27FC236}">
                <a16:creationId xmlns:a16="http://schemas.microsoft.com/office/drawing/2014/main" id="{C4A24A96-F25E-2DF0-FEC7-186EF0344A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3"/>
          <a:stretch/>
        </p:blipFill>
        <p:spPr bwMode="auto">
          <a:xfrm>
            <a:off x="6866352" y="678524"/>
            <a:ext cx="1954121" cy="1832564"/>
          </a:xfrm>
          <a:prstGeom prst="rect">
            <a:avLst/>
          </a:prstGeom>
          <a:ln w="2222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FB5EDCE7-ECF9-B4B3-2277-BA316340752C}"/>
              </a:ext>
            </a:extLst>
          </p:cNvPr>
          <p:cNvSpPr txBox="1"/>
          <p:nvPr/>
        </p:nvSpPr>
        <p:spPr>
          <a:xfrm>
            <a:off x="1949607" y="542919"/>
            <a:ext cx="2430016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100" dirty="0"/>
              <a:t>👥 </a:t>
            </a:r>
            <a:r>
              <a:rPr lang="es-ES" sz="1100" b="1" dirty="0"/>
              <a:t>62 pacientes</a:t>
            </a:r>
            <a:r>
              <a:rPr lang="es-ES" sz="1100" dirty="0"/>
              <a:t> incluidos (</a:t>
            </a:r>
            <a:r>
              <a:rPr lang="es-ES" sz="1100" b="1" dirty="0"/>
              <a:t>edad media: 60 años ±21.35</a:t>
            </a:r>
            <a:r>
              <a:rPr lang="es-ES" sz="1100" dirty="0"/>
              <a:t>).</a:t>
            </a:r>
            <a:br>
              <a:rPr lang="es-ES" sz="1100" dirty="0"/>
            </a:br>
            <a:r>
              <a:rPr lang="es-ES" sz="1100" dirty="0"/>
              <a:t>👩 </a:t>
            </a:r>
            <a:r>
              <a:rPr lang="es-ES" sz="1100" b="1" dirty="0"/>
              <a:t>Predominio femenino (62%)</a:t>
            </a:r>
            <a:r>
              <a:rPr lang="es-ES" sz="1100" dirty="0"/>
              <a:t>.</a:t>
            </a:r>
          </a:p>
          <a:p>
            <a:r>
              <a:rPr lang="es-ES" sz="1100" b="1" dirty="0"/>
              <a:t>🔹 Diagnósticos más frecuentes:</a:t>
            </a:r>
            <a:br>
              <a:rPr lang="es-ES" sz="1100" dirty="0"/>
            </a:br>
            <a:r>
              <a:rPr lang="es-ES" sz="1100" dirty="0"/>
              <a:t>✔ </a:t>
            </a:r>
            <a:r>
              <a:rPr lang="es-ES" sz="1100" b="1" dirty="0"/>
              <a:t>BQ no FQ (36%)</a:t>
            </a:r>
            <a:br>
              <a:rPr lang="es-ES" sz="1100" dirty="0"/>
            </a:br>
            <a:r>
              <a:rPr lang="es-ES" sz="1100" dirty="0"/>
              <a:t>✔ </a:t>
            </a:r>
            <a:r>
              <a:rPr lang="es-ES" sz="1100" b="1" dirty="0"/>
              <a:t>FQ (26%)</a:t>
            </a:r>
            <a:br>
              <a:rPr lang="es-ES" sz="1100" dirty="0"/>
            </a:br>
            <a:r>
              <a:rPr lang="es-ES" sz="1100" dirty="0"/>
              <a:t>✔ </a:t>
            </a:r>
            <a:r>
              <a:rPr lang="es-ES" sz="1100" b="1" dirty="0"/>
              <a:t>EPOC (9%)</a:t>
            </a:r>
            <a:br>
              <a:rPr lang="es-ES" sz="1100" dirty="0"/>
            </a:br>
            <a:r>
              <a:rPr lang="es-ES" sz="1100" dirty="0"/>
              <a:t>✔ Otras patologías: fibrosis pulmonar (9%), asma (5%).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28AC8CF-8C31-EAAA-A798-9E073B8F97AE}"/>
              </a:ext>
            </a:extLst>
          </p:cNvPr>
          <p:cNvSpPr txBox="1"/>
          <p:nvPr/>
        </p:nvSpPr>
        <p:spPr>
          <a:xfrm>
            <a:off x="4358992" y="739603"/>
            <a:ext cx="2319961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100" b="1" dirty="0"/>
              <a:t>🔹 Antibióticos inhalados más utilizados:</a:t>
            </a:r>
            <a:br>
              <a:rPr lang="es-ES" sz="1100" dirty="0"/>
            </a:br>
            <a:r>
              <a:rPr lang="es-ES" sz="1100" dirty="0"/>
              <a:t>✔ </a:t>
            </a:r>
            <a:r>
              <a:rPr lang="es-ES" sz="1100" b="1" dirty="0" err="1"/>
              <a:t>Colistemetato</a:t>
            </a:r>
            <a:r>
              <a:rPr lang="es-ES" sz="1100" b="1" dirty="0"/>
              <a:t> de sodio (CS) - 60%</a:t>
            </a:r>
            <a:br>
              <a:rPr lang="es-ES" sz="1100" dirty="0"/>
            </a:br>
            <a:r>
              <a:rPr lang="es-ES" sz="1100" dirty="0"/>
              <a:t>✔ Anfotericina B - 18%</a:t>
            </a:r>
            <a:br>
              <a:rPr lang="es-ES" sz="1100" dirty="0"/>
            </a:br>
            <a:r>
              <a:rPr lang="es-ES" sz="1100" dirty="0"/>
              <a:t>✔ Tobramicina - 11.3%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3579466-B598-12C4-F7F2-36DC1C00FF1C}"/>
              </a:ext>
            </a:extLst>
          </p:cNvPr>
          <p:cNvSpPr txBox="1"/>
          <p:nvPr/>
        </p:nvSpPr>
        <p:spPr>
          <a:xfrm>
            <a:off x="1939957" y="2289441"/>
            <a:ext cx="485462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100" dirty="0"/>
              <a:t>📌 </a:t>
            </a:r>
            <a:r>
              <a:rPr lang="es-ES" sz="1100" b="1" dirty="0"/>
              <a:t>10% de los pacientes</a:t>
            </a:r>
            <a:r>
              <a:rPr lang="es-ES" sz="1100" dirty="0"/>
              <a:t> recibió tratamiento con </a:t>
            </a:r>
            <a:r>
              <a:rPr lang="es-ES" sz="1100" b="1" dirty="0"/>
              <a:t>doble antibiótico</a:t>
            </a:r>
            <a:r>
              <a:rPr lang="es-ES" sz="1100" dirty="0"/>
              <a:t>.</a:t>
            </a:r>
            <a:br>
              <a:rPr lang="es-ES" sz="1100" dirty="0"/>
            </a:br>
            <a:r>
              <a:rPr lang="es-ES" sz="1100" dirty="0"/>
              <a:t>📌 </a:t>
            </a:r>
            <a:r>
              <a:rPr lang="es-ES" sz="1100" b="1" dirty="0"/>
              <a:t>Tiempo medio de tratamiento: 36 meses</a:t>
            </a:r>
            <a:r>
              <a:rPr lang="es-ES" sz="1100" dirty="0"/>
              <a:t>.</a:t>
            </a:r>
            <a:br>
              <a:rPr lang="es-ES" sz="1100" dirty="0"/>
            </a:br>
            <a:r>
              <a:rPr lang="es-ES" sz="1100" dirty="0"/>
              <a:t>📌 </a:t>
            </a:r>
            <a:r>
              <a:rPr lang="es-ES" sz="1100" b="1" dirty="0"/>
              <a:t>Cambio de antibiótico en el 37%</a:t>
            </a:r>
            <a:r>
              <a:rPr lang="es-ES" sz="1100" dirty="0"/>
              <a:t> de los casos por falta de eficacia.</a:t>
            </a:r>
            <a:br>
              <a:rPr lang="es-ES" sz="1100" dirty="0"/>
            </a:br>
            <a:r>
              <a:rPr lang="es-ES" sz="1100" dirty="0"/>
              <a:t>📌 </a:t>
            </a:r>
            <a:r>
              <a:rPr lang="es-ES" sz="1100" b="1" dirty="0"/>
              <a:t>40% desarrolló resistencia</a:t>
            </a:r>
            <a:r>
              <a:rPr lang="es-ES" sz="1100" dirty="0"/>
              <a:t> y </a:t>
            </a:r>
            <a:r>
              <a:rPr lang="es-ES" sz="1100" b="1" dirty="0"/>
              <a:t>12% suspendió prematuramente</a:t>
            </a:r>
            <a:r>
              <a:rPr lang="es-ES" sz="1100" dirty="0"/>
              <a:t> por efectos adversos.</a:t>
            </a:r>
            <a:br>
              <a:rPr lang="es-ES" sz="1100" dirty="0"/>
            </a:br>
            <a:r>
              <a:rPr lang="es-ES" sz="1100" dirty="0"/>
              <a:t>📌 </a:t>
            </a:r>
            <a:r>
              <a:rPr lang="es-ES" sz="1100" b="1" dirty="0"/>
              <a:t>13% mostró mejoría clínica</a:t>
            </a:r>
            <a:r>
              <a:rPr lang="es-ES" sz="1100" dirty="0"/>
              <a:t>, lo que justificó la finalización del tratamiento.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FE19D1E-D871-8A6D-15A5-42E00A23E913}"/>
              </a:ext>
            </a:extLst>
          </p:cNvPr>
          <p:cNvSpPr txBox="1"/>
          <p:nvPr/>
        </p:nvSpPr>
        <p:spPr>
          <a:xfrm>
            <a:off x="1949607" y="3590880"/>
            <a:ext cx="49249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1" dirty="0"/>
              <a:t>CONCLUSIONES</a:t>
            </a:r>
          </a:p>
          <a:p>
            <a:r>
              <a:rPr lang="es-ES" sz="1200" dirty="0"/>
              <a:t>🔹 </a:t>
            </a:r>
            <a:r>
              <a:rPr lang="es-ES" sz="1200" b="1" dirty="0"/>
              <a:t>La BQ no FQ</a:t>
            </a:r>
            <a:r>
              <a:rPr lang="es-ES" sz="1200" dirty="0"/>
              <a:t> fue la patología más frecuente en la prescripción de AI.</a:t>
            </a:r>
            <a:br>
              <a:rPr lang="es-ES" sz="1200" dirty="0"/>
            </a:br>
            <a:r>
              <a:rPr lang="es-ES" sz="1200" dirty="0"/>
              <a:t>🔹 </a:t>
            </a:r>
            <a:r>
              <a:rPr lang="es-ES" sz="1200" b="1" dirty="0"/>
              <a:t>El AI más usado fue el CS</a:t>
            </a:r>
            <a:r>
              <a:rPr lang="es-ES" sz="1200" dirty="0"/>
              <a:t>.</a:t>
            </a:r>
            <a:br>
              <a:rPr lang="es-ES" sz="1200" dirty="0"/>
            </a:br>
            <a:r>
              <a:rPr lang="es-ES" sz="1200" dirty="0"/>
              <a:t>🔹 </a:t>
            </a:r>
            <a:r>
              <a:rPr lang="es-ES" sz="1200" b="1" dirty="0"/>
              <a:t>Buena adherencia</a:t>
            </a:r>
            <a:r>
              <a:rPr lang="es-ES" sz="1200" dirty="0"/>
              <a:t> y </a:t>
            </a:r>
            <a:r>
              <a:rPr lang="es-ES" sz="1200" b="1" dirty="0"/>
              <a:t>baja tasa de abandono</a:t>
            </a:r>
            <a:r>
              <a:rPr lang="es-ES" sz="1200" dirty="0"/>
              <a:t>.</a:t>
            </a:r>
            <a:br>
              <a:rPr lang="es-ES" sz="1200" dirty="0"/>
            </a:br>
            <a:r>
              <a:rPr lang="es-ES" sz="1200" dirty="0"/>
              <a:t>🔹 </a:t>
            </a:r>
            <a:r>
              <a:rPr lang="es-ES" sz="1200" b="1" dirty="0"/>
              <a:t>60% de los pacientes</a:t>
            </a:r>
            <a:r>
              <a:rPr lang="es-ES" sz="1200" dirty="0"/>
              <a:t> respondieron eficazmente al tratamiento.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D021C1DF-C362-A91F-43BA-CBE608E9A68B}"/>
              </a:ext>
            </a:extLst>
          </p:cNvPr>
          <p:cNvSpPr/>
          <p:nvPr/>
        </p:nvSpPr>
        <p:spPr>
          <a:xfrm>
            <a:off x="1925390" y="525475"/>
            <a:ext cx="2311682" cy="1607459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77C7527-5743-808F-A09B-A82D4C97014B}"/>
              </a:ext>
            </a:extLst>
          </p:cNvPr>
          <p:cNvSpPr txBox="1"/>
          <p:nvPr/>
        </p:nvSpPr>
        <p:spPr>
          <a:xfrm>
            <a:off x="3923928" y="101868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/>
              <a:t>RESULTADOS </a:t>
            </a: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E7C9F073-C92C-DEAA-B2E7-3A3E4885B032}"/>
              </a:ext>
            </a:extLst>
          </p:cNvPr>
          <p:cNvSpPr/>
          <p:nvPr/>
        </p:nvSpPr>
        <p:spPr>
          <a:xfrm>
            <a:off x="4367271" y="520655"/>
            <a:ext cx="2311682" cy="1607459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47C5AA42-3E48-4276-BB12-FF2DCBE6E858}"/>
              </a:ext>
            </a:extLst>
          </p:cNvPr>
          <p:cNvSpPr/>
          <p:nvPr/>
        </p:nvSpPr>
        <p:spPr>
          <a:xfrm>
            <a:off x="1925390" y="2193550"/>
            <a:ext cx="4753563" cy="1299779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07E424DC-E32A-7B21-0E41-457E424C6771}"/>
              </a:ext>
            </a:extLst>
          </p:cNvPr>
          <p:cNvSpPr/>
          <p:nvPr/>
        </p:nvSpPr>
        <p:spPr>
          <a:xfrm>
            <a:off x="1925390" y="3557787"/>
            <a:ext cx="4753563" cy="1217856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1213</TotalTime>
  <Words>401</Words>
  <Application>Microsoft Office PowerPoint</Application>
  <PresentationFormat>Presentación en pantalla (16:9)</PresentationFormat>
  <Paragraphs>18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Carolina Vega Dombidau</cp:lastModifiedBy>
  <cp:revision>5</cp:revision>
  <dcterms:created xsi:type="dcterms:W3CDTF">2024-02-05T13:08:18Z</dcterms:created>
  <dcterms:modified xsi:type="dcterms:W3CDTF">2025-03-02T09:37:39Z</dcterms:modified>
</cp:coreProperties>
</file>