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19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82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9C43C659-45C5-747C-43E1-8B6BE97102BA}"/>
              </a:ext>
            </a:extLst>
          </p:cNvPr>
          <p:cNvSpPr/>
          <p:nvPr/>
        </p:nvSpPr>
        <p:spPr>
          <a:xfrm>
            <a:off x="2352374" y="1158180"/>
            <a:ext cx="5148064" cy="318871"/>
          </a:xfrm>
          <a:prstGeom prst="round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>
                <a:solidFill>
                  <a:schemeClr val="tx1"/>
                </a:solidFill>
              </a:rPr>
              <a:t>Autores: N. Vega Dombidau, M. Sanz Flores, M. Dávila Cabanillas, R. Rodríguez </a:t>
            </a:r>
            <a:r>
              <a:rPr lang="es-ES" sz="1050" dirty="0" err="1">
                <a:solidFill>
                  <a:schemeClr val="tx1"/>
                </a:solidFill>
              </a:rPr>
              <a:t>Villamor</a:t>
            </a:r>
            <a:r>
              <a:rPr lang="es-ES" sz="1050" dirty="0">
                <a:solidFill>
                  <a:schemeClr val="tx1"/>
                </a:solidFill>
              </a:rPr>
              <a:t>, J. González Bartolomé, J. A. Riesco Miranda. </a:t>
            </a:r>
          </a:p>
        </p:txBody>
      </p:sp>
      <p:sp>
        <p:nvSpPr>
          <p:cNvPr id="13" name="Rectángulo: esquinas superiores redondeadas 12">
            <a:extLst>
              <a:ext uri="{FF2B5EF4-FFF2-40B4-BE49-F238E27FC236}">
                <a16:creationId xmlns:a16="http://schemas.microsoft.com/office/drawing/2014/main" id="{2A3D7D30-5CA0-6E77-6282-63B05E6A6A6A}"/>
              </a:ext>
            </a:extLst>
          </p:cNvPr>
          <p:cNvSpPr/>
          <p:nvPr/>
        </p:nvSpPr>
        <p:spPr>
          <a:xfrm>
            <a:off x="4926406" y="1639550"/>
            <a:ext cx="3582144" cy="1571188"/>
          </a:xfrm>
          <a:prstGeom prst="round2SameRect">
            <a:avLst>
              <a:gd name="adj1" fmla="val 9304"/>
              <a:gd name="adj2" fmla="val 0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: esquinas superiores redondeadas 14">
            <a:extLst>
              <a:ext uri="{FF2B5EF4-FFF2-40B4-BE49-F238E27FC236}">
                <a16:creationId xmlns:a16="http://schemas.microsoft.com/office/drawing/2014/main" id="{51E4D1CE-5856-54BA-0B86-57F96DEA1453}"/>
              </a:ext>
            </a:extLst>
          </p:cNvPr>
          <p:cNvSpPr/>
          <p:nvPr/>
        </p:nvSpPr>
        <p:spPr>
          <a:xfrm>
            <a:off x="431540" y="3297184"/>
            <a:ext cx="8077010" cy="1577043"/>
          </a:xfrm>
          <a:prstGeom prst="round2SameRect">
            <a:avLst>
              <a:gd name="adj1" fmla="val 9304"/>
              <a:gd name="adj2" fmla="val 0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superiores redondeadas 10">
            <a:extLst>
              <a:ext uri="{FF2B5EF4-FFF2-40B4-BE49-F238E27FC236}">
                <a16:creationId xmlns:a16="http://schemas.microsoft.com/office/drawing/2014/main" id="{E25AE395-E98D-E3A5-CAA2-3282085E3FEE}"/>
              </a:ext>
            </a:extLst>
          </p:cNvPr>
          <p:cNvSpPr/>
          <p:nvPr/>
        </p:nvSpPr>
        <p:spPr>
          <a:xfrm>
            <a:off x="448663" y="1633695"/>
            <a:ext cx="4392488" cy="1577043"/>
          </a:xfrm>
          <a:prstGeom prst="round2SameRect">
            <a:avLst>
              <a:gd name="adj1" fmla="val 9304"/>
              <a:gd name="adj2" fmla="val 0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Google Shape;230;p38">
            <a:extLst>
              <a:ext uri="{FF2B5EF4-FFF2-40B4-BE49-F238E27FC236}">
                <a16:creationId xmlns:a16="http://schemas.microsoft.com/office/drawing/2014/main" id="{DAEDBBA8-C4E3-2FFD-2A2C-1137D6EE6FCB}"/>
              </a:ext>
            </a:extLst>
          </p:cNvPr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774620" y="104421"/>
            <a:ext cx="6685812" cy="10175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244B63B-768D-76E7-300E-FEE9977E4492}"/>
              </a:ext>
            </a:extLst>
          </p:cNvPr>
          <p:cNvSpPr txBox="1"/>
          <p:nvPr/>
        </p:nvSpPr>
        <p:spPr>
          <a:xfrm>
            <a:off x="2411760" y="313722"/>
            <a:ext cx="55446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FACTORES ASOCIADOS A LA FALTA DE RESPUESTA AL TRATAMIENTO CON ANTIBIÓTICOS INHALADOS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0C1BE2C-7EB4-D50C-CEF8-5671F00277BA}"/>
              </a:ext>
            </a:extLst>
          </p:cNvPr>
          <p:cNvSpPr txBox="1"/>
          <p:nvPr/>
        </p:nvSpPr>
        <p:spPr>
          <a:xfrm>
            <a:off x="476418" y="1691778"/>
            <a:ext cx="446655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INTRODUCCIÓN</a:t>
            </a:r>
          </a:p>
          <a:p>
            <a:r>
              <a:rPr lang="es-ES" sz="1200" dirty="0">
                <a:solidFill>
                  <a:schemeClr val="bg1"/>
                </a:solidFill>
              </a:rPr>
              <a:t>Las </a:t>
            </a:r>
            <a:r>
              <a:rPr lang="es-ES" sz="1200" b="1" dirty="0">
                <a:solidFill>
                  <a:schemeClr val="bg1"/>
                </a:solidFill>
              </a:rPr>
              <a:t>recaídas infecciosas</a:t>
            </a:r>
            <a:r>
              <a:rPr lang="es-ES" sz="1200" dirty="0">
                <a:solidFill>
                  <a:schemeClr val="bg1"/>
                </a:solidFill>
              </a:rPr>
              <a:t> en pacientes con </a:t>
            </a:r>
            <a:r>
              <a:rPr lang="es-ES" sz="1200" b="1" dirty="0">
                <a:solidFill>
                  <a:schemeClr val="bg1"/>
                </a:solidFill>
              </a:rPr>
              <a:t>infección bronquial crónica</a:t>
            </a:r>
            <a:r>
              <a:rPr lang="es-ES" sz="1200" dirty="0">
                <a:solidFill>
                  <a:schemeClr val="bg1"/>
                </a:solidFill>
              </a:rPr>
              <a:t> tratados con </a:t>
            </a:r>
            <a:r>
              <a:rPr lang="es-ES" sz="1200" b="1" dirty="0">
                <a:solidFill>
                  <a:schemeClr val="bg1"/>
                </a:solidFill>
              </a:rPr>
              <a:t>antibióticos inhalados (AI)</a:t>
            </a:r>
            <a:r>
              <a:rPr lang="es-ES" sz="1200" dirty="0">
                <a:solidFill>
                  <a:schemeClr val="bg1"/>
                </a:solidFill>
              </a:rPr>
              <a:t> siguen siendo un </a:t>
            </a:r>
            <a:r>
              <a:rPr lang="es-ES" sz="1200" b="1" dirty="0">
                <a:solidFill>
                  <a:schemeClr val="bg1"/>
                </a:solidFill>
              </a:rPr>
              <a:t>desafío clínico</a:t>
            </a:r>
            <a:r>
              <a:rPr lang="es-ES" sz="1200" dirty="0">
                <a:solidFill>
                  <a:schemeClr val="bg1"/>
                </a:solidFill>
              </a:rPr>
              <a:t>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📌 </a:t>
            </a:r>
            <a:r>
              <a:rPr lang="es-ES" sz="1200" b="1" dirty="0">
                <a:solidFill>
                  <a:schemeClr val="bg1"/>
                </a:solidFill>
              </a:rPr>
              <a:t>Exacerbaciones frecuentes</a:t>
            </a:r>
            <a:r>
              <a:rPr lang="es-ES" sz="1200" dirty="0">
                <a:solidFill>
                  <a:schemeClr val="bg1"/>
                </a:solidFill>
              </a:rPr>
              <a:t> afectan el control de la enfermedad.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📌 </a:t>
            </a:r>
            <a:r>
              <a:rPr lang="es-ES" sz="1200" b="1" dirty="0">
                <a:solidFill>
                  <a:schemeClr val="bg1"/>
                </a:solidFill>
              </a:rPr>
              <a:t>Falta de respuesta al tratamiento</a:t>
            </a:r>
            <a:r>
              <a:rPr lang="es-ES" sz="1200" dirty="0">
                <a:solidFill>
                  <a:schemeClr val="bg1"/>
                </a:solidFill>
              </a:rPr>
              <a:t> puede estar relacionada con múltiples factores.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DD7E60-5E01-4F97-E45F-ECC34DA7526C}"/>
              </a:ext>
            </a:extLst>
          </p:cNvPr>
          <p:cNvSpPr txBox="1"/>
          <p:nvPr/>
        </p:nvSpPr>
        <p:spPr>
          <a:xfrm>
            <a:off x="4942972" y="1887460"/>
            <a:ext cx="35174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OBJETIVO</a:t>
            </a:r>
          </a:p>
          <a:p>
            <a:pPr algn="just"/>
            <a:r>
              <a:rPr lang="es-ES" sz="1200" dirty="0">
                <a:solidFill>
                  <a:schemeClr val="bg1"/>
                </a:solidFill>
              </a:rPr>
              <a:t>✅ </a:t>
            </a:r>
            <a:r>
              <a:rPr lang="es-ES" sz="1200" b="1" dirty="0">
                <a:solidFill>
                  <a:schemeClr val="bg1"/>
                </a:solidFill>
              </a:rPr>
              <a:t>Determinar la frecuencia</a:t>
            </a:r>
            <a:r>
              <a:rPr lang="es-ES" sz="1200" dirty="0">
                <a:solidFill>
                  <a:schemeClr val="bg1"/>
                </a:solidFill>
              </a:rPr>
              <a:t> de recaídas en pacientes en tratamiento con AI.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✅ </a:t>
            </a:r>
            <a:r>
              <a:rPr lang="es-ES" sz="1200" b="1" dirty="0">
                <a:solidFill>
                  <a:schemeClr val="bg1"/>
                </a:solidFill>
              </a:rPr>
              <a:t>Analizar los factores asociados</a:t>
            </a:r>
            <a:r>
              <a:rPr lang="es-ES" sz="1200" dirty="0">
                <a:solidFill>
                  <a:schemeClr val="bg1"/>
                </a:solidFill>
              </a:rPr>
              <a:t> a la falta de respuesta al tratamiento.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B96F9B2-D4F0-B328-9CAB-E1156BF346D6}"/>
              </a:ext>
            </a:extLst>
          </p:cNvPr>
          <p:cNvSpPr txBox="1"/>
          <p:nvPr/>
        </p:nvSpPr>
        <p:spPr>
          <a:xfrm>
            <a:off x="539552" y="3304567"/>
            <a:ext cx="7686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MATERIAL Y MÉTODOS</a:t>
            </a:r>
          </a:p>
          <a:p>
            <a:pPr algn="ctr"/>
            <a:r>
              <a:rPr lang="es-ES" sz="1200" dirty="0">
                <a:solidFill>
                  <a:schemeClr val="bg1"/>
                </a:solidFill>
              </a:rPr>
              <a:t>📌 </a:t>
            </a:r>
            <a:r>
              <a:rPr lang="es-ES" sz="1200" b="1" dirty="0">
                <a:solidFill>
                  <a:schemeClr val="bg1"/>
                </a:solidFill>
              </a:rPr>
              <a:t>Estudio observacional retrospectivo</a:t>
            </a:r>
            <a:r>
              <a:rPr lang="es-ES" sz="1200" dirty="0">
                <a:solidFill>
                  <a:schemeClr val="bg1"/>
                </a:solidFill>
              </a:rPr>
              <a:t> en pacientes con falta de respuesta al tratamiento con AI.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📌 Se incluyen pacientes con: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✔ </a:t>
            </a:r>
            <a:r>
              <a:rPr lang="es-ES" sz="1200" b="1" dirty="0">
                <a:solidFill>
                  <a:schemeClr val="bg1"/>
                </a:solidFill>
              </a:rPr>
              <a:t>Exacerbación clínica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✔ </a:t>
            </a:r>
            <a:r>
              <a:rPr lang="es-ES" sz="1200" b="1" dirty="0">
                <a:solidFill>
                  <a:schemeClr val="bg1"/>
                </a:solidFill>
              </a:rPr>
              <a:t>Modificación de tratamiento</a:t>
            </a:r>
            <a:r>
              <a:rPr lang="es-ES" sz="1200" dirty="0">
                <a:solidFill>
                  <a:schemeClr val="bg1"/>
                </a:solidFill>
              </a:rPr>
              <a:t> (cambio de estrategia terapéutica).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📌 Evaluación de posibles factores asociados: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✔ </a:t>
            </a:r>
            <a:r>
              <a:rPr lang="es-ES" sz="1200" b="1" dirty="0">
                <a:solidFill>
                  <a:schemeClr val="bg1"/>
                </a:solidFill>
              </a:rPr>
              <a:t>Resistencia bacteriana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✔ </a:t>
            </a:r>
            <a:r>
              <a:rPr lang="es-ES" sz="1200" b="1" dirty="0">
                <a:solidFill>
                  <a:schemeClr val="bg1"/>
                </a:solidFill>
              </a:rPr>
              <a:t>Factores clínicos concomitantes</a:t>
            </a:r>
            <a:endParaRPr lang="es-E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superiores redondeadas 7">
            <a:extLst>
              <a:ext uri="{FF2B5EF4-FFF2-40B4-BE49-F238E27FC236}">
                <a16:creationId xmlns:a16="http://schemas.microsoft.com/office/drawing/2014/main" id="{AD77C5AD-826A-E3C1-3CB1-6845316A8A9E}"/>
              </a:ext>
            </a:extLst>
          </p:cNvPr>
          <p:cNvSpPr/>
          <p:nvPr/>
        </p:nvSpPr>
        <p:spPr>
          <a:xfrm>
            <a:off x="2195736" y="610693"/>
            <a:ext cx="6048672" cy="2105074"/>
          </a:xfrm>
          <a:prstGeom prst="round2SameRect">
            <a:avLst>
              <a:gd name="adj1" fmla="val 9304"/>
              <a:gd name="adj2" fmla="val 0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DCED6910-6F48-13C0-0F0A-91AEE7430900}"/>
              </a:ext>
            </a:extLst>
          </p:cNvPr>
          <p:cNvSpPr/>
          <p:nvPr/>
        </p:nvSpPr>
        <p:spPr>
          <a:xfrm>
            <a:off x="2195736" y="3219822"/>
            <a:ext cx="6048672" cy="1577043"/>
          </a:xfrm>
          <a:prstGeom prst="round2SameRect">
            <a:avLst>
              <a:gd name="adj1" fmla="val 9304"/>
              <a:gd name="adj2" fmla="val 0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3E617-FDB8-4AD0-F895-957140C60807}"/>
              </a:ext>
            </a:extLst>
          </p:cNvPr>
          <p:cNvSpPr txBox="1"/>
          <p:nvPr/>
        </p:nvSpPr>
        <p:spPr>
          <a:xfrm>
            <a:off x="2292932" y="706716"/>
            <a:ext cx="59514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</a:rPr>
              <a:t>👥 </a:t>
            </a:r>
            <a:r>
              <a:rPr lang="es-ES" sz="1200" b="1" dirty="0">
                <a:solidFill>
                  <a:schemeClr val="bg1"/>
                </a:solidFill>
              </a:rPr>
              <a:t>35% de los pacientes</a:t>
            </a:r>
            <a:r>
              <a:rPr lang="es-ES" sz="1200" dirty="0">
                <a:solidFill>
                  <a:schemeClr val="bg1"/>
                </a:solidFill>
              </a:rPr>
              <a:t> (22) presentó al menos </a:t>
            </a:r>
            <a:r>
              <a:rPr lang="es-ES" sz="1200" b="1" dirty="0">
                <a:solidFill>
                  <a:schemeClr val="bg1"/>
                </a:solidFill>
              </a:rPr>
              <a:t>una exacerbación</a:t>
            </a:r>
            <a:r>
              <a:rPr lang="es-ES" sz="1200" dirty="0">
                <a:solidFill>
                  <a:schemeClr val="bg1"/>
                </a:solidFill>
              </a:rPr>
              <a:t> durante el seguimiento.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🚨 </a:t>
            </a:r>
            <a:r>
              <a:rPr lang="es-ES" sz="1200" b="1" dirty="0">
                <a:solidFill>
                  <a:schemeClr val="bg1"/>
                </a:solidFill>
              </a:rPr>
              <a:t>15% del total desarrolló insuficiencia respiratoria</a:t>
            </a:r>
            <a:r>
              <a:rPr lang="es-ES" sz="1200" dirty="0">
                <a:solidFill>
                  <a:schemeClr val="bg1"/>
                </a:solidFill>
              </a:rPr>
              <a:t>, influyendo en la gravedad de la recaída.</a:t>
            </a:r>
          </a:p>
          <a:p>
            <a:r>
              <a:rPr lang="es-ES" sz="1200" b="1" dirty="0">
                <a:solidFill>
                  <a:schemeClr val="bg1"/>
                </a:solidFill>
              </a:rPr>
              <a:t>🔹 Factores clave asociados a recaídas: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✔ </a:t>
            </a:r>
            <a:r>
              <a:rPr lang="es-ES" sz="1200" b="1" dirty="0">
                <a:solidFill>
                  <a:schemeClr val="bg1"/>
                </a:solidFill>
              </a:rPr>
              <a:t>61% de los pacientes con resistencia bacteriana</a:t>
            </a:r>
            <a:r>
              <a:rPr lang="es-ES" sz="1200" dirty="0">
                <a:solidFill>
                  <a:schemeClr val="bg1"/>
                </a:solidFill>
              </a:rPr>
              <a:t> presentaron al menos </a:t>
            </a:r>
            <a:r>
              <a:rPr lang="es-ES" sz="1200" b="1" dirty="0">
                <a:solidFill>
                  <a:schemeClr val="bg1"/>
                </a:solidFill>
              </a:rPr>
              <a:t>una exacerbación</a:t>
            </a:r>
            <a:r>
              <a:rPr lang="es-ES" sz="1200" dirty="0">
                <a:solidFill>
                  <a:schemeClr val="bg1"/>
                </a:solidFill>
              </a:rPr>
              <a:t> (</a:t>
            </a:r>
            <a:r>
              <a:rPr lang="es-ES" sz="1200" b="1" dirty="0">
                <a:solidFill>
                  <a:schemeClr val="bg1"/>
                </a:solidFill>
              </a:rPr>
              <a:t>p=0.03</a:t>
            </a:r>
            <a:r>
              <a:rPr lang="es-ES" sz="1200" dirty="0">
                <a:solidFill>
                  <a:schemeClr val="bg1"/>
                </a:solidFill>
              </a:rPr>
              <a:t>).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✔ La </a:t>
            </a:r>
            <a:r>
              <a:rPr lang="es-ES" sz="1200" b="1" dirty="0">
                <a:solidFill>
                  <a:schemeClr val="bg1"/>
                </a:solidFill>
              </a:rPr>
              <a:t>reinfección por bacterias multirresistentes aumenta significativamente el riesgo de recaída</a:t>
            </a:r>
            <a:r>
              <a:rPr lang="es-ES" sz="1200" dirty="0">
                <a:solidFill>
                  <a:schemeClr val="bg1"/>
                </a:solidFill>
              </a:rPr>
              <a:t>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✔ </a:t>
            </a:r>
            <a:r>
              <a:rPr lang="es-ES" sz="1200" b="1" dirty="0">
                <a:solidFill>
                  <a:schemeClr val="bg1"/>
                </a:solidFill>
              </a:rPr>
              <a:t>Caída media de FEV1 postratamiento: 250 ml</a:t>
            </a:r>
            <a:r>
              <a:rPr lang="es-ES" sz="1200" dirty="0">
                <a:solidFill>
                  <a:schemeClr val="bg1"/>
                </a:solidFill>
              </a:rPr>
              <a:t> (</a:t>
            </a:r>
            <a:r>
              <a:rPr lang="es-ES" sz="1200" b="1" dirty="0">
                <a:solidFill>
                  <a:schemeClr val="bg1"/>
                </a:solidFill>
              </a:rPr>
              <a:t>p=0.03</a:t>
            </a:r>
            <a:r>
              <a:rPr lang="es-ES" sz="1200" dirty="0">
                <a:solidFill>
                  <a:schemeClr val="bg1"/>
                </a:solidFill>
              </a:rPr>
              <a:t>), evidenciando un impacto negativo en la función pulmonar.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C1DF492-384E-46C8-E98B-CF0092F4E5FE}"/>
              </a:ext>
            </a:extLst>
          </p:cNvPr>
          <p:cNvSpPr txBox="1"/>
          <p:nvPr/>
        </p:nvSpPr>
        <p:spPr>
          <a:xfrm>
            <a:off x="2199020" y="3315845"/>
            <a:ext cx="60782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</a:rPr>
              <a:t>📌 </a:t>
            </a:r>
            <a:r>
              <a:rPr lang="es-ES" sz="1200" b="1" dirty="0">
                <a:solidFill>
                  <a:schemeClr val="bg1"/>
                </a:solidFill>
              </a:rPr>
              <a:t>1 de cada 3 pacientes</a:t>
            </a:r>
            <a:r>
              <a:rPr lang="es-ES" sz="1200" dirty="0">
                <a:solidFill>
                  <a:schemeClr val="bg1"/>
                </a:solidFill>
              </a:rPr>
              <a:t> en tratamiento con AI presentó exacerbación.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📌 </a:t>
            </a:r>
            <a:r>
              <a:rPr lang="es-ES" sz="1200" b="1" dirty="0">
                <a:solidFill>
                  <a:schemeClr val="bg1"/>
                </a:solidFill>
              </a:rPr>
              <a:t>La resistencia bacteriana es un factor clave</a:t>
            </a:r>
            <a:r>
              <a:rPr lang="es-ES" sz="1200" dirty="0">
                <a:solidFill>
                  <a:schemeClr val="bg1"/>
                </a:solidFill>
              </a:rPr>
              <a:t> en el riesgo de recaída.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📌 </a:t>
            </a:r>
            <a:r>
              <a:rPr lang="es-ES" sz="1200" b="1" dirty="0">
                <a:solidFill>
                  <a:schemeClr val="bg1"/>
                </a:solidFill>
              </a:rPr>
              <a:t>Casi la mitad de los pacientes con resistencia bacteriana habían recibido AI previamente</a:t>
            </a:r>
            <a:r>
              <a:rPr lang="es-ES" sz="1200" dirty="0">
                <a:solidFill>
                  <a:schemeClr val="bg1"/>
                </a:solidFill>
              </a:rPr>
              <a:t>.</a:t>
            </a:r>
            <a:br>
              <a:rPr lang="es-ES" sz="1200" dirty="0">
                <a:solidFill>
                  <a:schemeClr val="bg1"/>
                </a:solidFill>
              </a:rPr>
            </a:br>
            <a:r>
              <a:rPr lang="es-ES" sz="1200" dirty="0">
                <a:solidFill>
                  <a:schemeClr val="bg1"/>
                </a:solidFill>
              </a:rPr>
              <a:t>📌 </a:t>
            </a:r>
            <a:r>
              <a:rPr lang="es-ES" sz="1200" b="1" dirty="0">
                <a:solidFill>
                  <a:schemeClr val="bg1"/>
                </a:solidFill>
              </a:rPr>
              <a:t>Las exacerbaciones asociadas a falta de respuesta generan una importante pérdida de función pulmonar</a:t>
            </a:r>
            <a:r>
              <a:rPr lang="es-ES" sz="1200" dirty="0">
                <a:solidFill>
                  <a:schemeClr val="bg1"/>
                </a:solidFill>
              </a:rPr>
              <a:t>, resaltando la necesidad de una </a:t>
            </a:r>
            <a:r>
              <a:rPr lang="es-ES" sz="1200" b="1" dirty="0">
                <a:solidFill>
                  <a:schemeClr val="bg1"/>
                </a:solidFill>
              </a:rPr>
              <a:t>prescripción adecuada y un seguimiento riguroso</a:t>
            </a:r>
            <a:r>
              <a:rPr lang="es-ES" sz="1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65CD81D-2F96-8A52-B855-84E37312D677}"/>
              </a:ext>
            </a:extLst>
          </p:cNvPr>
          <p:cNvSpPr txBox="1"/>
          <p:nvPr/>
        </p:nvSpPr>
        <p:spPr>
          <a:xfrm>
            <a:off x="2162831" y="25256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/>
              <a:t>RESULTADOS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76186EF-E634-C2FF-1743-931D7FF3F88E}"/>
              </a:ext>
            </a:extLst>
          </p:cNvPr>
          <p:cNvSpPr txBox="1"/>
          <p:nvPr/>
        </p:nvSpPr>
        <p:spPr>
          <a:xfrm>
            <a:off x="2162831" y="2889386"/>
            <a:ext cx="1689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/>
              <a:t>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355</Words>
  <Application>Microsoft Office PowerPoint</Application>
  <PresentationFormat>Presentación en pantalla (16:9)</PresentationFormat>
  <Paragraphs>13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Carolina Vega Dombidau</cp:lastModifiedBy>
  <cp:revision>6</cp:revision>
  <dcterms:created xsi:type="dcterms:W3CDTF">2024-02-05T13:08:18Z</dcterms:created>
  <dcterms:modified xsi:type="dcterms:W3CDTF">2025-03-02T09:37:25Z</dcterms:modified>
</cp:coreProperties>
</file>