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9" d="100"/>
          <a:sy n="99" d="100"/>
        </p:scale>
        <p:origin x="-376" y="-46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2/3/25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ana\Downloads\Macintosh%20HD:Users:ana:Desktop:NEUMO:MICOBACTERIAS:TABLA%20_NEUMOSUR.docx!OLE_LINK1" TargetMode="External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redondeado 6"/>
          <p:cNvSpPr/>
          <p:nvPr/>
        </p:nvSpPr>
        <p:spPr>
          <a:xfrm>
            <a:off x="1691680" y="0"/>
            <a:ext cx="5760640" cy="627534"/>
          </a:xfrm>
          <a:prstGeom prst="roundRect">
            <a:avLst/>
          </a:prstGeom>
          <a:solidFill>
            <a:srgbClr val="66CC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75656" y="0"/>
            <a:ext cx="6156176" cy="1225444"/>
          </a:xfrm>
        </p:spPr>
        <p:txBody>
          <a:bodyPr>
            <a:normAutofit/>
          </a:bodyPr>
          <a:lstStyle/>
          <a:p>
            <a:r>
              <a:rPr lang="es-ES_tradnl" sz="1500" dirty="0">
                <a:solidFill>
                  <a:schemeClr val="tx1"/>
                </a:solidFill>
              </a:rPr>
              <a:t>ANÁLISIS DESCRIPTIVO DE MICOBACTERIAS NO TUBERCULOSAS EN PRINCIPALES PATOLOGIAS RESPIRATORIAS</a:t>
            </a:r>
            <a:endParaRPr lang="es-ES" sz="1500" dirty="0">
              <a:solidFill>
                <a:schemeClr val="tx1"/>
              </a:solidFill>
            </a:endParaRPr>
          </a:p>
        </p:txBody>
      </p:sp>
      <p:pic>
        <p:nvPicPr>
          <p:cNvPr id="4" name="Imagen 3" descr="LOGO_IBIS completo-0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1506" y="0"/>
            <a:ext cx="1062494" cy="61143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1795512" y="699542"/>
            <a:ext cx="73803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900" b="1" dirty="0">
                <a:latin typeface="Arial"/>
                <a:cs typeface="Arial"/>
              </a:rPr>
              <a:t>A.M. Gómez Ortiz</a:t>
            </a:r>
            <a:r>
              <a:rPr lang="es-ES" sz="900" b="1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C. Cintora Mairal</a:t>
            </a:r>
            <a:r>
              <a:rPr lang="es-ES" sz="900" baseline="30000" dirty="0">
                <a:latin typeface="Arial"/>
                <a:cs typeface="Arial"/>
              </a:rPr>
              <a:t>2</a:t>
            </a:r>
            <a:r>
              <a:rPr lang="es-ES" sz="900" dirty="0">
                <a:latin typeface="Arial"/>
                <a:cs typeface="Arial"/>
              </a:rPr>
              <a:t>, M. Aznar Fernández</a:t>
            </a:r>
            <a:r>
              <a:rPr lang="es-ES" sz="900" baseline="30000" dirty="0">
                <a:latin typeface="Arial"/>
                <a:cs typeface="Arial"/>
              </a:rPr>
              <a:t>2</a:t>
            </a:r>
            <a:r>
              <a:rPr lang="es-ES" sz="900" dirty="0">
                <a:latin typeface="Arial"/>
                <a:cs typeface="Arial"/>
              </a:rPr>
              <a:t>, L. Carrasco Hernández</a:t>
            </a:r>
            <a:r>
              <a:rPr lang="es-ES" sz="900" baseline="30000" dirty="0">
                <a:latin typeface="Arial"/>
                <a:cs typeface="Arial"/>
              </a:rPr>
              <a:t>3</a:t>
            </a:r>
            <a:r>
              <a:rPr lang="es-ES" sz="900" dirty="0">
                <a:latin typeface="Arial"/>
                <a:cs typeface="Arial"/>
              </a:rPr>
              <a:t>, C. Calero Acuña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M. Ferrer Galván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J.F Medina Gallardo</a:t>
            </a:r>
            <a:r>
              <a:rPr lang="es-ES" sz="900" baseline="30000" dirty="0">
                <a:latin typeface="Arial"/>
                <a:cs typeface="Arial"/>
              </a:rPr>
              <a:t>1</a:t>
            </a:r>
            <a:r>
              <a:rPr lang="es-ES" sz="900" dirty="0">
                <a:latin typeface="Arial"/>
                <a:cs typeface="Arial"/>
              </a:rPr>
              <a:t>,  J.A Lepe Jiménez</a:t>
            </a:r>
            <a:r>
              <a:rPr lang="es-ES" sz="900" baseline="30000" dirty="0">
                <a:latin typeface="Arial"/>
                <a:cs typeface="Arial"/>
              </a:rPr>
              <a:t>2</a:t>
            </a:r>
            <a:r>
              <a:rPr lang="es-ES" sz="900" dirty="0">
                <a:latin typeface="Arial"/>
                <a:cs typeface="Arial"/>
              </a:rPr>
              <a:t>, E. Quintana Gallego</a:t>
            </a:r>
            <a:r>
              <a:rPr lang="es-ES" sz="900" baseline="30000" dirty="0">
                <a:latin typeface="Arial"/>
                <a:cs typeface="Arial"/>
              </a:rPr>
              <a:t>3</a:t>
            </a:r>
            <a:r>
              <a:rPr lang="es-ES" sz="900" dirty="0">
                <a:latin typeface="Arial"/>
                <a:cs typeface="Arial"/>
              </a:rPr>
              <a:t>, V. González Galán</a:t>
            </a:r>
            <a:r>
              <a:rPr lang="es-ES" sz="900" baseline="30000" dirty="0">
                <a:latin typeface="Arial"/>
                <a:cs typeface="Arial"/>
              </a:rPr>
              <a:t>2</a:t>
            </a:r>
            <a:endParaRPr lang="es-ES_tradnl" sz="900" dirty="0">
              <a:latin typeface="Arial"/>
              <a:cs typeface="Arial"/>
            </a:endParaRPr>
          </a:p>
          <a:p>
            <a:pPr algn="just"/>
            <a:r>
              <a:rPr lang="es-ES_tradnl" sz="800" dirty="0">
                <a:latin typeface="Arial"/>
                <a:cs typeface="Arial"/>
              </a:rPr>
              <a:t>1. Unidad Médico-Quirúrgica de Enfermedades Respiratorias. Instituto de Biomedicina de Sevilla (</a:t>
            </a:r>
            <a:r>
              <a:rPr lang="es-ES_tradnl" sz="800" dirty="0" err="1">
                <a:latin typeface="Arial"/>
                <a:cs typeface="Arial"/>
              </a:rPr>
              <a:t>IBiS</a:t>
            </a:r>
            <a:r>
              <a:rPr lang="es-ES_tradnl" sz="800" dirty="0">
                <a:latin typeface="Arial"/>
                <a:cs typeface="Arial"/>
              </a:rPr>
              <a:t>). Hospital Universitario Virgen del Rocío/Universidad de Sevilla, España</a:t>
            </a:r>
          </a:p>
          <a:p>
            <a:pPr algn="just"/>
            <a:r>
              <a:rPr lang="es-ES_tradnl" sz="800" dirty="0">
                <a:latin typeface="Arial"/>
                <a:cs typeface="Arial"/>
              </a:rPr>
              <a:t>2.   Servicio de microbiología. Hospital Universitario Virgen del Rocío, Sevilla</a:t>
            </a:r>
          </a:p>
          <a:p>
            <a:pPr algn="just"/>
            <a:r>
              <a:rPr lang="es-ES_tradnl" sz="800" dirty="0">
                <a:latin typeface="Arial"/>
                <a:cs typeface="Arial"/>
              </a:rPr>
              <a:t>3. Unidad Médico-Quirúrgica de Enfermedades Respiratorias. </a:t>
            </a:r>
            <a:r>
              <a:rPr lang="es-ES_tradnl" sz="800" dirty="0" err="1">
                <a:latin typeface="Arial"/>
                <a:cs typeface="Arial"/>
              </a:rPr>
              <a:t>IBiS</a:t>
            </a:r>
            <a:r>
              <a:rPr lang="es-ES_tradnl" sz="800" dirty="0">
                <a:latin typeface="Arial"/>
                <a:cs typeface="Arial"/>
              </a:rPr>
              <a:t>. Hospital Universitario Virgen del Rocío/Universidad de Sevilla. Centro de Investigación Biomédica en Red de Enfermedades Respiratorias (CIBERES), Instituto de Salud Carlos III, Madrid</a:t>
            </a:r>
          </a:p>
        </p:txBody>
      </p:sp>
      <p:sp>
        <p:nvSpPr>
          <p:cNvPr id="8" name="Rectángulo 7"/>
          <p:cNvSpPr/>
          <p:nvPr/>
        </p:nvSpPr>
        <p:spPr>
          <a:xfrm>
            <a:off x="0" y="1635646"/>
            <a:ext cx="9144000" cy="28803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-16215" y="2859782"/>
            <a:ext cx="9152057" cy="288032"/>
          </a:xfrm>
          <a:prstGeom prst="rect">
            <a:avLst/>
          </a:prstGeom>
          <a:ln>
            <a:solidFill>
              <a:srgbClr val="66CC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0" y="1635646"/>
            <a:ext cx="13815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INTRODUCCIÓN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0" y="2859782"/>
            <a:ext cx="13260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METODOLOGÍA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0" y="1923678"/>
            <a:ext cx="9144000" cy="899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Los aislamientos de </a:t>
            </a:r>
            <a:r>
              <a:rPr lang="es-ES_tradnl" sz="1100" dirty="0" err="1">
                <a:latin typeface="Arial"/>
                <a:cs typeface="Arial"/>
              </a:rPr>
              <a:t>micobacterias</a:t>
            </a:r>
            <a:r>
              <a:rPr lang="es-ES_tradnl" sz="1100" dirty="0">
                <a:latin typeface="Arial"/>
                <a:cs typeface="Arial"/>
              </a:rPr>
              <a:t> no tuberculosas (MNT) a nivel respiratorio son cada vez más frecuentes entre la población a nivel mundial. Estudios previos realizados en España han mostrado </a:t>
            </a:r>
            <a:r>
              <a:rPr lang="es-ES_tradnl" sz="1100" i="1" dirty="0" err="1">
                <a:latin typeface="Arial"/>
                <a:cs typeface="Arial"/>
              </a:rPr>
              <a:t>Mycobacterium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i="1" dirty="0" err="1">
                <a:latin typeface="Arial"/>
                <a:cs typeface="Arial"/>
              </a:rPr>
              <a:t>avium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i="1" dirty="0" err="1">
                <a:latin typeface="Arial"/>
                <a:cs typeface="Arial"/>
              </a:rPr>
              <a:t>complex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dirty="0">
                <a:latin typeface="Arial"/>
                <a:cs typeface="Arial"/>
              </a:rPr>
              <a:t>como la especie más frecuente en nuestro país. El objetivo de nuestro trabajo fue analizar las especies más frecuentes entre las principales patologías respiratorias: EPOC, fibrosis quística (FQ) y bronquiectasias no FQ(BQ no FQ), así como el abordaje terapéutico empleado. 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0" y="3219822"/>
            <a:ext cx="9144000" cy="899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Se realizó un análisis descriptivo </a:t>
            </a:r>
            <a:r>
              <a:rPr lang="es-ES_tradnl" sz="1100" b="1" dirty="0">
                <a:latin typeface="Arial"/>
                <a:cs typeface="Arial"/>
              </a:rPr>
              <a:t>prospectivo</a:t>
            </a:r>
            <a:r>
              <a:rPr lang="es-ES_tradnl" sz="1100" dirty="0">
                <a:latin typeface="Arial"/>
                <a:cs typeface="Arial"/>
              </a:rPr>
              <a:t> donde se analizaron todos los aislamientos de MNT, tras la identificación de las cepas aisladas entre el 1 de enero de </a:t>
            </a:r>
            <a:r>
              <a:rPr lang="es-ES_tradnl" sz="1100" b="1" dirty="0">
                <a:latin typeface="Arial"/>
                <a:cs typeface="Arial"/>
              </a:rPr>
              <a:t>2020</a:t>
            </a:r>
            <a:r>
              <a:rPr lang="es-ES_tradnl" sz="1100" dirty="0">
                <a:latin typeface="Arial"/>
                <a:cs typeface="Arial"/>
              </a:rPr>
              <a:t> y el 18 de noviembre de </a:t>
            </a:r>
            <a:r>
              <a:rPr lang="es-ES_tradnl" sz="1100" b="1" dirty="0">
                <a:latin typeface="Arial"/>
                <a:cs typeface="Arial"/>
              </a:rPr>
              <a:t>2023</a:t>
            </a:r>
            <a:r>
              <a:rPr lang="es-ES_tradnl" sz="1100" dirty="0">
                <a:latin typeface="Arial"/>
                <a:cs typeface="Arial"/>
              </a:rPr>
              <a:t> en el Servicio de </a:t>
            </a:r>
            <a:r>
              <a:rPr lang="es-ES_tradnl" sz="1100" dirty="0" err="1">
                <a:latin typeface="Arial"/>
                <a:cs typeface="Arial"/>
              </a:rPr>
              <a:t>Microbiología</a:t>
            </a:r>
            <a:r>
              <a:rPr lang="es-ES_tradnl" sz="1100" dirty="0">
                <a:latin typeface="Arial"/>
                <a:cs typeface="Arial"/>
              </a:rPr>
              <a:t> del hospital universitario Virgen del </a:t>
            </a:r>
            <a:r>
              <a:rPr lang="es-ES_tradnl" sz="1100" dirty="0" err="1">
                <a:latin typeface="Arial"/>
                <a:cs typeface="Arial"/>
              </a:rPr>
              <a:t>Rocío</a:t>
            </a:r>
            <a:r>
              <a:rPr lang="es-ES_tradnl" sz="1100" dirty="0">
                <a:latin typeface="Arial"/>
                <a:cs typeface="Arial"/>
              </a:rPr>
              <a:t> (HUVR), Sevilla siguiendo el protocolo normalizado de la sección de </a:t>
            </a:r>
            <a:r>
              <a:rPr lang="es-ES_tradnl" sz="1100" dirty="0" err="1">
                <a:latin typeface="Arial"/>
                <a:cs typeface="Arial"/>
              </a:rPr>
              <a:t>Micobacterias</a:t>
            </a:r>
            <a:r>
              <a:rPr lang="es-ES_tradnl" sz="1100" dirty="0">
                <a:latin typeface="Arial"/>
                <a:cs typeface="Arial"/>
              </a:rPr>
              <a:t> y posterior definición de los casos siguiendo los criterios ATS/IDSA. Entre las variables recogidas: sexo, edad, comorbilidades, tipo de aislamiento y pauta de tratamiento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55576" y="4443958"/>
            <a:ext cx="3123456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es-ES" sz="1200" dirty="0">
                <a:latin typeface="Arial"/>
                <a:cs typeface="Arial"/>
              </a:rPr>
              <a:t>Total 365 pacientes 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2411760" y="4443958"/>
            <a:ext cx="2881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1200" dirty="0">
                <a:latin typeface="Arial"/>
                <a:cs typeface="Arial"/>
              </a:rPr>
              <a:t>77 (20,98%) cumplieron los </a:t>
            </a:r>
            <a:r>
              <a:rPr lang="es-ES_tradnl" sz="1200" b="1" dirty="0">
                <a:latin typeface="Arial"/>
                <a:cs typeface="Arial"/>
              </a:rPr>
              <a:t>criterios IDSA/ATS</a:t>
            </a:r>
            <a:endParaRPr lang="es-ES" sz="1200" b="1" dirty="0">
              <a:latin typeface="Arial"/>
              <a:cs typeface="Arial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508104" y="4155926"/>
            <a:ext cx="3384376" cy="137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Edad media 63,06±17,57 años</a:t>
            </a:r>
          </a:p>
          <a:p>
            <a:pPr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45 son mujeres (58,4%) </a:t>
            </a:r>
          </a:p>
          <a:p>
            <a:pPr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Esputo en 63 (81,8%)  </a:t>
            </a:r>
          </a:p>
          <a:p>
            <a:pPr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Lavado bronco alveolar en 14 (18,2%)</a:t>
            </a:r>
          </a:p>
          <a:p>
            <a:pPr>
              <a:lnSpc>
                <a:spcPct val="130000"/>
              </a:lnSpc>
            </a:pPr>
            <a:endParaRPr lang="es-ES" sz="1200" dirty="0">
              <a:latin typeface="Arial"/>
              <a:cs typeface="Arial"/>
            </a:endParaRPr>
          </a:p>
          <a:p>
            <a:pPr>
              <a:lnSpc>
                <a:spcPct val="130000"/>
              </a:lnSpc>
            </a:pPr>
            <a:endParaRPr lang="es-ES" sz="1200" dirty="0">
              <a:latin typeface="Arial"/>
              <a:cs typeface="Arial"/>
            </a:endParaRPr>
          </a:p>
        </p:txBody>
      </p:sp>
      <p:sp>
        <p:nvSpPr>
          <p:cNvPr id="17" name="Abrir llave 16"/>
          <p:cNvSpPr/>
          <p:nvPr/>
        </p:nvSpPr>
        <p:spPr>
          <a:xfrm>
            <a:off x="5292080" y="4212226"/>
            <a:ext cx="216024" cy="879804"/>
          </a:xfrm>
          <a:prstGeom prst="leftBrac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/>
          <p:cNvSpPr/>
          <p:nvPr/>
        </p:nvSpPr>
        <p:spPr>
          <a:xfrm>
            <a:off x="2267744" y="4515966"/>
            <a:ext cx="288032" cy="216024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to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75932"/>
              </p:ext>
            </p:extLst>
          </p:nvPr>
        </p:nvGraphicFramePr>
        <p:xfrm>
          <a:off x="-108520" y="1635646"/>
          <a:ext cx="8352928" cy="41739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o" r:id="rId3" imgW="8178800" imgH="3898900" progId="Word.Document.12">
                  <p:link updateAutomatic="1"/>
                </p:oleObj>
              </mc:Choice>
              <mc:Fallback>
                <p:oleObj name="Documento" r:id="rId3" imgW="8178800" imgH="38989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108520" y="1635646"/>
                        <a:ext cx="8352928" cy="41739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ángulo 4"/>
          <p:cNvSpPr/>
          <p:nvPr/>
        </p:nvSpPr>
        <p:spPr>
          <a:xfrm>
            <a:off x="0" y="3723878"/>
            <a:ext cx="9144000" cy="288032"/>
          </a:xfrm>
          <a:prstGeom prst="rect">
            <a:avLst/>
          </a:prstGeom>
          <a:ln>
            <a:solidFill>
              <a:srgbClr val="66CC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1763687" y="1662"/>
            <a:ext cx="7374203" cy="265832"/>
          </a:xfrm>
          <a:prstGeom prst="rect">
            <a:avLst/>
          </a:prstGeom>
          <a:ln>
            <a:solidFill>
              <a:srgbClr val="66CCF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Rectángulo 5"/>
          <p:cNvSpPr/>
          <p:nvPr/>
        </p:nvSpPr>
        <p:spPr>
          <a:xfrm>
            <a:off x="1763688" y="-13243"/>
            <a:ext cx="12050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RESULTADOS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3723878"/>
            <a:ext cx="14159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dirty="0">
                <a:latin typeface="Arial"/>
                <a:cs typeface="Arial"/>
              </a:rPr>
              <a:t>CONCLUSIONES</a:t>
            </a:r>
            <a:endParaRPr lang="es-ES" sz="1400" dirty="0">
              <a:latin typeface="Arial"/>
              <a:cs typeface="Arial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0" y="4011910"/>
            <a:ext cx="9144000" cy="899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ES_tradnl" sz="1100" dirty="0">
                <a:latin typeface="Arial"/>
                <a:cs typeface="Arial"/>
              </a:rPr>
              <a:t>En nuestra serie </a:t>
            </a:r>
            <a:r>
              <a:rPr lang="es-ES_tradnl" sz="1100" i="1" dirty="0" err="1">
                <a:latin typeface="Arial"/>
                <a:cs typeface="Arial"/>
              </a:rPr>
              <a:t>Mycobacterium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i="1" dirty="0" err="1">
                <a:latin typeface="Arial"/>
                <a:cs typeface="Arial"/>
              </a:rPr>
              <a:t>intracellulare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dirty="0">
                <a:latin typeface="Arial"/>
                <a:cs typeface="Arial"/>
              </a:rPr>
              <a:t>ha sido la especie más aislada en BQ no FQ y en FQ. </a:t>
            </a:r>
            <a:r>
              <a:rPr lang="es-ES_tradnl" sz="1100" i="1" dirty="0">
                <a:latin typeface="Arial"/>
                <a:cs typeface="Arial"/>
              </a:rPr>
              <a:t>M. </a:t>
            </a:r>
            <a:r>
              <a:rPr lang="es-ES_tradnl" sz="1100" i="1" dirty="0" err="1">
                <a:latin typeface="Arial"/>
                <a:cs typeface="Arial"/>
              </a:rPr>
              <a:t>avium</a:t>
            </a:r>
            <a:r>
              <a:rPr lang="es-ES_tradnl" sz="1100" i="1" dirty="0">
                <a:latin typeface="Arial"/>
                <a:cs typeface="Arial"/>
              </a:rPr>
              <a:t> </a:t>
            </a:r>
            <a:r>
              <a:rPr lang="es-ES_tradnl" sz="1100" dirty="0">
                <a:latin typeface="Arial"/>
                <a:cs typeface="Arial"/>
              </a:rPr>
              <a:t>lo ha sido en EPOC. La pauta estándar de </a:t>
            </a:r>
            <a:r>
              <a:rPr lang="es-ES_tradnl" sz="1100" dirty="0" err="1">
                <a:latin typeface="Arial"/>
                <a:cs typeface="Arial"/>
              </a:rPr>
              <a:t>rifampicina</a:t>
            </a:r>
            <a:r>
              <a:rPr lang="es-ES_tradnl" sz="1100" dirty="0">
                <a:latin typeface="Arial"/>
                <a:cs typeface="Arial"/>
              </a:rPr>
              <a:t>, </a:t>
            </a:r>
            <a:r>
              <a:rPr lang="es-ES_tradnl" sz="1100" dirty="0" err="1">
                <a:latin typeface="Arial"/>
                <a:cs typeface="Arial"/>
              </a:rPr>
              <a:t>etambutol</a:t>
            </a:r>
            <a:r>
              <a:rPr lang="es-ES_tradnl" sz="1100" dirty="0">
                <a:latin typeface="Arial"/>
                <a:cs typeface="Arial"/>
              </a:rPr>
              <a:t>, </a:t>
            </a:r>
            <a:r>
              <a:rPr lang="es-ES_tradnl" sz="1100" dirty="0" err="1">
                <a:latin typeface="Arial"/>
                <a:cs typeface="Arial"/>
              </a:rPr>
              <a:t>azitromicina</a:t>
            </a:r>
            <a:r>
              <a:rPr lang="es-ES_tradnl" sz="1100" dirty="0">
                <a:latin typeface="Arial"/>
                <a:cs typeface="Arial"/>
              </a:rPr>
              <a:t> fue la más utilizada. Dada la progresión clínica del tercio de los pacientes, pensamos que el abordaje de los casos de infección por MNT debe ser personalizado, ajustando pautas y dosis de manera individualizada, especialmente en los pacientes con BQ </a:t>
            </a:r>
            <a:r>
              <a:rPr lang="es-ES_tradnl" sz="1100">
                <a:latin typeface="Arial"/>
                <a:cs typeface="Arial"/>
              </a:rPr>
              <a:t>no FQ.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1403648" y="267494"/>
            <a:ext cx="23762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100" dirty="0">
                <a:latin typeface="Arial"/>
                <a:cs typeface="Arial"/>
              </a:rPr>
              <a:t>43 pacientes (55,84%)  </a:t>
            </a:r>
          </a:p>
          <a:p>
            <a:r>
              <a:rPr lang="es-ES_tradnl" sz="1100" dirty="0">
                <a:latin typeface="Arial"/>
                <a:cs typeface="Arial"/>
              </a:rPr>
              <a:t>con </a:t>
            </a:r>
            <a:r>
              <a:rPr lang="es-ES_tradnl" sz="1100" b="1" dirty="0">
                <a:latin typeface="Arial"/>
                <a:cs typeface="Arial"/>
              </a:rPr>
              <a:t>pauta de tratamiento dirigida</a:t>
            </a:r>
            <a:endParaRPr lang="es-ES" sz="1100" b="1" dirty="0">
              <a:latin typeface="Arial"/>
              <a:cs typeface="Arial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267744" y="843558"/>
            <a:ext cx="512328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>
                <a:latin typeface="Arial"/>
                <a:cs typeface="Arial"/>
              </a:rPr>
              <a:t>13 pacientes </a:t>
            </a:r>
            <a:r>
              <a:rPr lang="es-ES_tradnl" sz="1100" b="1" dirty="0">
                <a:latin typeface="Arial"/>
                <a:cs typeface="Arial"/>
              </a:rPr>
              <a:t>curación</a:t>
            </a:r>
            <a:r>
              <a:rPr lang="es-ES_tradnl" sz="1100" dirty="0">
                <a:latin typeface="Arial"/>
                <a:cs typeface="Arial"/>
              </a:rPr>
              <a:t> (16,88%)</a:t>
            </a:r>
          </a:p>
          <a:p>
            <a:pPr algn="just"/>
            <a:r>
              <a:rPr lang="es-ES_tradnl" sz="1100" dirty="0">
                <a:latin typeface="Arial"/>
                <a:cs typeface="Arial"/>
              </a:rPr>
              <a:t>15 pacientes mejoría (19,48%) </a:t>
            </a:r>
          </a:p>
          <a:p>
            <a:pPr algn="just"/>
            <a:r>
              <a:rPr lang="es-ES_tradnl" sz="1100" dirty="0">
                <a:latin typeface="Arial"/>
                <a:cs typeface="Arial"/>
              </a:rPr>
              <a:t>24 pacientes estabilización clínica (31,16%)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851920" y="339502"/>
            <a:ext cx="529208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>
                <a:latin typeface="Arial"/>
                <a:cs typeface="Arial"/>
              </a:rPr>
              <a:t>La combinación más empleada fue</a:t>
            </a:r>
            <a:r>
              <a:rPr lang="es-ES_tradnl" sz="1100" b="1" dirty="0">
                <a:latin typeface="Arial"/>
                <a:cs typeface="Arial"/>
              </a:rPr>
              <a:t> </a:t>
            </a:r>
            <a:r>
              <a:rPr lang="es-ES_tradnl" sz="1100" b="1" dirty="0" err="1">
                <a:latin typeface="Arial"/>
                <a:cs typeface="Arial"/>
              </a:rPr>
              <a:t>rifampicina</a:t>
            </a:r>
            <a:r>
              <a:rPr lang="es-ES_tradnl" sz="1100" b="1" dirty="0">
                <a:latin typeface="Arial"/>
                <a:cs typeface="Arial"/>
              </a:rPr>
              <a:t>, </a:t>
            </a:r>
            <a:r>
              <a:rPr lang="es-ES_tradnl" sz="1100" b="1" dirty="0" err="1">
                <a:latin typeface="Arial"/>
                <a:cs typeface="Arial"/>
              </a:rPr>
              <a:t>etambutol</a:t>
            </a:r>
            <a:r>
              <a:rPr lang="es-ES_tradnl" sz="1100" b="1" dirty="0">
                <a:latin typeface="Arial"/>
                <a:cs typeface="Arial"/>
              </a:rPr>
              <a:t>, </a:t>
            </a:r>
            <a:r>
              <a:rPr lang="es-ES_tradnl" sz="1100" b="1" dirty="0" err="1">
                <a:latin typeface="Arial"/>
                <a:cs typeface="Arial"/>
              </a:rPr>
              <a:t>azitromicina</a:t>
            </a:r>
            <a:r>
              <a:rPr lang="es-ES_tradnl" sz="1100" b="1" dirty="0">
                <a:latin typeface="Arial"/>
                <a:cs typeface="Arial"/>
              </a:rPr>
              <a:t> </a:t>
            </a:r>
            <a:r>
              <a:rPr lang="es-ES_tradnl" sz="1100" dirty="0">
                <a:latin typeface="Arial"/>
                <a:cs typeface="Arial"/>
              </a:rPr>
              <a:t>durante una media de 13,17 meses de duración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5508104" y="915566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_tradnl" sz="1100" dirty="0">
                <a:latin typeface="Arial"/>
                <a:cs typeface="Arial"/>
              </a:rPr>
              <a:t>24 pacientes </a:t>
            </a:r>
            <a:r>
              <a:rPr lang="es-ES_tradnl" sz="1100" b="1" dirty="0">
                <a:latin typeface="Arial"/>
                <a:cs typeface="Arial"/>
              </a:rPr>
              <a:t>progresión clínica </a:t>
            </a:r>
            <a:r>
              <a:rPr lang="es-ES_tradnl" sz="1100" dirty="0">
                <a:latin typeface="Arial"/>
                <a:cs typeface="Arial"/>
              </a:rPr>
              <a:t>(31,16%)  </a:t>
            </a:r>
          </a:p>
          <a:p>
            <a:pPr algn="just"/>
            <a:r>
              <a:rPr lang="es-ES_tradnl" sz="1100" dirty="0">
                <a:latin typeface="Arial"/>
                <a:cs typeface="Arial"/>
              </a:rPr>
              <a:t>1 paciente </a:t>
            </a:r>
            <a:r>
              <a:rPr lang="es-ES_tradnl" sz="1100" b="1" dirty="0">
                <a:latin typeface="Arial"/>
                <a:cs typeface="Arial"/>
              </a:rPr>
              <a:t>progresión radiológica </a:t>
            </a:r>
            <a:r>
              <a:rPr lang="es-ES_tradnl" sz="1100" dirty="0">
                <a:latin typeface="Arial"/>
                <a:cs typeface="Arial"/>
              </a:rPr>
              <a:t>(1,3%)</a:t>
            </a:r>
            <a:endParaRPr lang="es-ES" sz="1100" dirty="0">
              <a:latin typeface="Arial"/>
              <a:cs typeface="Arial"/>
            </a:endParaRPr>
          </a:p>
        </p:txBody>
      </p:sp>
      <p:sp>
        <p:nvSpPr>
          <p:cNvPr id="17" name="Abrir llave 16"/>
          <p:cNvSpPr/>
          <p:nvPr/>
        </p:nvSpPr>
        <p:spPr>
          <a:xfrm>
            <a:off x="3779912" y="339502"/>
            <a:ext cx="144016" cy="432048"/>
          </a:xfrm>
          <a:prstGeom prst="leftBrac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/>
          <p:cNvSpPr/>
          <p:nvPr/>
        </p:nvSpPr>
        <p:spPr>
          <a:xfrm>
            <a:off x="8100392" y="3003798"/>
            <a:ext cx="10436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700" dirty="0"/>
              <a:t>*Bronquiectasias no fibrosis quística/ **Enfermedad pulmonar obstructiva crónica/ ***Fibrosis quística</a:t>
            </a:r>
          </a:p>
        </p:txBody>
      </p:sp>
      <p:cxnSp>
        <p:nvCxnSpPr>
          <p:cNvPr id="20" name="Conector recto 19"/>
          <p:cNvCxnSpPr/>
          <p:nvPr/>
        </p:nvCxnSpPr>
        <p:spPr>
          <a:xfrm flipH="1">
            <a:off x="5220072" y="843558"/>
            <a:ext cx="216024" cy="576064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534</Words>
  <Application>Microsoft Macintosh PowerPoint</Application>
  <PresentationFormat>Presentación en pantalla (16:9)</PresentationFormat>
  <Paragraphs>27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\\localhost\Users\ana\Downloads\Macintosh HD:Users:ana:Desktop:NEUMO:MICOBACTERIAS:TABLA _NEUMOSUR.docx!OLE_LINK1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as</cp:lastModifiedBy>
  <cp:revision>15</cp:revision>
  <dcterms:created xsi:type="dcterms:W3CDTF">2024-02-05T13:08:18Z</dcterms:created>
  <dcterms:modified xsi:type="dcterms:W3CDTF">2025-03-02T21:23:42Z</dcterms:modified>
</cp:coreProperties>
</file>