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CDE5"/>
    <a:srgbClr val="9ED561"/>
    <a:srgbClr val="523F69"/>
    <a:srgbClr val="02783D"/>
    <a:srgbClr val="D7A3B6"/>
    <a:srgbClr val="95B3D7"/>
    <a:srgbClr val="D7BB6B"/>
    <a:srgbClr val="85CA3A"/>
    <a:srgbClr val="029249"/>
    <a:srgbClr val="B8B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206" y="3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D4CF6D"/>
            </a:solidFill>
            <a:ln>
              <a:noFill/>
            </a:ln>
            <a:effectLst>
              <a:outerShdw blurRad="50800" dist="50800" dir="5400000" algn="ctr" rotWithShape="0">
                <a:schemeClr val="tx2"/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523F69"/>
              </a:solidFill>
              <a:ln>
                <a:noFill/>
              </a:ln>
              <a:effectLst>
                <a:outerShdw blurRad="50800" dist="50800" dir="5400000" algn="ctr" rotWithShape="0">
                  <a:schemeClr val="tx2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5F3D-4EC8-AA15-8BF3375FB774}"/>
              </c:ext>
            </c:extLst>
          </c:dPt>
          <c:dPt>
            <c:idx val="1"/>
            <c:invertIfNegative val="0"/>
            <c:bubble3D val="0"/>
            <c:spPr>
              <a:solidFill>
                <a:srgbClr val="D7A3B6"/>
              </a:solidFill>
              <a:ln>
                <a:noFill/>
              </a:ln>
              <a:effectLst>
                <a:outerShdw blurRad="50800" dist="50800" dir="5400000" algn="ctr" rotWithShape="0">
                  <a:schemeClr val="tx2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F3D-4EC8-AA15-8BF3375FB774}"/>
              </c:ext>
            </c:extLst>
          </c:dPt>
          <c:dPt>
            <c:idx val="2"/>
            <c:invertIfNegative val="0"/>
            <c:bubble3D val="0"/>
            <c:spPr>
              <a:solidFill>
                <a:srgbClr val="029249"/>
              </a:solidFill>
              <a:ln>
                <a:noFill/>
              </a:ln>
              <a:effectLst>
                <a:outerShdw blurRad="50800" dist="50800" dir="5400000" algn="ctr" rotWithShape="0">
                  <a:schemeClr val="tx2"/>
                </a:outerShdw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4-5F3D-4EC8-AA15-8BF3375FB774}"/>
              </c:ext>
            </c:extLst>
          </c:dPt>
          <c:dPt>
            <c:idx val="3"/>
            <c:invertIfNegative val="0"/>
            <c:bubble3D val="0"/>
            <c:spPr>
              <a:solidFill>
                <a:srgbClr val="D7BB6B"/>
              </a:solidFill>
              <a:ln>
                <a:noFill/>
              </a:ln>
              <a:effectLst>
                <a:outerShdw blurRad="50800" dist="50800" dir="5400000" algn="ctr" rotWithShape="0">
                  <a:schemeClr val="tx2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F3D-4EC8-AA15-8BF3375FB77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6DB9D78D-E973-4B05-9239-7DFBA34B96C8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F3D-4EC8-AA15-8BF3375FB77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65ABDFD-6D98-471E-9D36-F98F843641B9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F3D-4EC8-AA15-8BF3375FB7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DE1DF7D-2B4D-4724-844D-6AB3B03E7EC3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F3D-4EC8-AA15-8BF3375FB77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38A98AA6-9649-4121-B245-FC7CCD0B61D3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F3D-4EC8-AA15-8BF3375FB7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C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Intervención Quirúrgica</c:v>
                </c:pt>
                <c:pt idx="1">
                  <c:v>Mortalidad Intrahospitalaria</c:v>
                </c:pt>
                <c:pt idx="2">
                  <c:v>Mortalidad 90 Días</c:v>
                </c:pt>
                <c:pt idx="3">
                  <c:v>Reingreso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7.2</c:v>
                </c:pt>
                <c:pt idx="1">
                  <c:v>20.399999999999999</c:v>
                </c:pt>
                <c:pt idx="2">
                  <c:v>31.5</c:v>
                </c:pt>
                <c:pt idx="3">
                  <c:v>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3D-4EC8-AA15-8BF3375FB77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0"/>
        <c:overlap val="-27"/>
        <c:axId val="900315488"/>
        <c:axId val="900316448"/>
      </c:barChart>
      <c:catAx>
        <c:axId val="9003154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00316448"/>
        <c:crosses val="autoZero"/>
        <c:auto val="1"/>
        <c:lblAlgn val="ctr"/>
        <c:lblOffset val="100"/>
        <c:noMultiLvlLbl val="0"/>
      </c:catAx>
      <c:valAx>
        <c:axId val="9003164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00315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7AB35A-CD4A-4D00-B579-E5F95112D7FF}" type="datetimeFigureOut">
              <a:rPr lang="es-CR" smtClean="0"/>
              <a:t>2/3/2025</a:t>
            </a:fld>
            <a:endParaRPr lang="es-C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DF821-CC6D-472D-A0EE-81E9E0E1EEA5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94957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DF821-CC6D-472D-A0EE-81E9E0E1EEA5}" type="slidenum">
              <a:rPr lang="es-CR" smtClean="0"/>
              <a:t>1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16368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C896C88D-E49D-6113-45AB-78FA44D59F4B}"/>
              </a:ext>
            </a:extLst>
          </p:cNvPr>
          <p:cNvSpPr/>
          <p:nvPr/>
        </p:nvSpPr>
        <p:spPr>
          <a:xfrm>
            <a:off x="8479476" y="4414514"/>
            <a:ext cx="665981" cy="6995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E41E9AC-AF69-7EEE-4213-A1029C770213}"/>
              </a:ext>
            </a:extLst>
          </p:cNvPr>
          <p:cNvSpPr/>
          <p:nvPr/>
        </p:nvSpPr>
        <p:spPr>
          <a:xfrm>
            <a:off x="5156956" y="3930266"/>
            <a:ext cx="3767236" cy="1036044"/>
          </a:xfrm>
          <a:prstGeom prst="rect">
            <a:avLst/>
          </a:prstGeom>
          <a:solidFill>
            <a:srgbClr val="D7A3B6"/>
          </a:solidFill>
          <a:ln w="12700">
            <a:solidFill>
              <a:srgbClr val="D7A3B6"/>
            </a:solidFill>
          </a:ln>
          <a:effectLst>
            <a:softEdge rad="127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rgbClr val="54387F"/>
              </a:buClr>
              <a:buSzPct val="110000"/>
            </a:pPr>
            <a:endParaRPr lang="es-CR" sz="9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54387F"/>
              </a:buClr>
              <a:buSzPct val="110000"/>
              <a:buFont typeface="Arial" panose="020B0604020202020204" pitchFamily="34" charset="0"/>
              <a:buChar char="◘"/>
            </a:pPr>
            <a:r>
              <a:rPr lang="es-CR" sz="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neumonía necrotizante es una complicación con </a:t>
            </a:r>
            <a:r>
              <a:rPr lang="es-CR" sz="9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elevada tasa de morbimortalidad. </a:t>
            </a:r>
          </a:p>
          <a:p>
            <a:pPr marL="171450" indent="-171450">
              <a:buClr>
                <a:srgbClr val="54387F"/>
              </a:buClr>
              <a:buSzPct val="110000"/>
              <a:buFont typeface="Arial" panose="020B0604020202020204" pitchFamily="34" charset="0"/>
              <a:buChar char="◘"/>
            </a:pPr>
            <a:r>
              <a:rPr lang="es-CR" sz="9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 se objetivaron </a:t>
            </a:r>
            <a:r>
              <a:rPr lang="es-CR" sz="9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diferencias estadísticamente significativas </a:t>
            </a:r>
            <a:r>
              <a:rPr lang="es-CR" sz="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 cuanto a mortalidad intrahospitalaria y a mortalidad a los 90 días cuando se analizaron </a:t>
            </a:r>
            <a:r>
              <a:rPr lang="es-CR" sz="9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variables cl</a:t>
            </a:r>
            <a:r>
              <a:rPr lang="es-CR" sz="9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ínicas</a:t>
            </a:r>
            <a:r>
              <a:rPr lang="es-CR" sz="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R" sz="9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etiología microbiológic</a:t>
            </a:r>
            <a:r>
              <a:rPr lang="es-CR" sz="9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CR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 </a:t>
            </a:r>
            <a:r>
              <a:rPr lang="es-CR" sz="9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cobertura antibiótica</a:t>
            </a:r>
            <a:r>
              <a:rPr lang="es-CR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CR" sz="9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616070A-9139-6EDA-89C1-733887CF7F4A}"/>
              </a:ext>
            </a:extLst>
          </p:cNvPr>
          <p:cNvSpPr/>
          <p:nvPr/>
        </p:nvSpPr>
        <p:spPr>
          <a:xfrm>
            <a:off x="2483768" y="791925"/>
            <a:ext cx="4248472" cy="335377"/>
          </a:xfrm>
          <a:prstGeom prst="rect">
            <a:avLst/>
          </a:prstGeom>
          <a:solidFill>
            <a:srgbClr val="9ED561"/>
          </a:solidFill>
          <a:ln w="12700">
            <a:solidFill>
              <a:srgbClr val="9ED56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CR" sz="7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D.C. Echavarria Kashmiri</a:t>
            </a:r>
            <a:r>
              <a:rPr lang="es-CR" sz="700" b="1" kern="0" dirty="0">
                <a:solidFill>
                  <a:srgbClr val="5F5C5C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R" sz="700" b="1" kern="0" baseline="30000" dirty="0">
                <a:solidFill>
                  <a:srgbClr val="5F5C5C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s-CR" sz="700" b="1" kern="0" dirty="0">
                <a:solidFill>
                  <a:srgbClr val="5F5C5C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CR" sz="7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M.L. Polonio </a:t>
            </a:r>
            <a:r>
              <a:rPr lang="es-CR" sz="7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Gonzalez</a:t>
            </a:r>
            <a:r>
              <a:rPr lang="es-CR" sz="7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R" sz="7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CR" sz="7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D. González Vergara </a:t>
            </a:r>
            <a:r>
              <a:rPr lang="es-CR" sz="7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CR" sz="7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</a:t>
            </a:r>
            <a:r>
              <a:rPr lang="es-CR" sz="7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Garcia</a:t>
            </a:r>
            <a:r>
              <a:rPr lang="es-CR" sz="7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R" sz="7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Gutierrez</a:t>
            </a:r>
            <a:r>
              <a:rPr lang="es-CR" sz="7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R" sz="7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CR" sz="7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Lopez Ruz </a:t>
            </a:r>
            <a:r>
              <a:rPr lang="es-CR" sz="7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R" sz="7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CR" sz="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Unidad Médico –</a:t>
            </a:r>
            <a:r>
              <a:rPr lang="es-CR" sz="7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</a:t>
            </a:r>
            <a:r>
              <a:rPr lang="es-CR" sz="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uirúrgica de Enfermedades Respiratorias, Hospital Virgen del Rocío, Sevilla</a:t>
            </a:r>
          </a:p>
          <a:p>
            <a:r>
              <a:rPr lang="es-CR" sz="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Unidad de Microbiología y Enfermedades Infecciosas Hospital Virgen del Rocío, Sevilla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0D4516C-F8C7-FBB7-2B75-C2DAFD77D88B}"/>
              </a:ext>
            </a:extLst>
          </p:cNvPr>
          <p:cNvSpPr/>
          <p:nvPr/>
        </p:nvSpPr>
        <p:spPr>
          <a:xfrm>
            <a:off x="185824" y="1299666"/>
            <a:ext cx="2507654" cy="236622"/>
          </a:xfrm>
          <a:prstGeom prst="rect">
            <a:avLst/>
          </a:prstGeom>
          <a:solidFill>
            <a:srgbClr val="523F69"/>
          </a:solidFill>
          <a:ln w="12700"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05BDE97-546A-AC64-CB59-A7530F01F23C}"/>
              </a:ext>
            </a:extLst>
          </p:cNvPr>
          <p:cNvSpPr/>
          <p:nvPr/>
        </p:nvSpPr>
        <p:spPr>
          <a:xfrm>
            <a:off x="168467" y="1598203"/>
            <a:ext cx="2520280" cy="1214544"/>
          </a:xfrm>
          <a:prstGeom prst="rect">
            <a:avLst/>
          </a:prstGeom>
          <a:solidFill>
            <a:srgbClr val="D7A3B6"/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000" b="1" u="sng" kern="100" dirty="0">
                <a:solidFill>
                  <a:srgbClr val="5438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s-CR" sz="1000" b="1" u="sng" kern="100" dirty="0">
                <a:solidFill>
                  <a:srgbClr val="5438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EUMONÍA NECROTIZANTE</a:t>
            </a:r>
          </a:p>
          <a:p>
            <a:pPr marL="171450" indent="-171450">
              <a:buClr>
                <a:srgbClr val="54387F"/>
              </a:buClr>
              <a:buSzPct val="110000"/>
              <a:buFont typeface="Arial" panose="020B0604020202020204" pitchFamily="34" charset="0"/>
              <a:buChar char="◘"/>
            </a:pPr>
            <a:r>
              <a:rPr lang="es-CR" sz="1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0.8-7% de Neumonías bacterianas</a:t>
            </a:r>
          </a:p>
          <a:p>
            <a:pPr marL="171450" indent="-171450">
              <a:buClr>
                <a:srgbClr val="54387F"/>
              </a:buClr>
              <a:buSzPct val="110000"/>
              <a:buFont typeface="Arial" panose="020B0604020202020204" pitchFamily="34" charset="0"/>
              <a:buChar char="◘"/>
            </a:pPr>
            <a:r>
              <a:rPr lang="es-CR" sz="1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Mortalidad 10-20%. </a:t>
            </a:r>
          </a:p>
          <a:p>
            <a:pPr marL="171450" indent="-171450">
              <a:buFontTx/>
              <a:buChar char="-"/>
            </a:pPr>
            <a:endParaRPr lang="es-CR" sz="1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CR" sz="10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es-CR" sz="1000" b="1" kern="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OBJETIVO</a:t>
            </a:r>
            <a:r>
              <a:rPr lang="es-CR" sz="1000" kern="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Análisis descriptivo y de posibles </a:t>
            </a:r>
            <a:r>
              <a:rPr lang="es-CR" sz="1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factores pronósticos que influyen en la mortalidad IH y a los 90 días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74651C2-DA2A-07D9-29C2-7B75BD0FFAE7}"/>
              </a:ext>
            </a:extLst>
          </p:cNvPr>
          <p:cNvSpPr/>
          <p:nvPr/>
        </p:nvSpPr>
        <p:spPr>
          <a:xfrm>
            <a:off x="179512" y="2852510"/>
            <a:ext cx="2520278" cy="236622"/>
          </a:xfrm>
          <a:prstGeom prst="rect">
            <a:avLst/>
          </a:prstGeom>
          <a:solidFill>
            <a:srgbClr val="523F69"/>
          </a:solidFill>
          <a:ln w="12700"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E365095-9904-0689-D6C1-5BE30EBBD8D6}"/>
              </a:ext>
            </a:extLst>
          </p:cNvPr>
          <p:cNvSpPr/>
          <p:nvPr/>
        </p:nvSpPr>
        <p:spPr>
          <a:xfrm>
            <a:off x="179512" y="3151046"/>
            <a:ext cx="2520278" cy="1753569"/>
          </a:xfrm>
          <a:prstGeom prst="rect">
            <a:avLst/>
          </a:prstGeom>
          <a:solidFill>
            <a:srgbClr val="D7A3B6"/>
          </a:solidFill>
          <a:ln w="12700"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Clr>
                <a:srgbClr val="54387F"/>
              </a:buClr>
              <a:buSzPct val="110000"/>
              <a:buFont typeface="Arial" panose="020B0604020202020204" pitchFamily="34" charset="0"/>
              <a:buChar char="◘"/>
            </a:pPr>
            <a:r>
              <a:rPr lang="es-CR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 unicéntrico, retrospectivo</a:t>
            </a:r>
            <a:endParaRPr lang="es-CR" sz="10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54387F"/>
              </a:buClr>
              <a:buSzPct val="110000"/>
            </a:pPr>
            <a:endParaRPr lang="es-CR" sz="1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54387F"/>
              </a:buClr>
              <a:buSzPct val="110000"/>
            </a:pPr>
            <a:r>
              <a:rPr lang="es-CR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54387F"/>
              </a:buClr>
              <a:buSzPct val="110000"/>
            </a:pPr>
            <a:r>
              <a:rPr lang="es-CR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54387F"/>
              </a:buClr>
              <a:buSzPct val="110000"/>
            </a:pPr>
            <a:endParaRPr lang="es-CR" sz="10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Clr>
                <a:srgbClr val="54387F"/>
              </a:buClr>
              <a:buSzPct val="110000"/>
            </a:pPr>
            <a:endParaRPr lang="es-CR" sz="10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54387F"/>
              </a:buClr>
              <a:buSzPct val="110000"/>
              <a:buFont typeface="Arial" panose="020B0604020202020204" pitchFamily="34" charset="0"/>
              <a:buChar char="•"/>
            </a:pPr>
            <a:r>
              <a:rPr lang="es-CR" sz="10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Neumonía Necrotizante </a:t>
            </a:r>
            <a:r>
              <a:rPr lang="es-CR" sz="10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es-CR" sz="10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TAC</a:t>
            </a:r>
            <a:endParaRPr lang="es-CR" sz="10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54387F"/>
              </a:buClr>
              <a:buSzPct val="110000"/>
              <a:buFont typeface="Arial" panose="020B0604020202020204" pitchFamily="34" charset="0"/>
              <a:buChar char="◘"/>
            </a:pPr>
            <a:r>
              <a:rPr lang="es-CR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Análisis de distintas variables pronósticas que influyan en mortalidad intrahospitalaria y a 90 días.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7B21543-74E1-2080-65DC-825CB54B0BED}"/>
              </a:ext>
            </a:extLst>
          </p:cNvPr>
          <p:cNvSpPr/>
          <p:nvPr/>
        </p:nvSpPr>
        <p:spPr>
          <a:xfrm>
            <a:off x="5165030" y="3525148"/>
            <a:ext cx="3767236" cy="236622"/>
          </a:xfrm>
          <a:prstGeom prst="rect">
            <a:avLst/>
          </a:prstGeom>
          <a:solidFill>
            <a:srgbClr val="523F69"/>
          </a:solidFill>
          <a:ln w="12700">
            <a:solidFill>
              <a:srgbClr val="9783A9"/>
            </a:solidFill>
          </a:ln>
          <a:effectLst>
            <a:softEdge rad="127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R" sz="1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1E362451-F44B-02FC-B3E3-968859A8F1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113045"/>
              </p:ext>
            </p:extLst>
          </p:nvPr>
        </p:nvGraphicFramePr>
        <p:xfrm>
          <a:off x="3036850" y="2697548"/>
          <a:ext cx="1801036" cy="121454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195596">
                  <a:extLst>
                    <a:ext uri="{9D8B030D-6E8A-4147-A177-3AD203B41FA5}">
                      <a16:colId xmlns:a16="http://schemas.microsoft.com/office/drawing/2014/main" val="3947983878"/>
                    </a:ext>
                  </a:extLst>
                </a:gridCol>
                <a:gridCol w="605440">
                  <a:extLst>
                    <a:ext uri="{9D8B030D-6E8A-4147-A177-3AD203B41FA5}">
                      <a16:colId xmlns:a16="http://schemas.microsoft.com/office/drawing/2014/main" val="198238802"/>
                    </a:ext>
                  </a:extLst>
                </a:gridCol>
              </a:tblGrid>
              <a:tr h="170914">
                <a:tc>
                  <a:txBody>
                    <a:bodyPr/>
                    <a:lstStyle/>
                    <a:p>
                      <a:pPr algn="ctr"/>
                      <a:r>
                        <a:rPr lang="es-CR" sz="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78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CR" sz="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 (%)</a:t>
                      </a: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78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945327"/>
                  </a:ext>
                </a:extLst>
              </a:tr>
              <a:tr h="136850">
                <a:tc>
                  <a:txBody>
                    <a:bodyPr/>
                    <a:lstStyle/>
                    <a:p>
                      <a:pPr algn="ctr"/>
                      <a:r>
                        <a:rPr lang="es-CR" sz="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</a:t>
                      </a: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153973"/>
                  </a:ext>
                </a:extLst>
              </a:tr>
              <a:tr h="136850">
                <a:tc>
                  <a:txBody>
                    <a:bodyPr/>
                    <a:lstStyle/>
                    <a:p>
                      <a:pPr algn="ctr"/>
                      <a:r>
                        <a:rPr lang="es-CR" sz="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 (años)</a:t>
                      </a: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59.1 </a:t>
                      </a: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404703"/>
                  </a:ext>
                </a:extLst>
              </a:tr>
              <a:tr h="136850">
                <a:tc>
                  <a:txBody>
                    <a:bodyPr/>
                    <a:lstStyle/>
                    <a:p>
                      <a:pPr algn="ctr"/>
                      <a:r>
                        <a:rPr lang="es-CR" sz="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Inmunodepresión</a:t>
                      </a: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67877"/>
                  </a:ext>
                </a:extLst>
              </a:tr>
              <a:tr h="136850">
                <a:tc>
                  <a:txBody>
                    <a:bodyPr/>
                    <a:lstStyle/>
                    <a:p>
                      <a:pPr algn="ctr"/>
                      <a:r>
                        <a:rPr lang="es-CR" sz="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Patología respiratoria previa</a:t>
                      </a: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2965483"/>
                  </a:ext>
                </a:extLst>
              </a:tr>
              <a:tr h="136850">
                <a:tc>
                  <a:txBody>
                    <a:bodyPr/>
                    <a:lstStyle/>
                    <a:p>
                      <a:pPr algn="ctr"/>
                      <a:r>
                        <a:rPr lang="es-CR" sz="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Afectación </a:t>
                      </a:r>
                      <a:r>
                        <a:rPr lang="es-CR" sz="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multilobar</a:t>
                      </a:r>
                      <a:endParaRPr lang="es-CR" sz="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1230209"/>
                  </a:ext>
                </a:extLst>
              </a:tr>
              <a:tr h="136850">
                <a:tc>
                  <a:txBody>
                    <a:bodyPr/>
                    <a:lstStyle/>
                    <a:p>
                      <a:pPr algn="ctr"/>
                      <a:r>
                        <a:rPr lang="es-CR" sz="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 microbiológico</a:t>
                      </a: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68.4</a:t>
                      </a: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903218"/>
                  </a:ext>
                </a:extLst>
              </a:tr>
              <a:tr h="136850">
                <a:tc>
                  <a:txBody>
                    <a:bodyPr/>
                    <a:lstStyle/>
                    <a:p>
                      <a:pPr algn="ctr"/>
                      <a:r>
                        <a:rPr lang="es-CR" sz="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Etiología polimicrobiana</a:t>
                      </a: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45.5</a:t>
                      </a:r>
                    </a:p>
                  </a:txBody>
                  <a:tcPr marL="56568" marR="56568" marT="28284" marB="28284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658780"/>
                  </a:ext>
                </a:extLst>
              </a:tr>
            </a:tbl>
          </a:graphicData>
        </a:graphic>
      </p:graphicFrame>
      <p:pic>
        <p:nvPicPr>
          <p:cNvPr id="3" name="Gráfico 2" descr="Objetivo contorno">
            <a:extLst>
              <a:ext uri="{FF2B5EF4-FFF2-40B4-BE49-F238E27FC236}">
                <a16:creationId xmlns:a16="http://schemas.microsoft.com/office/drawing/2014/main" id="{C40AB9B9-5C29-6701-A569-96E5A3B9D2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200" y="2142484"/>
            <a:ext cx="236623" cy="236623"/>
          </a:xfrm>
          <a:prstGeom prst="rect">
            <a:avLst/>
          </a:prstGeom>
        </p:spPr>
      </p:pic>
      <p:grpSp>
        <p:nvGrpSpPr>
          <p:cNvPr id="26" name="Grupo 25">
            <a:extLst>
              <a:ext uri="{FF2B5EF4-FFF2-40B4-BE49-F238E27FC236}">
                <a16:creationId xmlns:a16="http://schemas.microsoft.com/office/drawing/2014/main" id="{627C4F63-47AE-C502-D1DA-2562B80A2D10}"/>
              </a:ext>
            </a:extLst>
          </p:cNvPr>
          <p:cNvGrpSpPr/>
          <p:nvPr/>
        </p:nvGrpSpPr>
        <p:grpSpPr>
          <a:xfrm>
            <a:off x="683568" y="3440591"/>
            <a:ext cx="1202506" cy="711293"/>
            <a:chOff x="827584" y="3219822"/>
            <a:chExt cx="1202506" cy="711293"/>
          </a:xfrm>
        </p:grpSpPr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0F434C44-0778-29B4-5A6B-0FAC264D2C4A}"/>
                </a:ext>
              </a:extLst>
            </p:cNvPr>
            <p:cNvGrpSpPr/>
            <p:nvPr/>
          </p:nvGrpSpPr>
          <p:grpSpPr>
            <a:xfrm>
              <a:off x="827584" y="3219822"/>
              <a:ext cx="523774" cy="708912"/>
              <a:chOff x="6526755" y="2148917"/>
              <a:chExt cx="523774" cy="708912"/>
            </a:xfrm>
          </p:grpSpPr>
          <p:pic>
            <p:nvPicPr>
              <p:cNvPr id="5" name="Gráfico 4" descr="Calendario contorno">
                <a:extLst>
                  <a:ext uri="{FF2B5EF4-FFF2-40B4-BE49-F238E27FC236}">
                    <a16:creationId xmlns:a16="http://schemas.microsoft.com/office/drawing/2014/main" id="{FB3D1EC3-6DEB-F29E-1F48-E9D1C5FA6E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62079" y="2275875"/>
                <a:ext cx="432048" cy="432048"/>
              </a:xfrm>
              <a:prstGeom prst="rect">
                <a:avLst/>
              </a:prstGeom>
            </p:spPr>
          </p:pic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57AF8B10-C5AC-3A39-8E20-512432F4674C}"/>
                  </a:ext>
                </a:extLst>
              </p:cNvPr>
              <p:cNvSpPr txBox="1"/>
              <p:nvPr/>
            </p:nvSpPr>
            <p:spPr>
              <a:xfrm>
                <a:off x="6526755" y="2148917"/>
                <a:ext cx="52377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R" sz="1050" b="1" dirty="0">
                    <a:solidFill>
                      <a:srgbClr val="015B2E"/>
                    </a:solidFill>
                  </a:rPr>
                  <a:t>Enero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A911BB77-2593-4670-91A0-22BC6FE4789C}"/>
                  </a:ext>
                </a:extLst>
              </p:cNvPr>
              <p:cNvSpPr txBox="1"/>
              <p:nvPr/>
            </p:nvSpPr>
            <p:spPr>
              <a:xfrm>
                <a:off x="6539147" y="2603913"/>
                <a:ext cx="4779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R" sz="1050" b="1" dirty="0">
                    <a:solidFill>
                      <a:srgbClr val="015B2E"/>
                    </a:solidFill>
                  </a:rPr>
                  <a:t>2019</a:t>
                </a:r>
              </a:p>
            </p:txBody>
          </p:sp>
        </p:grp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67B004E3-E337-D738-DEFA-3F65E056AF37}"/>
                </a:ext>
              </a:extLst>
            </p:cNvPr>
            <p:cNvGrpSpPr/>
            <p:nvPr/>
          </p:nvGrpSpPr>
          <p:grpSpPr>
            <a:xfrm>
              <a:off x="1506316" y="3222203"/>
              <a:ext cx="523774" cy="708912"/>
              <a:chOff x="7593584" y="2148917"/>
              <a:chExt cx="523774" cy="708912"/>
            </a:xfrm>
          </p:grpSpPr>
          <p:pic>
            <p:nvPicPr>
              <p:cNvPr id="20" name="Gráfico 19" descr="Calendario contorno">
                <a:extLst>
                  <a:ext uri="{FF2B5EF4-FFF2-40B4-BE49-F238E27FC236}">
                    <a16:creationId xmlns:a16="http://schemas.microsoft.com/office/drawing/2014/main" id="{02271C2E-BED3-F01B-4EB1-304384D388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628907" y="2287349"/>
                <a:ext cx="432048" cy="432048"/>
              </a:xfrm>
              <a:prstGeom prst="rect">
                <a:avLst/>
              </a:prstGeom>
            </p:spPr>
          </p:pic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ACEC4020-CBF7-E409-6346-D5560DB48385}"/>
                  </a:ext>
                </a:extLst>
              </p:cNvPr>
              <p:cNvSpPr txBox="1"/>
              <p:nvPr/>
            </p:nvSpPr>
            <p:spPr>
              <a:xfrm>
                <a:off x="7593584" y="2148917"/>
                <a:ext cx="52377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R" sz="1050" b="1" dirty="0">
                    <a:solidFill>
                      <a:srgbClr val="015B2E"/>
                    </a:solidFill>
                  </a:rPr>
                  <a:t>Enero</a:t>
                </a:r>
              </a:p>
            </p:txBody>
          </p:sp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982C06DE-CDEF-ED49-C8B7-51D25F844563}"/>
                  </a:ext>
                </a:extLst>
              </p:cNvPr>
              <p:cNvSpPr txBox="1"/>
              <p:nvPr/>
            </p:nvSpPr>
            <p:spPr>
              <a:xfrm>
                <a:off x="7605976" y="2603913"/>
                <a:ext cx="47791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R" sz="1050" b="1" dirty="0">
                    <a:solidFill>
                      <a:srgbClr val="015B2E"/>
                    </a:solidFill>
                  </a:rPr>
                  <a:t>2024</a:t>
                </a:r>
              </a:p>
            </p:txBody>
          </p:sp>
        </p:grpSp>
        <p:sp>
          <p:nvSpPr>
            <p:cNvPr id="25" name="Flecha: a la derecha 24">
              <a:extLst>
                <a:ext uri="{FF2B5EF4-FFF2-40B4-BE49-F238E27FC236}">
                  <a16:creationId xmlns:a16="http://schemas.microsoft.com/office/drawing/2014/main" id="{2E89BC26-56BD-339B-D137-E7A2D65D9E06}"/>
                </a:ext>
              </a:extLst>
            </p:cNvPr>
            <p:cNvSpPr/>
            <p:nvPr/>
          </p:nvSpPr>
          <p:spPr>
            <a:xfrm>
              <a:off x="1293044" y="3507802"/>
              <a:ext cx="213272" cy="135440"/>
            </a:xfrm>
            <a:prstGeom prst="rightArrow">
              <a:avLst/>
            </a:prstGeom>
            <a:solidFill>
              <a:srgbClr val="015B2E"/>
            </a:solidFill>
            <a:ln>
              <a:solidFill>
                <a:srgbClr val="015B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/>
            </a:p>
          </p:txBody>
        </p:sp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68F4CBDB-0EAB-4772-E1DD-94691A245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476" y="4482307"/>
            <a:ext cx="717114" cy="64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574D6345-8BD7-3874-136D-BDC3D257ED55}"/>
              </a:ext>
            </a:extLst>
          </p:cNvPr>
          <p:cNvSpPr/>
          <p:nvPr/>
        </p:nvSpPr>
        <p:spPr>
          <a:xfrm>
            <a:off x="3033246" y="1285591"/>
            <a:ext cx="1801037" cy="236621"/>
          </a:xfrm>
          <a:prstGeom prst="rect">
            <a:avLst/>
          </a:prstGeom>
          <a:solidFill>
            <a:srgbClr val="02783D"/>
          </a:solidFill>
          <a:ln w="12700"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37B178D0-EC64-9736-DB91-A18C860F6530}"/>
              </a:ext>
            </a:extLst>
          </p:cNvPr>
          <p:cNvGrpSpPr/>
          <p:nvPr/>
        </p:nvGrpSpPr>
        <p:grpSpPr>
          <a:xfrm>
            <a:off x="2979141" y="3750087"/>
            <a:ext cx="1869898" cy="1278934"/>
            <a:chOff x="2912778" y="3772232"/>
            <a:chExt cx="1869898" cy="1278934"/>
          </a:xfrm>
        </p:grpSpPr>
        <p:sp>
          <p:nvSpPr>
            <p:cNvPr id="61" name="Rectángulo 60">
              <a:extLst>
                <a:ext uri="{FF2B5EF4-FFF2-40B4-BE49-F238E27FC236}">
                  <a16:creationId xmlns:a16="http://schemas.microsoft.com/office/drawing/2014/main" id="{7955CBCC-F35E-D21B-1841-9CC6338C890E}"/>
                </a:ext>
              </a:extLst>
            </p:cNvPr>
            <p:cNvSpPr/>
            <p:nvPr/>
          </p:nvSpPr>
          <p:spPr>
            <a:xfrm>
              <a:off x="3062331" y="3994954"/>
              <a:ext cx="1565513" cy="1033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5B3D7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 sz="1600"/>
            </a:p>
          </p:txBody>
        </p:sp>
        <p:grpSp>
          <p:nvGrpSpPr>
            <p:cNvPr id="60" name="Grupo 59">
              <a:extLst>
                <a:ext uri="{FF2B5EF4-FFF2-40B4-BE49-F238E27FC236}">
                  <a16:creationId xmlns:a16="http://schemas.microsoft.com/office/drawing/2014/main" id="{DDFADB5C-FD20-BAF2-DB4C-489B91E083B3}"/>
                </a:ext>
              </a:extLst>
            </p:cNvPr>
            <p:cNvGrpSpPr/>
            <p:nvPr/>
          </p:nvGrpSpPr>
          <p:grpSpPr>
            <a:xfrm>
              <a:off x="2912778" y="3772232"/>
              <a:ext cx="1869898" cy="1278934"/>
              <a:chOff x="2956988" y="3318210"/>
              <a:chExt cx="1844704" cy="1445891"/>
            </a:xfrm>
          </p:grpSpPr>
          <p:graphicFrame>
            <p:nvGraphicFramePr>
              <p:cNvPr id="52" name="Gráfico 51">
                <a:extLst>
                  <a:ext uri="{FF2B5EF4-FFF2-40B4-BE49-F238E27FC236}">
                    <a16:creationId xmlns:a16="http://schemas.microsoft.com/office/drawing/2014/main" id="{791A0966-F545-D942-AFCB-553E03F9DCC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101537473"/>
                  </p:ext>
                </p:extLst>
              </p:nvPr>
            </p:nvGraphicFramePr>
            <p:xfrm>
              <a:off x="2956988" y="3318210"/>
              <a:ext cx="1844704" cy="105149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grpSp>
            <p:nvGrpSpPr>
              <p:cNvPr id="59" name="Grupo 58">
                <a:extLst>
                  <a:ext uri="{FF2B5EF4-FFF2-40B4-BE49-F238E27FC236}">
                    <a16:creationId xmlns:a16="http://schemas.microsoft.com/office/drawing/2014/main" id="{84315F7A-D8E7-30D4-EB32-66D84AD8D4BA}"/>
                  </a:ext>
                </a:extLst>
              </p:cNvPr>
              <p:cNvGrpSpPr/>
              <p:nvPr/>
            </p:nvGrpSpPr>
            <p:grpSpPr>
              <a:xfrm>
                <a:off x="3125278" y="4213172"/>
                <a:ext cx="1623689" cy="550929"/>
                <a:chOff x="3242704" y="4239678"/>
                <a:chExt cx="1623689" cy="550929"/>
              </a:xfrm>
            </p:grpSpPr>
            <p:sp>
              <p:nvSpPr>
                <p:cNvPr id="53" name="CuadroTexto 52">
                  <a:extLst>
                    <a:ext uri="{FF2B5EF4-FFF2-40B4-BE49-F238E27FC236}">
                      <a16:creationId xmlns:a16="http://schemas.microsoft.com/office/drawing/2014/main" id="{B0B3A0DE-6BFA-535E-7FB0-BC754F287858}"/>
                    </a:ext>
                  </a:extLst>
                </p:cNvPr>
                <p:cNvSpPr txBox="1"/>
                <p:nvPr/>
              </p:nvSpPr>
              <p:spPr>
                <a:xfrm>
                  <a:off x="3242845" y="4239678"/>
                  <a:ext cx="1623548" cy="5509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Bef>
                      <a:spcPts val="100"/>
                    </a:spcBef>
                  </a:pPr>
                  <a:r>
                    <a:rPr lang="es-CR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Requirió Intervención Quirúrgica</a:t>
                  </a:r>
                </a:p>
                <a:p>
                  <a:r>
                    <a:rPr lang="es-CR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Mortalidad Intrahospitalaria</a:t>
                  </a:r>
                </a:p>
                <a:p>
                  <a:pPr>
                    <a:spcBef>
                      <a:spcPts val="100"/>
                    </a:spcBef>
                  </a:pPr>
                  <a:r>
                    <a:rPr lang="es-CR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Mortalidad a los 90 días</a:t>
                  </a:r>
                </a:p>
                <a:p>
                  <a:pPr>
                    <a:spcBef>
                      <a:spcPts val="100"/>
                    </a:spcBef>
                  </a:pPr>
                  <a:r>
                    <a:rPr lang="es-CR" sz="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Reingreso</a:t>
                  </a:r>
                </a:p>
              </p:txBody>
            </p:sp>
            <p:sp>
              <p:nvSpPr>
                <p:cNvPr id="55" name="Diagrama de flujo: conector 54">
                  <a:extLst>
                    <a:ext uri="{FF2B5EF4-FFF2-40B4-BE49-F238E27FC236}">
                      <a16:creationId xmlns:a16="http://schemas.microsoft.com/office/drawing/2014/main" id="{082156B7-085D-94AA-5043-2E9D0B3C2F35}"/>
                    </a:ext>
                  </a:extLst>
                </p:cNvPr>
                <p:cNvSpPr/>
                <p:nvPr/>
              </p:nvSpPr>
              <p:spPr>
                <a:xfrm>
                  <a:off x="3242845" y="4299958"/>
                  <a:ext cx="65719" cy="74914"/>
                </a:xfrm>
                <a:prstGeom prst="flowChartConnector">
                  <a:avLst/>
                </a:prstGeom>
                <a:solidFill>
                  <a:srgbClr val="523F6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R" sz="1600"/>
                </a:p>
              </p:txBody>
            </p:sp>
            <p:sp>
              <p:nvSpPr>
                <p:cNvPr id="56" name="Diagrama de flujo: conector 55">
                  <a:extLst>
                    <a:ext uri="{FF2B5EF4-FFF2-40B4-BE49-F238E27FC236}">
                      <a16:creationId xmlns:a16="http://schemas.microsoft.com/office/drawing/2014/main" id="{896B2CB3-62CB-61CD-F5BD-391F62B484A3}"/>
                    </a:ext>
                  </a:extLst>
                </p:cNvPr>
                <p:cNvSpPr/>
                <p:nvPr/>
              </p:nvSpPr>
              <p:spPr>
                <a:xfrm>
                  <a:off x="3242845" y="4417555"/>
                  <a:ext cx="65719" cy="74914"/>
                </a:xfrm>
                <a:prstGeom prst="flowChartConnector">
                  <a:avLst/>
                </a:prstGeom>
                <a:solidFill>
                  <a:srgbClr val="D7A3B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R" sz="1600"/>
                </a:p>
              </p:txBody>
            </p:sp>
            <p:sp>
              <p:nvSpPr>
                <p:cNvPr id="57" name="Diagrama de flujo: conector 56">
                  <a:extLst>
                    <a:ext uri="{FF2B5EF4-FFF2-40B4-BE49-F238E27FC236}">
                      <a16:creationId xmlns:a16="http://schemas.microsoft.com/office/drawing/2014/main" id="{34738834-A686-D1D1-5D8B-A4D3FA37C2DA}"/>
                    </a:ext>
                  </a:extLst>
                </p:cNvPr>
                <p:cNvSpPr/>
                <p:nvPr/>
              </p:nvSpPr>
              <p:spPr>
                <a:xfrm>
                  <a:off x="3242704" y="4533500"/>
                  <a:ext cx="65719" cy="74914"/>
                </a:xfrm>
                <a:prstGeom prst="flowChartConnector">
                  <a:avLst/>
                </a:prstGeom>
                <a:solidFill>
                  <a:srgbClr val="02783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R" sz="1600"/>
                </a:p>
              </p:txBody>
            </p:sp>
            <p:sp>
              <p:nvSpPr>
                <p:cNvPr id="58" name="Diagrama de flujo: conector 57">
                  <a:extLst>
                    <a:ext uri="{FF2B5EF4-FFF2-40B4-BE49-F238E27FC236}">
                      <a16:creationId xmlns:a16="http://schemas.microsoft.com/office/drawing/2014/main" id="{51972643-3963-BA3A-3C07-1C938ACE1EE8}"/>
                    </a:ext>
                  </a:extLst>
                </p:cNvPr>
                <p:cNvSpPr/>
                <p:nvPr/>
              </p:nvSpPr>
              <p:spPr>
                <a:xfrm>
                  <a:off x="3242704" y="4649444"/>
                  <a:ext cx="66144" cy="74914"/>
                </a:xfrm>
                <a:prstGeom prst="flowChartConnector">
                  <a:avLst/>
                </a:prstGeom>
                <a:solidFill>
                  <a:srgbClr val="D7BB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R" sz="1600"/>
                </a:p>
              </p:txBody>
            </p:sp>
          </p:grpSp>
        </p:grpSp>
      </p:grpSp>
      <p:grpSp>
        <p:nvGrpSpPr>
          <p:cNvPr id="1037" name="Grupo 1036">
            <a:extLst>
              <a:ext uri="{FF2B5EF4-FFF2-40B4-BE49-F238E27FC236}">
                <a16:creationId xmlns:a16="http://schemas.microsoft.com/office/drawing/2014/main" id="{11BCD557-978A-4599-EB94-3D70A3D4EC27}"/>
              </a:ext>
            </a:extLst>
          </p:cNvPr>
          <p:cNvGrpSpPr/>
          <p:nvPr/>
        </p:nvGrpSpPr>
        <p:grpSpPr>
          <a:xfrm>
            <a:off x="3054040" y="1654562"/>
            <a:ext cx="1780243" cy="929979"/>
            <a:chOff x="2821133" y="1589107"/>
            <a:chExt cx="1780243" cy="929979"/>
          </a:xfrm>
        </p:grpSpPr>
        <p:sp>
          <p:nvSpPr>
            <p:cNvPr id="63" name="Rectángulo: esquinas redondeadas 62">
              <a:extLst>
                <a:ext uri="{FF2B5EF4-FFF2-40B4-BE49-F238E27FC236}">
                  <a16:creationId xmlns:a16="http://schemas.microsoft.com/office/drawing/2014/main" id="{09B39557-2392-CE74-8AF4-1495D2FED0E1}"/>
                </a:ext>
              </a:extLst>
            </p:cNvPr>
            <p:cNvSpPr/>
            <p:nvPr/>
          </p:nvSpPr>
          <p:spPr>
            <a:xfrm>
              <a:off x="2821133" y="1589107"/>
              <a:ext cx="1087474" cy="341162"/>
            </a:xfrm>
            <a:prstGeom prst="roundRect">
              <a:avLst>
                <a:gd name="adj" fmla="val 8327"/>
              </a:avLst>
            </a:prstGeom>
            <a:solidFill>
              <a:srgbClr val="D7BB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s-CR" sz="600" b="1" dirty="0">
                  <a:solidFill>
                    <a:schemeClr val="tx1"/>
                  </a:solidFill>
                </a:rPr>
                <a:t>Pacientes seleccionados con diagnóstico radiológico de Neumonía Necrotizante (n=190)</a:t>
              </a:r>
            </a:p>
          </p:txBody>
        </p:sp>
        <p:sp>
          <p:nvSpPr>
            <p:cNvPr id="1024" name="Rectángulo: esquinas redondeadas 1023">
              <a:extLst>
                <a:ext uri="{FF2B5EF4-FFF2-40B4-BE49-F238E27FC236}">
                  <a16:creationId xmlns:a16="http://schemas.microsoft.com/office/drawing/2014/main" id="{E241AE90-0D58-CCD7-54F9-DD120B5F9138}"/>
                </a:ext>
              </a:extLst>
            </p:cNvPr>
            <p:cNvSpPr/>
            <p:nvPr/>
          </p:nvSpPr>
          <p:spPr>
            <a:xfrm>
              <a:off x="3942128" y="1949147"/>
              <a:ext cx="659248" cy="360040"/>
            </a:xfrm>
            <a:prstGeom prst="roundRect">
              <a:avLst>
                <a:gd name="adj" fmla="val 6348"/>
              </a:avLst>
            </a:prstGeom>
            <a:solidFill>
              <a:srgbClr val="D7BB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s-CR" sz="600" b="1" dirty="0">
                  <a:solidFill>
                    <a:schemeClr val="tx1"/>
                  </a:solidFill>
                </a:rPr>
                <a:t>Pacientes excluidos por presentar neoplasia cavitada (n=76)</a:t>
              </a:r>
            </a:p>
          </p:txBody>
        </p:sp>
        <p:sp>
          <p:nvSpPr>
            <p:cNvPr id="1025" name="Rectángulo: esquinas redondeadas 1024">
              <a:extLst>
                <a:ext uri="{FF2B5EF4-FFF2-40B4-BE49-F238E27FC236}">
                  <a16:creationId xmlns:a16="http://schemas.microsoft.com/office/drawing/2014/main" id="{0B0DB7CF-FFC8-2879-F467-71DCA30EBBA4}"/>
                </a:ext>
              </a:extLst>
            </p:cNvPr>
            <p:cNvSpPr/>
            <p:nvPr/>
          </p:nvSpPr>
          <p:spPr>
            <a:xfrm>
              <a:off x="2826649" y="2382838"/>
              <a:ext cx="1115478" cy="136248"/>
            </a:xfrm>
            <a:prstGeom prst="roundRect">
              <a:avLst>
                <a:gd name="adj" fmla="val 15964"/>
              </a:avLst>
            </a:prstGeom>
            <a:solidFill>
              <a:srgbClr val="D7BB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s-CR" sz="600" b="1" dirty="0">
                  <a:solidFill>
                    <a:schemeClr val="tx1"/>
                  </a:solidFill>
                </a:rPr>
                <a:t>Paciente incluidos (n=114)</a:t>
              </a:r>
            </a:p>
          </p:txBody>
        </p:sp>
        <p:cxnSp>
          <p:nvCxnSpPr>
            <p:cNvPr id="1029" name="Conector recto de flecha 1028">
              <a:extLst>
                <a:ext uri="{FF2B5EF4-FFF2-40B4-BE49-F238E27FC236}">
                  <a16:creationId xmlns:a16="http://schemas.microsoft.com/office/drawing/2014/main" id="{E91F3BBD-0D11-F2DA-4B50-68750DCD3C12}"/>
                </a:ext>
              </a:extLst>
            </p:cNvPr>
            <p:cNvCxnSpPr>
              <a:cxnSpLocks/>
            </p:cNvCxnSpPr>
            <p:nvPr/>
          </p:nvCxnSpPr>
          <p:spPr>
            <a:xfrm>
              <a:off x="3383785" y="1929267"/>
              <a:ext cx="1" cy="43369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" name="Conector recto de flecha 1033">
              <a:extLst>
                <a:ext uri="{FF2B5EF4-FFF2-40B4-BE49-F238E27FC236}">
                  <a16:creationId xmlns:a16="http://schemas.microsoft.com/office/drawing/2014/main" id="{7FB07AB5-D5B4-0775-D54F-DDBD3246B979}"/>
                </a:ext>
              </a:extLst>
            </p:cNvPr>
            <p:cNvCxnSpPr>
              <a:cxnSpLocks/>
            </p:cNvCxnSpPr>
            <p:nvPr/>
          </p:nvCxnSpPr>
          <p:spPr>
            <a:xfrm>
              <a:off x="3387145" y="2139702"/>
              <a:ext cx="55498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6FD1514-7D24-B116-6736-3B98CA439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239737"/>
              </p:ext>
            </p:extLst>
          </p:nvPr>
        </p:nvGraphicFramePr>
        <p:xfrm>
          <a:off x="5161460" y="1550878"/>
          <a:ext cx="3764209" cy="15413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7404">
                  <a:extLst>
                    <a:ext uri="{9D8B030D-6E8A-4147-A177-3AD203B41FA5}">
                      <a16:colId xmlns:a16="http://schemas.microsoft.com/office/drawing/2014/main" val="1125871176"/>
                    </a:ext>
                  </a:extLst>
                </a:gridCol>
                <a:gridCol w="428535">
                  <a:extLst>
                    <a:ext uri="{9D8B030D-6E8A-4147-A177-3AD203B41FA5}">
                      <a16:colId xmlns:a16="http://schemas.microsoft.com/office/drawing/2014/main" val="4048536370"/>
                    </a:ext>
                  </a:extLst>
                </a:gridCol>
                <a:gridCol w="920987">
                  <a:extLst>
                    <a:ext uri="{9D8B030D-6E8A-4147-A177-3AD203B41FA5}">
                      <a16:colId xmlns:a16="http://schemas.microsoft.com/office/drawing/2014/main" val="3859643811"/>
                    </a:ext>
                  </a:extLst>
                </a:gridCol>
                <a:gridCol w="539435">
                  <a:extLst>
                    <a:ext uri="{9D8B030D-6E8A-4147-A177-3AD203B41FA5}">
                      <a16:colId xmlns:a16="http://schemas.microsoft.com/office/drawing/2014/main" val="547627146"/>
                    </a:ext>
                  </a:extLst>
                </a:gridCol>
                <a:gridCol w="657848">
                  <a:extLst>
                    <a:ext uri="{9D8B030D-6E8A-4147-A177-3AD203B41FA5}">
                      <a16:colId xmlns:a16="http://schemas.microsoft.com/office/drawing/2014/main" val="26338708"/>
                    </a:ext>
                  </a:extLst>
                </a:gridCol>
              </a:tblGrid>
              <a:tr h="1485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VARIABLE (n)</a:t>
                      </a:r>
                      <a:endParaRPr lang="es-CR" sz="9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2783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Mortalidad Intrahospitalaria</a:t>
                      </a:r>
                      <a:endParaRPr lang="es-CR" sz="7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2783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Mortalidad a 90 </a:t>
                      </a:r>
                      <a:r>
                        <a:rPr lang="es-CR" sz="700" b="1" u="none" strike="noStrike" cap="all" baseline="0" dirty="0" err="1">
                          <a:solidFill>
                            <a:schemeClr val="bg1"/>
                          </a:solidFill>
                          <a:effectLst/>
                        </a:rPr>
                        <a:t>dias</a:t>
                      </a:r>
                      <a:endParaRPr lang="es-CR" sz="7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2783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946629"/>
                  </a:ext>
                </a:extLst>
              </a:tr>
              <a:tr h="130031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N (%)</a:t>
                      </a:r>
                    </a:p>
                  </a:txBody>
                  <a:tcPr marL="9525" marR="9525" marT="9525" marB="0" anchor="b">
                    <a:solidFill>
                      <a:srgbClr val="0278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p-valor</a:t>
                      </a:r>
                      <a:endParaRPr lang="es-CR" sz="7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278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N (%)</a:t>
                      </a:r>
                    </a:p>
                  </a:txBody>
                  <a:tcPr marL="9525" marR="9525" marT="9525" marB="0" anchor="b">
                    <a:solidFill>
                      <a:srgbClr val="0278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p-valor</a:t>
                      </a:r>
                      <a:endParaRPr lang="es-CR" sz="7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278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431864"/>
                  </a:ext>
                </a:extLst>
              </a:tr>
              <a:tr h="148550"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Inmunodepresión (51)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 (23%)</a:t>
                      </a: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>
                          <a:effectLst/>
                        </a:rPr>
                        <a:t>0.447</a:t>
                      </a:r>
                      <a:endParaRPr lang="es-CR" sz="7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6(14%)</a:t>
                      </a: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0.780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344502"/>
                  </a:ext>
                </a:extLst>
              </a:tr>
              <a:tr h="148550"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Patología respiratoria previa (29)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(24%)</a:t>
                      </a: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0.557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4(16%)</a:t>
                      </a: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0.731**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209695"/>
                  </a:ext>
                </a:extLst>
              </a:tr>
              <a:tr h="148550"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Fumador (62)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 (14%)</a:t>
                      </a: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0.128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(12%)</a:t>
                      </a: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>
                          <a:effectLst/>
                        </a:rPr>
                        <a:t>0.780</a:t>
                      </a:r>
                      <a:endParaRPr lang="es-CR" sz="7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717558"/>
                  </a:ext>
                </a:extLst>
              </a:tr>
              <a:tr h="148550"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Afectación </a:t>
                      </a:r>
                      <a:r>
                        <a:rPr lang="es-CR" sz="700" b="1" u="none" strike="noStrike" dirty="0" err="1">
                          <a:effectLst/>
                        </a:rPr>
                        <a:t>Multilobar</a:t>
                      </a:r>
                      <a:r>
                        <a:rPr lang="es-CR" sz="700" b="1" u="none" strike="noStrike" dirty="0">
                          <a:effectLst/>
                        </a:rPr>
                        <a:t> (65)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 (21%)</a:t>
                      </a: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0.716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 (17%)</a:t>
                      </a: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0.128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750648"/>
                  </a:ext>
                </a:extLst>
              </a:tr>
              <a:tr h="148550"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Etiología Polimicrobiana (34)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 (23%)</a:t>
                      </a: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0.455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(14%)</a:t>
                      </a: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>
                          <a:effectLst/>
                        </a:rPr>
                        <a:t>0.584</a:t>
                      </a:r>
                      <a:endParaRPr lang="es-CR" sz="7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087302"/>
                  </a:ext>
                </a:extLst>
              </a:tr>
              <a:tr h="148550"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Pseudomonas (15)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(19%)</a:t>
                      </a: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1**</a:t>
                      </a: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(6,6%)</a:t>
                      </a: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0.685**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821397"/>
                  </a:ext>
                </a:extLst>
              </a:tr>
              <a:tr h="148550"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MRSA (2)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(50%)</a:t>
                      </a: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0.367**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 (0%)</a:t>
                      </a: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1**</a:t>
                      </a:r>
                    </a:p>
                  </a:txBody>
                  <a:tcPr marL="9525" marR="9525" marT="9525" marB="0" anchor="b"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20654"/>
                  </a:ext>
                </a:extLst>
              </a:tr>
              <a:tr h="148550"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Anaerobios (9)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 (0%)</a:t>
                      </a: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0.200**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 (0%)</a:t>
                      </a: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R" sz="700" b="1" u="none" strike="noStrike" dirty="0">
                          <a:effectLst/>
                        </a:rPr>
                        <a:t>0.352**</a:t>
                      </a:r>
                      <a:endParaRPr lang="es-CR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687155"/>
                  </a:ext>
                </a:extLst>
              </a:tr>
            </a:tbl>
          </a:graphicData>
        </a:graphic>
      </p:graphicFrame>
      <p:sp>
        <p:nvSpPr>
          <p:cNvPr id="13" name="Rectángulo 12">
            <a:extLst>
              <a:ext uri="{FF2B5EF4-FFF2-40B4-BE49-F238E27FC236}">
                <a16:creationId xmlns:a16="http://schemas.microsoft.com/office/drawing/2014/main" id="{28099ADE-DF79-7FA6-BFAE-FBE6B45E6208}"/>
              </a:ext>
            </a:extLst>
          </p:cNvPr>
          <p:cNvSpPr/>
          <p:nvPr/>
        </p:nvSpPr>
        <p:spPr>
          <a:xfrm>
            <a:off x="5169535" y="1278597"/>
            <a:ext cx="3764208" cy="236622"/>
          </a:xfrm>
          <a:prstGeom prst="rect">
            <a:avLst/>
          </a:prstGeom>
          <a:solidFill>
            <a:srgbClr val="523F69"/>
          </a:solidFill>
          <a:ln w="12700"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ESTADÍSTICO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9984CD8-B2F1-B569-AF09-2EB5CC089DAC}"/>
              </a:ext>
            </a:extLst>
          </p:cNvPr>
          <p:cNvSpPr txBox="1"/>
          <p:nvPr/>
        </p:nvSpPr>
        <p:spPr>
          <a:xfrm>
            <a:off x="5226101" y="3012073"/>
            <a:ext cx="360868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700" dirty="0"/>
          </a:p>
          <a:p>
            <a:r>
              <a:rPr lang="es-ES" sz="700" dirty="0"/>
              <a:t>++ Chi cuadrado para calculo de p. </a:t>
            </a:r>
          </a:p>
          <a:p>
            <a:r>
              <a:rPr lang="es-ES" sz="700" dirty="0"/>
              <a:t>** Test exacto de Fisher cuando en 1 casillas (25,0%) han esperado un recuento menor que 5.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AB95ADA-58AC-D35C-5410-3ACF2C8E7C8E}"/>
              </a:ext>
            </a:extLst>
          </p:cNvPr>
          <p:cNvSpPr txBox="1"/>
          <p:nvPr/>
        </p:nvSpPr>
        <p:spPr>
          <a:xfrm>
            <a:off x="2483768" y="137355"/>
            <a:ext cx="6552728" cy="584775"/>
          </a:xfrm>
          <a:prstGeom prst="rect">
            <a:avLst/>
          </a:prstGeom>
          <a:solidFill>
            <a:srgbClr val="B9CDE5"/>
          </a:solidFill>
        </p:spPr>
        <p:txBody>
          <a:bodyPr wrap="square">
            <a:spAutoFit/>
          </a:bodyPr>
          <a:lstStyle/>
          <a:p>
            <a:pPr algn="ctr"/>
            <a:r>
              <a:rPr kumimoji="0" lang="es-CR" altLang="es-CR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ANÁLISIS DESCRIPTIVO Y EVALUACIÓN DE VARIABLES PRONÓSTICAS EN PACIENTES CON NEUMONÍA NECROTIZANTE</a:t>
            </a:r>
            <a:endParaRPr lang="es-CR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3373</TotalTime>
  <Words>426</Words>
  <Application>Microsoft Office PowerPoint</Application>
  <PresentationFormat>Presentación en pantalla (16:9)</PresentationFormat>
  <Paragraphs>107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Narrow</vt:lpstr>
      <vt:lpstr>Arial</vt:lpstr>
      <vt:lpstr>Calibri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David Echavarria Kashmiri</cp:lastModifiedBy>
  <cp:revision>13</cp:revision>
  <dcterms:created xsi:type="dcterms:W3CDTF">2024-02-05T13:08:18Z</dcterms:created>
  <dcterms:modified xsi:type="dcterms:W3CDTF">2025-03-02T15:20:12Z</dcterms:modified>
</cp:coreProperties>
</file>