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BEFA"/>
    <a:srgbClr val="FD9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Estilo claro 3 - Énfasis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Énfasis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2" y="-4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/>
          <p:cNvSpPr/>
          <p:nvPr/>
        </p:nvSpPr>
        <p:spPr>
          <a:xfrm>
            <a:off x="1907704" y="0"/>
            <a:ext cx="5184576" cy="627534"/>
          </a:xfrm>
          <a:prstGeom prst="roundRect">
            <a:avLst/>
          </a:prstGeom>
          <a:solidFill>
            <a:srgbClr val="FEBEFA"/>
          </a:solidFill>
          <a:ln>
            <a:solidFill>
              <a:srgbClr val="FEBEF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1907704" y="627534"/>
            <a:ext cx="7236296" cy="665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s-ES" sz="900" b="1" dirty="0">
                <a:latin typeface="Arial"/>
                <a:cs typeface="Arial"/>
              </a:rPr>
              <a:t>A.M Gómez Ortiz</a:t>
            </a:r>
            <a:r>
              <a:rPr lang="es-ES" sz="900" b="1" baseline="30000" dirty="0">
                <a:latin typeface="Arial"/>
                <a:cs typeface="Arial"/>
              </a:rPr>
              <a:t>1</a:t>
            </a:r>
            <a:r>
              <a:rPr lang="es-ES" sz="900" dirty="0">
                <a:latin typeface="Arial"/>
                <a:cs typeface="Arial"/>
              </a:rPr>
              <a:t>, L Carrasco Hernández</a:t>
            </a:r>
            <a:r>
              <a:rPr lang="es-ES" sz="900" baseline="30000" dirty="0">
                <a:latin typeface="Arial"/>
                <a:cs typeface="Arial"/>
              </a:rPr>
              <a:t>1-2</a:t>
            </a:r>
            <a:r>
              <a:rPr lang="es-ES" sz="900" dirty="0">
                <a:latin typeface="Arial"/>
                <a:cs typeface="Arial"/>
              </a:rPr>
              <a:t>, C Calero Acuña</a:t>
            </a:r>
            <a:r>
              <a:rPr lang="es-ES" sz="900" baseline="30000" dirty="0">
                <a:latin typeface="Arial"/>
                <a:cs typeface="Arial"/>
              </a:rPr>
              <a:t>1</a:t>
            </a:r>
            <a:r>
              <a:rPr lang="es-ES" sz="900" dirty="0">
                <a:latin typeface="Arial"/>
                <a:cs typeface="Arial"/>
              </a:rPr>
              <a:t>, M Ferrer Galván</a:t>
            </a:r>
            <a:r>
              <a:rPr lang="es-ES" sz="900" baseline="30000" dirty="0">
                <a:latin typeface="Arial"/>
                <a:cs typeface="Arial"/>
              </a:rPr>
              <a:t>1</a:t>
            </a:r>
            <a:r>
              <a:rPr lang="es-ES" sz="900" dirty="0">
                <a:latin typeface="Arial"/>
                <a:cs typeface="Arial"/>
              </a:rPr>
              <a:t>, R Reinoso Ariza</a:t>
            </a:r>
            <a:r>
              <a:rPr lang="es-ES" sz="900" baseline="30000" dirty="0">
                <a:latin typeface="Arial"/>
                <a:cs typeface="Arial"/>
              </a:rPr>
              <a:t>1</a:t>
            </a:r>
            <a:r>
              <a:rPr lang="es-ES" sz="900" dirty="0">
                <a:latin typeface="Arial"/>
                <a:cs typeface="Arial"/>
              </a:rPr>
              <a:t>, D Núñez Ollero</a:t>
            </a:r>
            <a:r>
              <a:rPr lang="es-ES" sz="900" baseline="30000" dirty="0">
                <a:latin typeface="Arial"/>
                <a:cs typeface="Arial"/>
              </a:rPr>
              <a:t>1</a:t>
            </a:r>
            <a:r>
              <a:rPr lang="es-ES" sz="900" dirty="0">
                <a:latin typeface="Arial"/>
                <a:cs typeface="Arial"/>
              </a:rPr>
              <a:t>, P García Tamayo</a:t>
            </a:r>
            <a:r>
              <a:rPr lang="es-ES" sz="900" baseline="30000" dirty="0">
                <a:latin typeface="Arial"/>
                <a:cs typeface="Arial"/>
              </a:rPr>
              <a:t>1</a:t>
            </a:r>
            <a:r>
              <a:rPr lang="es-ES" sz="900" dirty="0">
                <a:latin typeface="Arial"/>
                <a:cs typeface="Arial"/>
              </a:rPr>
              <a:t>, R Ruiz-Serrano</a:t>
            </a:r>
            <a:r>
              <a:rPr lang="es-ES" sz="900" baseline="30000" dirty="0">
                <a:latin typeface="Arial"/>
                <a:cs typeface="Arial"/>
              </a:rPr>
              <a:t>1</a:t>
            </a:r>
            <a:r>
              <a:rPr lang="es-ES" sz="900" dirty="0">
                <a:latin typeface="Arial"/>
                <a:cs typeface="Arial"/>
              </a:rPr>
              <a:t>, E Quintana Gallego</a:t>
            </a:r>
            <a:r>
              <a:rPr lang="es-ES" sz="900" baseline="30000" dirty="0">
                <a:latin typeface="Arial"/>
                <a:cs typeface="Arial"/>
              </a:rPr>
              <a:t>1-2</a:t>
            </a:r>
            <a:endParaRPr lang="es-ES_tradnl" sz="900" dirty="0">
              <a:latin typeface="Arial"/>
              <a:cs typeface="Arial"/>
            </a:endParaRPr>
          </a:p>
          <a:p>
            <a:pPr lvl="0" algn="just">
              <a:lnSpc>
                <a:spcPct val="110000"/>
              </a:lnSpc>
            </a:pPr>
            <a:r>
              <a:rPr lang="es-ES" sz="800" dirty="0">
                <a:latin typeface="Arial"/>
                <a:cs typeface="Arial"/>
              </a:rPr>
              <a:t>Unidad Médico-Quirúrgica de Enfermedades Respiratorias. Hospital Universitario Virgen del </a:t>
            </a:r>
            <a:r>
              <a:rPr lang="es-ES" sz="800" dirty="0" err="1">
                <a:latin typeface="Arial"/>
                <a:cs typeface="Arial"/>
              </a:rPr>
              <a:t>Rocio</a:t>
            </a:r>
            <a:r>
              <a:rPr lang="es-ES" sz="800" dirty="0">
                <a:latin typeface="Arial"/>
                <a:cs typeface="Arial"/>
              </a:rPr>
              <a:t>, Sevilla.</a:t>
            </a:r>
            <a:endParaRPr lang="es-ES_tradnl" sz="800" dirty="0">
              <a:latin typeface="Arial"/>
              <a:cs typeface="Arial"/>
            </a:endParaRPr>
          </a:p>
          <a:p>
            <a:pPr lvl="0" algn="just">
              <a:lnSpc>
                <a:spcPct val="110000"/>
              </a:lnSpc>
            </a:pPr>
            <a:r>
              <a:rPr lang="es-ES" sz="800" dirty="0">
                <a:latin typeface="Arial"/>
                <a:cs typeface="Arial"/>
              </a:rPr>
              <a:t>CIBER de Enfermedades Respiratorias (CIBERES), Instituto de Salud Carlos III, Madrid</a:t>
            </a:r>
            <a:endParaRPr lang="es-ES_tradnl" sz="800" dirty="0">
              <a:latin typeface="Arial"/>
              <a:cs typeface="Arial"/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1475656" y="123478"/>
            <a:ext cx="6156176" cy="1225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500" dirty="0">
                <a:solidFill>
                  <a:schemeClr val="tx1"/>
                </a:solidFill>
              </a:rPr>
              <a:t>LEVOFLOXACINO INHALADO, UN NUEVO HORIZONTE</a:t>
            </a:r>
            <a:endParaRPr lang="es-ES" sz="1500" dirty="0">
              <a:solidFill>
                <a:schemeClr val="tx1"/>
              </a:solidFill>
            </a:endParaRPr>
          </a:p>
        </p:txBody>
      </p:sp>
      <p:pic>
        <p:nvPicPr>
          <p:cNvPr id="8" name="Imagen 7" descr="LOGO_IBIS completo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506" y="0"/>
            <a:ext cx="1062494" cy="61143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1347614"/>
            <a:ext cx="9144000" cy="288032"/>
          </a:xfrm>
          <a:prstGeom prst="rect">
            <a:avLst/>
          </a:prstGeom>
          <a:noFill/>
          <a:ln>
            <a:solidFill>
              <a:srgbClr val="FEBEFA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0" y="2715766"/>
            <a:ext cx="9144000" cy="288032"/>
          </a:xfrm>
          <a:prstGeom prst="rect">
            <a:avLst/>
          </a:prstGeom>
          <a:solidFill>
            <a:srgbClr val="FFFFFF"/>
          </a:solidFill>
          <a:ln>
            <a:solidFill>
              <a:srgbClr val="FEBEFA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Rectángulo 10"/>
          <p:cNvSpPr/>
          <p:nvPr/>
        </p:nvSpPr>
        <p:spPr>
          <a:xfrm>
            <a:off x="0" y="1347614"/>
            <a:ext cx="13815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Arial"/>
                <a:cs typeface="Arial"/>
              </a:rPr>
              <a:t>INTRODUCCIÓN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2344" y="2715766"/>
            <a:ext cx="13260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Arial"/>
                <a:cs typeface="Arial"/>
              </a:rPr>
              <a:t>METODOLOGÍA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-14691" y="1635646"/>
            <a:ext cx="9144000" cy="972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200" dirty="0">
                <a:latin typeface="Arial"/>
                <a:cs typeface="Arial"/>
              </a:rPr>
              <a:t>La antibioterapia nebulizada ha demostrado </a:t>
            </a:r>
            <a:r>
              <a:rPr lang="es-ES" sz="1200" b="1" dirty="0">
                <a:latin typeface="Arial"/>
                <a:cs typeface="Arial"/>
              </a:rPr>
              <a:t>mejorar síntomas </a:t>
            </a:r>
            <a:r>
              <a:rPr lang="es-ES" sz="1200" dirty="0">
                <a:latin typeface="Arial"/>
                <a:cs typeface="Arial"/>
              </a:rPr>
              <a:t>respiratorios, </a:t>
            </a:r>
            <a:r>
              <a:rPr lang="es-ES" sz="1200" b="1" dirty="0">
                <a:latin typeface="Arial"/>
                <a:cs typeface="Arial"/>
              </a:rPr>
              <a:t>reducir número de exacerbaciones</a:t>
            </a:r>
            <a:r>
              <a:rPr lang="es-ES" sz="1200" dirty="0">
                <a:latin typeface="Arial"/>
                <a:cs typeface="Arial"/>
              </a:rPr>
              <a:t> y </a:t>
            </a:r>
            <a:r>
              <a:rPr lang="es-ES" sz="1200" b="1" dirty="0">
                <a:latin typeface="Arial"/>
                <a:cs typeface="Arial"/>
              </a:rPr>
              <a:t>mejorar la función pulmonar</a:t>
            </a:r>
            <a:r>
              <a:rPr lang="es-ES" sz="1200" dirty="0">
                <a:latin typeface="Arial"/>
                <a:cs typeface="Arial"/>
              </a:rPr>
              <a:t>.</a:t>
            </a:r>
            <a:r>
              <a:rPr lang="es-ES_tradnl" sz="1200" dirty="0">
                <a:latin typeface="Arial"/>
                <a:cs typeface="Arial"/>
              </a:rPr>
              <a:t> </a:t>
            </a:r>
            <a:r>
              <a:rPr lang="es-ES" sz="1200" dirty="0">
                <a:latin typeface="Arial"/>
                <a:cs typeface="Arial"/>
              </a:rPr>
              <a:t>El ultimo antibiótico nebulizado disponible es levofloxacino, fluoroquinolona de tercera generación con un amplio espectro de actividad frente a bacterias Gram positivas y Gram negativas, autorizado para el tratamiento de las infecciones bronquiales crónicas causadas por </a:t>
            </a:r>
            <a:r>
              <a:rPr lang="es-ES" sz="1200" i="1" dirty="0">
                <a:latin typeface="Arial"/>
                <a:cs typeface="Arial"/>
              </a:rPr>
              <a:t>Pseudomonas aeruginosa</a:t>
            </a:r>
            <a:r>
              <a:rPr lang="es-ES" sz="1200" dirty="0">
                <a:latin typeface="Arial"/>
                <a:cs typeface="Arial"/>
              </a:rPr>
              <a:t> en pacientes adultos con fibrosis quística (FQ)</a:t>
            </a:r>
            <a:endParaRPr lang="es-ES_tradnl" sz="1200" dirty="0">
              <a:latin typeface="Arial"/>
              <a:cs typeface="Arial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1496" y="3003798"/>
            <a:ext cx="9112504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200" dirty="0">
                <a:latin typeface="Arial"/>
                <a:cs typeface="Arial"/>
              </a:rPr>
              <a:t>Estudio observacional </a:t>
            </a:r>
            <a:r>
              <a:rPr lang="es-ES" sz="1200" b="1" dirty="0">
                <a:latin typeface="Arial"/>
                <a:cs typeface="Arial"/>
              </a:rPr>
              <a:t>prospectivo</a:t>
            </a:r>
            <a:r>
              <a:rPr lang="es-ES" sz="1200" dirty="0">
                <a:latin typeface="Arial"/>
                <a:cs typeface="Arial"/>
              </a:rPr>
              <a:t> de pacientes adultos con FQ y bronquiectasias no FQ en tratamiento activo con levofloxacino nebulizado procedentes de las consultas especializadas del servicio de neumología del Hospital Virgen del Rocío.</a:t>
            </a:r>
          </a:p>
          <a:p>
            <a:pPr algn="just">
              <a:lnSpc>
                <a:spcPct val="120000"/>
              </a:lnSpc>
            </a:pPr>
            <a:r>
              <a:rPr lang="es-ES" sz="1200" dirty="0">
                <a:latin typeface="Arial"/>
                <a:cs typeface="Arial"/>
              </a:rPr>
              <a:t>Desde octubre de 2023 a noviembre de 2024</a:t>
            </a:r>
            <a:endParaRPr lang="es-ES_tradnl" sz="1200" dirty="0">
              <a:latin typeface="Arial"/>
              <a:cs typeface="Arial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1111" y1="33333" x2="71111" y2="33333"/>
                        <a14:foregroundMark x1="27556" y1="18222" x2="27556" y2="18222"/>
                        <a14:foregroundMark x1="68444" y1="19111" x2="68444" y2="19111"/>
                        <a14:foregroundMark x1="69333" y1="84444" x2="69333" y2="56000"/>
                        <a14:backgroundMark x1="46667" y1="64889" x2="46667" y2="64889"/>
                        <a14:backgroundMark x1="54667" y1="60000" x2="54667" y2="60000"/>
                        <a14:backgroundMark x1="69778" y1="83111" x2="69333" y2="56889"/>
                        <a14:backgroundMark x1="59111" y1="64889" x2="59111" y2="648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560" y="3795886"/>
            <a:ext cx="648072" cy="648072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>
          <a:xfrm>
            <a:off x="6084168" y="3939902"/>
            <a:ext cx="2376264" cy="52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S" sz="1200" dirty="0">
                <a:latin typeface="Arial"/>
                <a:cs typeface="Arial"/>
              </a:rPr>
              <a:t>Datos clínicos, microbiológicos y pruebas funcionales</a:t>
            </a:r>
            <a:endParaRPr lang="es-ES_tradnl" sz="1200" dirty="0">
              <a:latin typeface="Arial"/>
              <a:cs typeface="Arial"/>
            </a:endParaRPr>
          </a:p>
        </p:txBody>
      </p:sp>
      <p:sp>
        <p:nvSpPr>
          <p:cNvPr id="17" name="Flecha derecha 16"/>
          <p:cNvSpPr/>
          <p:nvPr/>
        </p:nvSpPr>
        <p:spPr>
          <a:xfrm>
            <a:off x="4139952" y="4011910"/>
            <a:ext cx="1872208" cy="216024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/>
          <p:cNvSpPr/>
          <p:nvPr/>
        </p:nvSpPr>
        <p:spPr>
          <a:xfrm>
            <a:off x="4067944" y="4227934"/>
            <a:ext cx="1872208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S" sz="1200" b="1" dirty="0">
                <a:latin typeface="Arial"/>
                <a:cs typeface="Arial"/>
              </a:rPr>
              <a:t>Antes</a:t>
            </a:r>
            <a:r>
              <a:rPr lang="es-ES" sz="1200" dirty="0">
                <a:latin typeface="Arial"/>
                <a:cs typeface="Arial"/>
              </a:rPr>
              <a:t> del tratamiento, a </a:t>
            </a:r>
            <a:r>
              <a:rPr lang="es-ES" sz="1200" b="1" dirty="0">
                <a:latin typeface="Arial"/>
                <a:cs typeface="Arial"/>
              </a:rPr>
              <a:t>3</a:t>
            </a:r>
            <a:r>
              <a:rPr lang="es-ES" sz="1200" dirty="0">
                <a:latin typeface="Arial"/>
                <a:cs typeface="Arial"/>
              </a:rPr>
              <a:t>, </a:t>
            </a:r>
            <a:r>
              <a:rPr lang="es-ES" sz="1200" b="1" dirty="0">
                <a:latin typeface="Arial"/>
                <a:cs typeface="Arial"/>
              </a:rPr>
              <a:t>6</a:t>
            </a:r>
            <a:r>
              <a:rPr lang="es-ES" sz="1200" dirty="0">
                <a:latin typeface="Arial"/>
                <a:cs typeface="Arial"/>
              </a:rPr>
              <a:t> y </a:t>
            </a:r>
            <a:r>
              <a:rPr lang="es-ES" sz="1200" b="1" dirty="0">
                <a:latin typeface="Arial"/>
                <a:cs typeface="Arial"/>
              </a:rPr>
              <a:t>12</a:t>
            </a:r>
            <a:r>
              <a:rPr lang="es-ES" sz="1200" dirty="0">
                <a:latin typeface="Arial"/>
                <a:cs typeface="Arial"/>
              </a:rPr>
              <a:t> meses de tratamiento</a:t>
            </a:r>
            <a:endParaRPr lang="es-ES_tradnl" sz="1200" dirty="0">
              <a:latin typeface="Arial"/>
              <a:cs typeface="Arial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107504" y="4443958"/>
            <a:ext cx="2016224" cy="529376"/>
          </a:xfrm>
          <a:prstGeom prst="rect">
            <a:avLst/>
          </a:prstGeom>
          <a:ln w="38100" cmpd="sng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200" dirty="0"/>
              <a:t>90% (n=9) mujeres </a:t>
            </a:r>
          </a:p>
          <a:p>
            <a:pPr algn="just">
              <a:lnSpc>
                <a:spcPct val="120000"/>
              </a:lnSpc>
            </a:pPr>
            <a:r>
              <a:rPr lang="es-ES" sz="1200" dirty="0"/>
              <a:t>Edad media 49,7 ±19,26 años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1259632" y="3939902"/>
            <a:ext cx="1296144" cy="325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300" dirty="0">
                <a:latin typeface="Arial"/>
                <a:cs typeface="Arial"/>
              </a:rPr>
              <a:t>10 pacientes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2483768" y="3795886"/>
            <a:ext cx="1440160" cy="52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S" sz="1200" dirty="0">
                <a:latin typeface="Arial"/>
                <a:cs typeface="Arial"/>
              </a:rPr>
              <a:t>5  bronquiectasias no FQ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2483768" y="4371950"/>
            <a:ext cx="5267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Arial"/>
                <a:cs typeface="Arial"/>
              </a:rPr>
              <a:t>5 FQ </a:t>
            </a:r>
          </a:p>
        </p:txBody>
      </p:sp>
      <p:sp>
        <p:nvSpPr>
          <p:cNvPr id="23" name="Abrir corchete 22"/>
          <p:cNvSpPr/>
          <p:nvPr/>
        </p:nvSpPr>
        <p:spPr>
          <a:xfrm>
            <a:off x="2483768" y="3795886"/>
            <a:ext cx="144016" cy="936104"/>
          </a:xfrm>
          <a:prstGeom prst="leftBracket">
            <a:avLst/>
          </a:prstGeom>
          <a:ln>
            <a:solidFill>
              <a:srgbClr val="FCD5B5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69797" y="20535"/>
            <a:ext cx="7374203" cy="265832"/>
          </a:xfrm>
          <a:prstGeom prst="rect">
            <a:avLst/>
          </a:prstGeom>
          <a:ln>
            <a:solidFill>
              <a:srgbClr val="FEBEFA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1763688" y="-13243"/>
            <a:ext cx="12050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Arial"/>
                <a:cs typeface="Arial"/>
              </a:rPr>
              <a:t>RESULTADOS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0" y="4083918"/>
            <a:ext cx="9144000" cy="288032"/>
          </a:xfrm>
          <a:prstGeom prst="rect">
            <a:avLst/>
          </a:prstGeom>
          <a:ln>
            <a:solidFill>
              <a:srgbClr val="FEBEFA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0" y="4083918"/>
            <a:ext cx="14159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Arial"/>
                <a:cs typeface="Arial"/>
              </a:rPr>
              <a:t>CONCLUSIONES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-16510" y="4371950"/>
            <a:ext cx="8476942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200" dirty="0"/>
              <a:t>El uso de </a:t>
            </a:r>
            <a:r>
              <a:rPr lang="es-ES" sz="1200" dirty="0" err="1"/>
              <a:t>levofloxacino</a:t>
            </a:r>
            <a:r>
              <a:rPr lang="es-ES" sz="1200" dirty="0"/>
              <a:t> nebulizado es una terapia antimicrobiana con buena tolerancia</a:t>
            </a:r>
            <a:r>
              <a:rPr lang="es-ES_tradnl" sz="1200" dirty="0"/>
              <a:t> </a:t>
            </a:r>
            <a:r>
              <a:rPr lang="es-ES" sz="1200" dirty="0"/>
              <a:t>y escasos efectos adversos. Surge como una opción frente al uso tradicional de</a:t>
            </a:r>
            <a:r>
              <a:rPr lang="es-ES_tradnl" sz="1200" dirty="0"/>
              <a:t> </a:t>
            </a:r>
            <a:r>
              <a:rPr lang="es-ES" sz="1200" dirty="0"/>
              <a:t>tobramicina, colistina y aztreonam. Incluso se puede utilizar para otros microorganismos potencialmente patógenos. </a:t>
            </a:r>
            <a:endParaRPr lang="es-ES_tradnl" sz="1200" dirty="0"/>
          </a:p>
        </p:txBody>
      </p:sp>
      <p:sp>
        <p:nvSpPr>
          <p:cNvPr id="9" name="Rectángulo 8"/>
          <p:cNvSpPr/>
          <p:nvPr/>
        </p:nvSpPr>
        <p:spPr>
          <a:xfrm>
            <a:off x="1763688" y="411510"/>
            <a:ext cx="6858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200" dirty="0">
                <a:latin typeface="Arial"/>
                <a:cs typeface="Arial"/>
              </a:rPr>
              <a:t>Mutaciones pacientes FQ fueron: G542X, R1066C, R334W, Q890X, W1282X y 2789+5GA 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357345"/>
              </p:ext>
            </p:extLst>
          </p:nvPr>
        </p:nvGraphicFramePr>
        <p:xfrm>
          <a:off x="15494" y="2211710"/>
          <a:ext cx="4860032" cy="18002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4036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92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150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/>
                          <a:cs typeface="Arial"/>
                        </a:rPr>
                        <a:t>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baseline="0" dirty="0">
                          <a:latin typeface="Arial"/>
                          <a:cs typeface="Arial"/>
                        </a:rPr>
                        <a:t>Previo inicio</a:t>
                      </a:r>
                      <a:endParaRPr lang="es-ES" sz="10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/>
                          <a:cs typeface="Arial"/>
                        </a:rPr>
                        <a:t>Tras 12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/>
                          <a:cs typeface="Arial"/>
                        </a:rPr>
                        <a:t>Valor 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/>
                          <a:cs typeface="Arial"/>
                        </a:rPr>
                        <a:t>FEV1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1,43±0,36</a:t>
                      </a:r>
                      <a:r>
                        <a:rPr lang="es-ES_tradnl" sz="1200" dirty="0">
                          <a:effectLst/>
                        </a:rPr>
                        <a:t> 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1,51±0,58l 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0,64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/>
                          <a:cs typeface="Arial"/>
                        </a:rPr>
                        <a:t>Exacerbaciones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3,7±1,41 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2,50±2,63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0,11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/>
                          <a:cs typeface="Arial"/>
                        </a:rPr>
                        <a:t>Ciclos de antibióticos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5±2,40 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3,10±3,44 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0,16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/>
                          <a:cs typeface="Arial"/>
                        </a:rPr>
                        <a:t>Hospitalizaciones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0,50±0,70 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0,30±0,67 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0,34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502810"/>
              </p:ext>
            </p:extLst>
          </p:nvPr>
        </p:nvGraphicFramePr>
        <p:xfrm>
          <a:off x="5004048" y="915566"/>
          <a:ext cx="4139952" cy="2379853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7850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548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9979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Arial"/>
                          <a:cs typeface="Arial"/>
                        </a:rPr>
                        <a:t>Infección bronquial</a:t>
                      </a:r>
                      <a:r>
                        <a:rPr lang="es-ES" sz="1200" baseline="0" dirty="0">
                          <a:latin typeface="Arial"/>
                          <a:cs typeface="Arial"/>
                        </a:rPr>
                        <a:t> crónica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9979">
                <a:tc>
                  <a:txBody>
                    <a:bodyPr/>
                    <a:lstStyle/>
                    <a:p>
                      <a:r>
                        <a:rPr lang="es-ES" sz="1200" i="1" kern="1200" dirty="0" err="1">
                          <a:effectLst/>
                          <a:latin typeface="Arial"/>
                          <a:cs typeface="Arial"/>
                        </a:rPr>
                        <a:t>Pseudomonas</a:t>
                      </a:r>
                      <a:r>
                        <a:rPr lang="es-ES" sz="1200" i="1" kern="1200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s-ES" sz="1200" i="1" kern="1200" dirty="0" err="1">
                          <a:effectLst/>
                          <a:latin typeface="Arial"/>
                          <a:cs typeface="Arial"/>
                        </a:rPr>
                        <a:t>aeruginosa</a:t>
                      </a:r>
                      <a:r>
                        <a:rPr lang="es-ES_tradnl" sz="1200" i="1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es-ES" sz="1200" i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Arial"/>
                          <a:cs typeface="Arial"/>
                        </a:rPr>
                        <a:t>60% (n=6)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9979">
                <a:tc>
                  <a:txBody>
                    <a:bodyPr/>
                    <a:lstStyle/>
                    <a:p>
                      <a:r>
                        <a:rPr lang="es-ES" sz="1200" i="1" kern="1200" dirty="0" err="1">
                          <a:effectLst/>
                          <a:latin typeface="Arial"/>
                          <a:cs typeface="Arial"/>
                        </a:rPr>
                        <a:t>Staphilococos</a:t>
                      </a:r>
                      <a:r>
                        <a:rPr lang="es-ES" sz="1200" i="1" kern="1200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s-ES" sz="1200" i="1" kern="1200" dirty="0" err="1">
                          <a:effectLst/>
                          <a:latin typeface="Arial"/>
                          <a:cs typeface="Arial"/>
                        </a:rPr>
                        <a:t>aureus</a:t>
                      </a:r>
                      <a:r>
                        <a:rPr lang="es-ES_tradnl" sz="1200" i="1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es-ES" sz="1200" i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latin typeface="Arial"/>
                          <a:cs typeface="Arial"/>
                        </a:rPr>
                        <a:t>30% (n=3)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9979">
                <a:tc>
                  <a:txBody>
                    <a:bodyPr/>
                    <a:lstStyle/>
                    <a:p>
                      <a:r>
                        <a:rPr lang="es-ES" sz="1200" i="1" kern="1200" dirty="0" err="1">
                          <a:effectLst/>
                          <a:latin typeface="Arial"/>
                          <a:cs typeface="Arial"/>
                        </a:rPr>
                        <a:t>Achromobacter</a:t>
                      </a:r>
                      <a:r>
                        <a:rPr lang="es-ES" sz="1200" i="1" kern="1200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s-ES" sz="1200" i="1" kern="1200" dirty="0" err="1">
                          <a:effectLst/>
                          <a:latin typeface="Arial"/>
                          <a:cs typeface="Arial"/>
                        </a:rPr>
                        <a:t>xiloxidans</a:t>
                      </a:r>
                      <a:r>
                        <a:rPr lang="es-ES_tradnl" sz="1200" i="1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es-ES" sz="1200" i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>
                          <a:effectLst/>
                          <a:latin typeface="Arial"/>
                          <a:cs typeface="Arial"/>
                        </a:rPr>
                        <a:t>10% (n=1) 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9979">
                <a:tc>
                  <a:txBody>
                    <a:bodyPr/>
                    <a:lstStyle/>
                    <a:p>
                      <a:r>
                        <a:rPr lang="es-ES" sz="1200" i="1" kern="1200" dirty="0" err="1">
                          <a:effectLst/>
                          <a:latin typeface="Arial"/>
                          <a:cs typeface="Arial"/>
                        </a:rPr>
                        <a:t>S.Maltophilia</a:t>
                      </a:r>
                      <a:r>
                        <a:rPr lang="es-ES" sz="1200" i="1" kern="1200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es-ES" sz="1200" i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>
                          <a:effectLst/>
                          <a:latin typeface="Arial"/>
                          <a:cs typeface="Arial"/>
                        </a:rPr>
                        <a:t>10% (n=1) 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9979">
                <a:tc>
                  <a:txBody>
                    <a:bodyPr/>
                    <a:lstStyle/>
                    <a:p>
                      <a:r>
                        <a:rPr lang="es-ES" sz="1200" i="1" kern="1200" dirty="0" err="1">
                          <a:effectLst/>
                          <a:latin typeface="Arial"/>
                          <a:cs typeface="Arial"/>
                        </a:rPr>
                        <a:t>Serratia</a:t>
                      </a:r>
                      <a:r>
                        <a:rPr lang="es-ES" sz="1200" i="1" kern="1200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s-ES" sz="1200" i="1" kern="1200" dirty="0" err="1">
                          <a:effectLst/>
                          <a:latin typeface="Arial"/>
                          <a:cs typeface="Arial"/>
                        </a:rPr>
                        <a:t>marcescens</a:t>
                      </a:r>
                      <a:endParaRPr lang="es-ES" sz="1200" i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>
                          <a:effectLst/>
                          <a:latin typeface="Arial"/>
                          <a:cs typeface="Arial"/>
                        </a:rPr>
                        <a:t>10% (n=1) 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9979">
                <a:tc>
                  <a:txBody>
                    <a:bodyPr/>
                    <a:lstStyle/>
                    <a:p>
                      <a:r>
                        <a:rPr lang="es-ES" sz="1200" i="1" kern="1200" dirty="0" err="1">
                          <a:effectLst/>
                          <a:latin typeface="Arial"/>
                          <a:cs typeface="Arial"/>
                        </a:rPr>
                        <a:t>Mycobacterium</a:t>
                      </a:r>
                      <a:r>
                        <a:rPr lang="es-ES" sz="1200" i="1" kern="1200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es-ES" sz="1200" i="1" kern="1200" dirty="0" err="1">
                          <a:effectLst/>
                          <a:latin typeface="Arial"/>
                          <a:cs typeface="Arial"/>
                        </a:rPr>
                        <a:t>abscessus</a:t>
                      </a:r>
                      <a:r>
                        <a:rPr lang="es-ES_tradnl" sz="1200" i="1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es-ES" sz="1200" i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>
                          <a:effectLst/>
                          <a:latin typeface="Arial"/>
                          <a:cs typeface="Arial"/>
                        </a:rPr>
                        <a:t>10% (n=1) 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2" name="Rectángulo 11"/>
          <p:cNvSpPr/>
          <p:nvPr/>
        </p:nvSpPr>
        <p:spPr>
          <a:xfrm>
            <a:off x="1043608" y="1131590"/>
            <a:ext cx="3744416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s-ES" sz="1200" dirty="0">
                <a:latin typeface="Arial"/>
                <a:cs typeface="Arial"/>
              </a:rPr>
              <a:t>En dos de los casos con </a:t>
            </a:r>
            <a:r>
              <a:rPr lang="es-ES" sz="1200" i="1" dirty="0">
                <a:latin typeface="Arial"/>
                <a:cs typeface="Arial"/>
              </a:rPr>
              <a:t>Pseudomonas aeruginosa</a:t>
            </a:r>
            <a:r>
              <a:rPr lang="es-ES" sz="1200" dirty="0">
                <a:latin typeface="Arial"/>
                <a:cs typeface="Arial"/>
              </a:rPr>
              <a:t> y en el caso de </a:t>
            </a:r>
            <a:r>
              <a:rPr lang="es-ES" sz="1200" i="1" dirty="0" err="1">
                <a:latin typeface="Arial"/>
                <a:cs typeface="Arial"/>
              </a:rPr>
              <a:t>Achromobacter</a:t>
            </a:r>
            <a:r>
              <a:rPr lang="es-ES" sz="1200" i="1" dirty="0">
                <a:latin typeface="Arial"/>
                <a:cs typeface="Arial"/>
              </a:rPr>
              <a:t> </a:t>
            </a:r>
            <a:r>
              <a:rPr lang="es-ES" sz="1200" i="1" dirty="0" err="1">
                <a:latin typeface="Arial"/>
                <a:cs typeface="Arial"/>
              </a:rPr>
              <a:t>xiloxidans</a:t>
            </a:r>
            <a:r>
              <a:rPr lang="es-ES_tradnl" sz="1200" dirty="0">
                <a:latin typeface="Arial"/>
                <a:cs typeface="Arial"/>
              </a:rPr>
              <a:t>, </a:t>
            </a:r>
            <a:r>
              <a:rPr lang="es-ES" sz="1200" b="1" dirty="0">
                <a:latin typeface="Arial"/>
                <a:cs typeface="Arial"/>
              </a:rPr>
              <a:t>no se vuelve a aislar </a:t>
            </a:r>
            <a:r>
              <a:rPr lang="es-ES" sz="1200" dirty="0">
                <a:latin typeface="Arial"/>
                <a:cs typeface="Arial"/>
              </a:rPr>
              <a:t>tras el inicio de tratamiento.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860032" y="3291830"/>
            <a:ext cx="4572000" cy="750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200" b="1" dirty="0">
                <a:latin typeface="Arial"/>
                <a:cs typeface="Arial"/>
              </a:rPr>
              <a:t>Todos</a:t>
            </a:r>
            <a:r>
              <a:rPr lang="es-ES" sz="1200" dirty="0">
                <a:latin typeface="Arial"/>
                <a:cs typeface="Arial"/>
              </a:rPr>
              <a:t> los pacientes:</a:t>
            </a:r>
          </a:p>
          <a:p>
            <a:pPr marL="628650" lvl="1" indent="-171450" algn="just">
              <a:lnSpc>
                <a:spcPct val="120000"/>
              </a:lnSpc>
              <a:buFont typeface="Wingdings" charset="2"/>
              <a:buChar char="§"/>
            </a:pPr>
            <a:r>
              <a:rPr lang="es-ES" sz="1200" dirty="0">
                <a:latin typeface="Arial"/>
                <a:cs typeface="Arial"/>
              </a:rPr>
              <a:t>Mejoría clínica </a:t>
            </a:r>
          </a:p>
          <a:p>
            <a:pPr marL="628650" lvl="1" indent="-171450" algn="just">
              <a:lnSpc>
                <a:spcPct val="120000"/>
              </a:lnSpc>
              <a:buFont typeface="Wingdings" charset="2"/>
              <a:buChar char="§"/>
            </a:pPr>
            <a:r>
              <a:rPr lang="es-ES" sz="1200" dirty="0">
                <a:latin typeface="Arial"/>
                <a:cs typeface="Arial"/>
              </a:rPr>
              <a:t>Adecuada tolerancia (sin hiperreactividad bronquial)</a:t>
            </a:r>
            <a:endParaRPr lang="es-ES_tradnl"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430</Words>
  <Application>Microsoft Macintosh PowerPoint</Application>
  <PresentationFormat>Presentación en pantalla (16:9)</PresentationFormat>
  <Paragraphs>57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Ana as</cp:lastModifiedBy>
  <cp:revision>10</cp:revision>
  <dcterms:created xsi:type="dcterms:W3CDTF">2024-02-05T13:08:18Z</dcterms:created>
  <dcterms:modified xsi:type="dcterms:W3CDTF">2025-03-02T21:22:02Z</dcterms:modified>
</cp:coreProperties>
</file>