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9" d="100"/>
          <a:sy n="139" d="100"/>
        </p:scale>
        <p:origin x="726" y="13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Hoja_de_c_lculo_de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Hoja_de_c_lculo_de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Hoja_de_c_lculo_de_Microsoft_Excel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9273153677369183"/>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21748060979335629"/>
          <c:y val="0.26505114324222673"/>
          <c:w val="0.34457716503721808"/>
          <c:h val="0.5731869217103045"/>
        </c:manualLayout>
      </c:layout>
      <c:doughnutChart>
        <c:varyColors val="1"/>
        <c:ser>
          <c:idx val="0"/>
          <c:order val="0"/>
          <c:tx>
            <c:strRef>
              <c:f>Hoja1!$B$1</c:f>
              <c:strCache>
                <c:ptCount val="1"/>
                <c:pt idx="0">
                  <c:v>Sexo</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37C-4ABE-B30C-7898531535A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37C-4ABE-B30C-7898531535A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Hoja1!$A$2:$A$3</c:f>
              <c:strCache>
                <c:ptCount val="2"/>
                <c:pt idx="0">
                  <c:v>Hombres</c:v>
                </c:pt>
                <c:pt idx="1">
                  <c:v>Mujeres</c:v>
                </c:pt>
              </c:strCache>
            </c:strRef>
          </c:cat>
          <c:val>
            <c:numRef>
              <c:f>Hoja1!$B$2:$B$3</c:f>
              <c:numCache>
                <c:formatCode>0%</c:formatCode>
                <c:ptCount val="2"/>
                <c:pt idx="0">
                  <c:v>0.73</c:v>
                </c:pt>
                <c:pt idx="1">
                  <c:v>0.27</c:v>
                </c:pt>
              </c:numCache>
            </c:numRef>
          </c:val>
          <c:extLst>
            <c:ext xmlns:c16="http://schemas.microsoft.com/office/drawing/2014/chart" uri="{C3380CC4-5D6E-409C-BE32-E72D297353CC}">
              <c16:uniqueId val="{00000000-79EF-4FDA-9E0A-C5E1423E1992}"/>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b"/>
      <c:layout>
        <c:manualLayout>
          <c:xMode val="edge"/>
          <c:yMode val="edge"/>
          <c:x val="0.583662448379206"/>
          <c:y val="0.41736337027823178"/>
          <c:w val="0.36460043877959358"/>
          <c:h val="0.3379446485319814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3390283024108433"/>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21748060979335629"/>
          <c:y val="0.26505114324222673"/>
          <c:w val="0.34457716503721808"/>
          <c:h val="0.5731869217103045"/>
        </c:manualLayout>
      </c:layout>
      <c:doughnutChart>
        <c:varyColors val="1"/>
        <c:ser>
          <c:idx val="0"/>
          <c:order val="0"/>
          <c:tx>
            <c:strRef>
              <c:f>Hoja1!$B$1</c:f>
              <c:strCache>
                <c:ptCount val="1"/>
                <c:pt idx="0">
                  <c:v>Localización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02A-46BB-91D3-308FA33D4F2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02A-46BB-91D3-308FA33D4F2A}"/>
              </c:ext>
            </c:extLst>
          </c:dPt>
          <c:dLbls>
            <c:dLbl>
              <c:idx val="0"/>
              <c:layout>
                <c:manualLayout>
                  <c:x val="2.7557701922008564E-2"/>
                  <c:y val="0.14940567129811186"/>
                </c:manualLayout>
              </c:layou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302A-46BB-91D3-308FA33D4F2A}"/>
                </c:ext>
              </c:extLst>
            </c:dLbl>
            <c:dLbl>
              <c:idx val="1"/>
              <c:layout>
                <c:manualLayout>
                  <c:x val="-4.9603863459615621E-2"/>
                  <c:y val="-4.9801890432703964E-2"/>
                </c:manualLayout>
              </c:layou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302A-46BB-91D3-308FA33D4F2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Izquierdo</c:v>
                </c:pt>
                <c:pt idx="1">
                  <c:v>Derecho</c:v>
                </c:pt>
              </c:strCache>
            </c:strRef>
          </c:cat>
          <c:val>
            <c:numRef>
              <c:f>Hoja1!$B$2:$B$3</c:f>
              <c:numCache>
                <c:formatCode>0%</c:formatCode>
                <c:ptCount val="2"/>
                <c:pt idx="0">
                  <c:v>0.67</c:v>
                </c:pt>
                <c:pt idx="1">
                  <c:v>0.33</c:v>
                </c:pt>
              </c:numCache>
            </c:numRef>
          </c:val>
          <c:extLst>
            <c:ext xmlns:c16="http://schemas.microsoft.com/office/drawing/2014/chart" uri="{C3380CC4-5D6E-409C-BE32-E72D297353CC}">
              <c16:uniqueId val="{00000004-302A-46BB-91D3-308FA33D4F2A}"/>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b"/>
      <c:layout>
        <c:manualLayout>
          <c:xMode val="edge"/>
          <c:yMode val="edge"/>
          <c:x val="0.583662448379206"/>
          <c:y val="0.32771996749936477"/>
          <c:w val="0.36460043877959358"/>
          <c:h val="0.3379446485319814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6596610793245196"/>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5.4814656010443295E-2"/>
          <c:y val="0.25509077276848319"/>
          <c:w val="0.34457716503721808"/>
          <c:h val="0.5731869217103045"/>
        </c:manualLayout>
      </c:layout>
      <c:doughnutChart>
        <c:varyColors val="1"/>
        <c:ser>
          <c:idx val="0"/>
          <c:order val="0"/>
          <c:tx>
            <c:strRef>
              <c:f>Hoja1!$B$1</c:f>
              <c:strCache>
                <c:ptCount val="1"/>
                <c:pt idx="0">
                  <c:v>Indicación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FD0-4470-B590-5BDC869314E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FD0-4470-B590-5BDC869314E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883-4412-B572-AA45A30B712A}"/>
              </c:ext>
            </c:extLst>
          </c:dPt>
          <c:dLbls>
            <c:dLbl>
              <c:idx val="1"/>
              <c:layout>
                <c:manualLayout>
                  <c:x val="-7.1650024997222533E-2"/>
                  <c:y val="-8.9643402778867107E-2"/>
                </c:manualLayout>
              </c:layou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8FD0-4470-B590-5BDC869314E8}"/>
                </c:ext>
              </c:extLst>
            </c:dLbl>
            <c:dLbl>
              <c:idx val="2"/>
              <c:layout>
                <c:manualLayout>
                  <c:x val="-5.5115403844017584E-3"/>
                  <c:y val="-0.22908869599043805"/>
                </c:manualLayout>
              </c:layou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8883-4412-B572-AA45A30B712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Hoja1!$A$2:$A$4</c:f>
              <c:strCache>
                <c:ptCount val="3"/>
                <c:pt idx="0">
                  <c:v>Cáncer</c:v>
                </c:pt>
                <c:pt idx="1">
                  <c:v>TBC</c:v>
                </c:pt>
                <c:pt idx="2">
                  <c:v>Otros</c:v>
                </c:pt>
              </c:strCache>
            </c:strRef>
          </c:cat>
          <c:val>
            <c:numRef>
              <c:f>Hoja1!$B$2:$B$4</c:f>
              <c:numCache>
                <c:formatCode>0%</c:formatCode>
                <c:ptCount val="3"/>
                <c:pt idx="0">
                  <c:v>0.73</c:v>
                </c:pt>
                <c:pt idx="1">
                  <c:v>0.24</c:v>
                </c:pt>
                <c:pt idx="2">
                  <c:v>0.03</c:v>
                </c:pt>
              </c:numCache>
            </c:numRef>
          </c:val>
          <c:extLst>
            <c:ext xmlns:c16="http://schemas.microsoft.com/office/drawing/2014/chart" uri="{C3380CC4-5D6E-409C-BE32-E72D297353CC}">
              <c16:uniqueId val="{00000004-8FD0-4470-B590-5BDC869314E8}"/>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b"/>
      <c:layout>
        <c:manualLayout>
          <c:xMode val="edge"/>
          <c:yMode val="edge"/>
          <c:x val="0.55610487723586266"/>
          <c:y val="0.24803694280703845"/>
          <c:w val="0.27854891123208531"/>
          <c:h val="0.5723625389395883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5966229446728143"/>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6.032619639484503E-2"/>
          <c:y val="0.26505115085502395"/>
          <c:w val="0.34457716503721808"/>
          <c:h val="0.5731869217103045"/>
        </c:manualLayout>
      </c:layout>
      <c:doughnutChart>
        <c:varyColors val="1"/>
        <c:ser>
          <c:idx val="0"/>
          <c:order val="0"/>
          <c:tx>
            <c:strRef>
              <c:f>Hoja1!$B$1</c:f>
              <c:strCache>
                <c:ptCount val="1"/>
                <c:pt idx="0">
                  <c:v>Resultados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02B-4D60-8C08-FCAD103C4FB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02B-4D60-8C08-FCAD103C4FB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02B-4D60-8C08-FCAD103C4FB5}"/>
              </c:ext>
            </c:extLst>
          </c:dPt>
          <c:dLbls>
            <c:dLbl>
              <c:idx val="2"/>
              <c:layout>
                <c:manualLayout>
                  <c:x val="0"/>
                  <c:y val="-4.5651205530023407E-17"/>
                </c:manualLayout>
              </c:layou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802B-4D60-8C08-FCAD103C4FB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Hoja1!$A$2:$A$4</c:f>
              <c:strCache>
                <c:ptCount val="3"/>
                <c:pt idx="0">
                  <c:v>No concluyente</c:v>
                </c:pt>
                <c:pt idx="1">
                  <c:v>Cáncer</c:v>
                </c:pt>
                <c:pt idx="2">
                  <c:v>TBC</c:v>
                </c:pt>
              </c:strCache>
            </c:strRef>
          </c:cat>
          <c:val>
            <c:numRef>
              <c:f>Hoja1!$B$2:$B$4</c:f>
              <c:numCache>
                <c:formatCode>0%</c:formatCode>
                <c:ptCount val="3"/>
                <c:pt idx="0">
                  <c:v>0.43</c:v>
                </c:pt>
                <c:pt idx="1">
                  <c:v>0.35</c:v>
                </c:pt>
                <c:pt idx="2">
                  <c:v>0.22</c:v>
                </c:pt>
              </c:numCache>
            </c:numRef>
          </c:val>
          <c:extLst>
            <c:ext xmlns:c16="http://schemas.microsoft.com/office/drawing/2014/chart" uri="{C3380CC4-5D6E-409C-BE32-E72D297353CC}">
              <c16:uniqueId val="{00000006-802B-4D60-8C08-FCAD103C4FB5}"/>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b"/>
      <c:layout>
        <c:manualLayout>
          <c:xMode val="edge"/>
          <c:yMode val="edge"/>
          <c:x val="0.40729328685701588"/>
          <c:y val="0.26795769898012001"/>
          <c:w val="0.546481380541051"/>
          <c:h val="0.5869541006955010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Seguimiento</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33270242782152226"/>
          <c:y val="0.19899448701158892"/>
          <c:w val="0.53854757217847771"/>
          <c:h val="0.55198475483892628"/>
        </c:manualLayout>
      </c:layout>
      <c:doughnutChart>
        <c:varyColors val="1"/>
        <c:ser>
          <c:idx val="0"/>
          <c:order val="0"/>
          <c:tx>
            <c:strRef>
              <c:f>Hoja1!$B$1</c:f>
              <c:strCache>
                <c:ptCount val="1"/>
                <c:pt idx="0">
                  <c:v>Serie 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5-6C77-4F40-BAC6-1B760E9586B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6-6C77-4F40-BAC6-1B760E9586B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4-6C77-4F40-BAC6-1B760E9586B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3-6C77-4F40-BAC6-1B760E9586B1}"/>
              </c:ext>
            </c:extLst>
          </c:dPt>
          <c:dLbls>
            <c:dLbl>
              <c:idx val="0"/>
              <c:layout>
                <c:manualLayout>
                  <c:x val="2.0768700787401576E-2"/>
                  <c:y val="-7.225155503408334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6C77-4F40-BAC6-1B760E9586B1}"/>
                </c:ext>
              </c:extLst>
            </c:dLbl>
            <c:dLbl>
              <c:idx val="1"/>
              <c:layout>
                <c:manualLayout>
                  <c:x val="-1.9773622047244859E-3"/>
                  <c:y val="-0.1568184466844046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6C77-4F40-BAC6-1B760E9586B1}"/>
                </c:ext>
              </c:extLst>
            </c:dLbl>
            <c:dLbl>
              <c:idx val="2"/>
              <c:layout>
                <c:manualLayout>
                  <c:x val="-5.6526574803149682E-2"/>
                  <c:y val="-4.978281867581613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6C77-4F40-BAC6-1B760E9586B1}"/>
                </c:ext>
              </c:extLst>
            </c:dLbl>
            <c:dLbl>
              <c:idx val="3"/>
              <c:layout>
                <c:manualLayout>
                  <c:x val="-0.14538812335958004"/>
                  <c:y val="-3.52734469905720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C77-4F40-BAC6-1B760E9586B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4"/>
                <c:pt idx="0">
                  <c:v>Neumología</c:v>
                </c:pt>
                <c:pt idx="1">
                  <c:v>Oncología</c:v>
                </c:pt>
                <c:pt idx="2">
                  <c:v>Toracoscopia</c:v>
                </c:pt>
                <c:pt idx="3">
                  <c:v>Exitus</c:v>
                </c:pt>
              </c:strCache>
            </c:strRef>
          </c:cat>
          <c:val>
            <c:numRef>
              <c:f>Hoja1!$B$2:$B$5</c:f>
              <c:numCache>
                <c:formatCode>0%</c:formatCode>
                <c:ptCount val="4"/>
                <c:pt idx="0" formatCode="0.00%">
                  <c:v>0.375</c:v>
                </c:pt>
                <c:pt idx="1">
                  <c:v>0.25</c:v>
                </c:pt>
                <c:pt idx="2">
                  <c:v>0.19</c:v>
                </c:pt>
                <c:pt idx="3" formatCode="0.00%">
                  <c:v>0.185</c:v>
                </c:pt>
              </c:numCache>
            </c:numRef>
          </c:val>
          <c:extLst>
            <c:ext xmlns:c16="http://schemas.microsoft.com/office/drawing/2014/chart" uri="{C3380CC4-5D6E-409C-BE32-E72D297353CC}">
              <c16:uniqueId val="{00000000-6C77-4F40-BAC6-1B760E9586B1}"/>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2.335728346456693E-2"/>
          <c:y val="0.79662880067317321"/>
          <c:w val="0.96578543307086617"/>
          <c:h val="0.1657422386564979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28317499428455301"/>
          <c:y val="6.9851173977822506E-2"/>
          <c:w val="0.6133886965746036"/>
          <c:h val="0.56233988909413368"/>
        </c:manualLayout>
      </c:layout>
      <c:barChart>
        <c:barDir val="bar"/>
        <c:grouping val="clustered"/>
        <c:varyColors val="0"/>
        <c:ser>
          <c:idx val="0"/>
          <c:order val="0"/>
          <c:tx>
            <c:strRef>
              <c:f>Hoja1!$B$1</c:f>
              <c:strCache>
                <c:ptCount val="1"/>
                <c:pt idx="0">
                  <c:v>Eficacia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Hoja1!$A$2:$A$5</c:f>
              <c:strCache>
                <c:ptCount val="2"/>
                <c:pt idx="0">
                  <c:v>Dx Cáncer</c:v>
                </c:pt>
                <c:pt idx="1">
                  <c:v>Dx TBC</c:v>
                </c:pt>
              </c:strCache>
            </c:strRef>
          </c:cat>
          <c:val>
            <c:numRef>
              <c:f>Hoja1!$B$2:$B$5</c:f>
              <c:numCache>
                <c:formatCode>0.00%</c:formatCode>
                <c:ptCount val="4"/>
                <c:pt idx="0" formatCode="0%">
                  <c:v>0.49</c:v>
                </c:pt>
                <c:pt idx="1">
                  <c:v>0.875</c:v>
                </c:pt>
              </c:numCache>
            </c:numRef>
          </c:val>
          <c:extLst>
            <c:ext xmlns:c16="http://schemas.microsoft.com/office/drawing/2014/chart" uri="{C3380CC4-5D6E-409C-BE32-E72D297353CC}">
              <c16:uniqueId val="{00000000-23B6-42AC-A9C9-BFA352D57A41}"/>
            </c:ext>
          </c:extLst>
        </c:ser>
        <c:dLbls>
          <c:showLegendKey val="0"/>
          <c:showVal val="0"/>
          <c:showCatName val="0"/>
          <c:showSerName val="0"/>
          <c:showPercent val="0"/>
          <c:showBubbleSize val="0"/>
        </c:dLbls>
        <c:gapWidth val="182"/>
        <c:axId val="1329609391"/>
        <c:axId val="1329622703"/>
      </c:barChart>
      <c:catAx>
        <c:axId val="13296093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329622703"/>
        <c:crosses val="autoZero"/>
        <c:auto val="1"/>
        <c:lblAlgn val="ctr"/>
        <c:lblOffset val="100"/>
        <c:noMultiLvlLbl val="0"/>
      </c:catAx>
      <c:valAx>
        <c:axId val="1329622703"/>
        <c:scaling>
          <c:orientation val="minMax"/>
        </c:scaling>
        <c:delete val="1"/>
        <c:axPos val="b"/>
        <c:numFmt formatCode="0%" sourceLinked="1"/>
        <c:majorTickMark val="none"/>
        <c:minorTickMark val="none"/>
        <c:tickLblPos val="nextTo"/>
        <c:crossAx val="132960939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28/02/2024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10" Type="http://schemas.openxmlformats.org/officeDocument/2006/relationships/image" Target="../media/image4.png"/><Relationship Id="rId4" Type="http://schemas.openxmlformats.org/officeDocument/2006/relationships/chart" Target="../charts/chart2.xm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411760" y="123478"/>
            <a:ext cx="6336704" cy="931024"/>
          </a:xfrm>
          <a:prstGeom prst="rect">
            <a:avLst/>
          </a:prstGeom>
          <a:noFill/>
        </p:spPr>
        <p:txBody>
          <a:bodyPr wrap="square" rtlCol="0">
            <a:spAutoFit/>
          </a:bodyPr>
          <a:lstStyle/>
          <a:p>
            <a:pPr algn="ctr"/>
            <a:r>
              <a:rPr lang="es-ES" dirty="0" smtClean="0"/>
              <a:t>U</a:t>
            </a:r>
            <a:r>
              <a:rPr lang="es-ES" dirty="0"/>
              <a:t>tilidad de la biopsia pleural con aguja de Abrams guiada por </a:t>
            </a:r>
            <a:r>
              <a:rPr lang="es-ES" dirty="0" smtClean="0"/>
              <a:t>ecografía</a:t>
            </a:r>
          </a:p>
          <a:p>
            <a:pPr algn="ctr"/>
            <a:r>
              <a:rPr lang="es-ES" sz="1050" dirty="0"/>
              <a:t>J. Peña Franco</a:t>
            </a:r>
            <a:r>
              <a:rPr lang="es-ES" sz="1050" baseline="30000" dirty="0">
                <a:solidFill>
                  <a:srgbClr val="000000"/>
                </a:solidFill>
              </a:rPr>
              <a:t>1 </a:t>
            </a:r>
            <a:r>
              <a:rPr lang="es-ES" sz="1050" baseline="30000" dirty="0" smtClean="0">
                <a:solidFill>
                  <a:srgbClr val="000000"/>
                </a:solidFill>
              </a:rPr>
              <a:t>,</a:t>
            </a:r>
            <a:r>
              <a:rPr lang="es-ES" sz="1050" dirty="0" smtClean="0"/>
              <a:t>M</a:t>
            </a:r>
            <a:r>
              <a:rPr lang="es-ES" sz="1050" dirty="0"/>
              <a:t>. Ignacio </a:t>
            </a:r>
            <a:r>
              <a:rPr lang="es-ES" sz="1050" dirty="0" smtClean="0"/>
              <a:t>Exposito</a:t>
            </a:r>
            <a:r>
              <a:rPr lang="es-ES" sz="1050" baseline="30000" dirty="0">
                <a:solidFill>
                  <a:srgbClr val="000000"/>
                </a:solidFill>
              </a:rPr>
              <a:t>1</a:t>
            </a:r>
            <a:r>
              <a:rPr lang="es-ES" sz="1050" dirty="0" smtClean="0"/>
              <a:t>, </a:t>
            </a:r>
            <a:r>
              <a:rPr lang="es-ES" sz="1050" dirty="0"/>
              <a:t>R. Perera </a:t>
            </a:r>
            <a:r>
              <a:rPr lang="es-ES" sz="1050" dirty="0" smtClean="0"/>
              <a:t>Louvier</a:t>
            </a:r>
            <a:r>
              <a:rPr lang="es-ES" sz="1050" baseline="30000" dirty="0">
                <a:solidFill>
                  <a:srgbClr val="000000"/>
                </a:solidFill>
              </a:rPr>
              <a:t>1</a:t>
            </a:r>
            <a:r>
              <a:rPr lang="es-ES" sz="1050" dirty="0" smtClean="0"/>
              <a:t>, </a:t>
            </a:r>
            <a:r>
              <a:rPr lang="es-ES" sz="1050" dirty="0"/>
              <a:t>D. García </a:t>
            </a:r>
            <a:r>
              <a:rPr lang="es-ES" sz="1050" dirty="0" smtClean="0"/>
              <a:t>Jiménez</a:t>
            </a:r>
            <a:r>
              <a:rPr lang="es-ES" sz="1050" baseline="30000" dirty="0" smtClean="0">
                <a:solidFill>
                  <a:srgbClr val="000000"/>
                </a:solidFill>
              </a:rPr>
              <a:t>1</a:t>
            </a:r>
          </a:p>
          <a:p>
            <a:pPr marL="2000250" lvl="4" indent="-171450">
              <a:buFont typeface="Arial" panose="020B0604020202020204" pitchFamily="34" charset="0"/>
              <a:buChar char="•"/>
            </a:pPr>
            <a:r>
              <a:rPr lang="es-ES" sz="700" dirty="0">
                <a:solidFill>
                  <a:srgbClr val="000000"/>
                </a:solidFill>
              </a:rPr>
              <a:t>Servicio de </a:t>
            </a:r>
            <a:r>
              <a:rPr lang="es-ES" sz="700" dirty="0" smtClean="0">
                <a:solidFill>
                  <a:srgbClr val="000000"/>
                </a:solidFill>
              </a:rPr>
              <a:t>Neumología. Hospital Universitario Virgen Macarena. Sevilla</a:t>
            </a:r>
            <a:endParaRPr lang="es-ES" sz="700" dirty="0"/>
          </a:p>
        </p:txBody>
      </p:sp>
      <p:sp>
        <p:nvSpPr>
          <p:cNvPr id="5" name="Rectángulo 4"/>
          <p:cNvSpPr/>
          <p:nvPr/>
        </p:nvSpPr>
        <p:spPr>
          <a:xfrm>
            <a:off x="7459589" y="2299146"/>
            <a:ext cx="1691680"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Objetivo</a:t>
            </a:r>
            <a:endParaRPr lang="es-ES" dirty="0"/>
          </a:p>
        </p:txBody>
      </p:sp>
      <p:sp>
        <p:nvSpPr>
          <p:cNvPr id="6" name="Rectángulo 5"/>
          <p:cNvSpPr/>
          <p:nvPr/>
        </p:nvSpPr>
        <p:spPr>
          <a:xfrm>
            <a:off x="7269" y="2515170"/>
            <a:ext cx="9144000" cy="555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smtClean="0">
                <a:solidFill>
                  <a:schemeClr val="tx1"/>
                </a:solidFill>
              </a:rPr>
              <a:t>Estudiar la rentabilidad de la biopsia pleural ecoguiada con aguja Abrams en el estudio del derrame pleural.  </a:t>
            </a:r>
            <a:endParaRPr lang="es-ES" sz="1600" dirty="0">
              <a:solidFill>
                <a:schemeClr val="tx1"/>
              </a:solidFill>
            </a:endParaRPr>
          </a:p>
        </p:txBody>
      </p:sp>
      <p:sp>
        <p:nvSpPr>
          <p:cNvPr id="8" name="Rectángulo 7"/>
          <p:cNvSpPr/>
          <p:nvPr/>
        </p:nvSpPr>
        <p:spPr>
          <a:xfrm>
            <a:off x="7269" y="1116384"/>
            <a:ext cx="1691680"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Introducción</a:t>
            </a:r>
            <a:endParaRPr lang="es-ES" dirty="0"/>
          </a:p>
        </p:txBody>
      </p:sp>
      <p:sp>
        <p:nvSpPr>
          <p:cNvPr id="9" name="Rectángulo 8"/>
          <p:cNvSpPr/>
          <p:nvPr/>
        </p:nvSpPr>
        <p:spPr>
          <a:xfrm>
            <a:off x="0" y="1347614"/>
            <a:ext cx="9144000" cy="7920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1600" dirty="0" smtClean="0">
              <a:solidFill>
                <a:schemeClr val="tx1"/>
              </a:solidFill>
            </a:endParaRPr>
          </a:p>
          <a:p>
            <a:r>
              <a:rPr lang="es-ES" sz="1600" dirty="0" smtClean="0">
                <a:solidFill>
                  <a:schemeClr val="tx1"/>
                </a:solidFill>
              </a:rPr>
              <a:t>La biopsia pleural realizada con Aguja de Abrams ha sido una herramienta  habitual hasta hace unos años en el estudio del derrame pleural pero progresivamente se han añadido otro tipo de aguja, tipo </a:t>
            </a:r>
            <a:r>
              <a:rPr lang="es-ES" sz="1600" dirty="0" err="1" smtClean="0">
                <a:solidFill>
                  <a:schemeClr val="tx1"/>
                </a:solidFill>
              </a:rPr>
              <a:t>trucut</a:t>
            </a:r>
            <a:r>
              <a:rPr lang="es-ES" sz="1600" dirty="0" smtClean="0">
                <a:solidFill>
                  <a:schemeClr val="tx1"/>
                </a:solidFill>
              </a:rPr>
              <a:t> para simplificar la técnica. </a:t>
            </a:r>
            <a:endParaRPr lang="es-ES" sz="1600" dirty="0">
              <a:solidFill>
                <a:schemeClr val="tx1"/>
              </a:solidFill>
            </a:endParaRPr>
          </a:p>
          <a:p>
            <a:endParaRPr lang="es-ES" sz="1600" dirty="0">
              <a:solidFill>
                <a:schemeClr val="tx1"/>
              </a:solidFill>
            </a:endParaRPr>
          </a:p>
        </p:txBody>
      </p:sp>
      <p:sp>
        <p:nvSpPr>
          <p:cNvPr id="11" name="Rectángulo 10"/>
          <p:cNvSpPr/>
          <p:nvPr/>
        </p:nvSpPr>
        <p:spPr>
          <a:xfrm>
            <a:off x="0" y="3261418"/>
            <a:ext cx="1691680"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Metodología</a:t>
            </a:r>
            <a:endParaRPr lang="es-ES" dirty="0"/>
          </a:p>
        </p:txBody>
      </p:sp>
      <p:sp>
        <p:nvSpPr>
          <p:cNvPr id="10" name="Rectángulo 9"/>
          <p:cNvSpPr/>
          <p:nvPr/>
        </p:nvSpPr>
        <p:spPr>
          <a:xfrm>
            <a:off x="0" y="3507854"/>
            <a:ext cx="9144000" cy="10081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smtClean="0">
                <a:solidFill>
                  <a:schemeClr val="tx1"/>
                </a:solidFill>
              </a:rPr>
              <a:t>Se realiza estudio retrospectivos de pacientes procedente de una consulta monográfica de patología pleural sometidos a una biopsia pleural mediante aguja Abrams guiada por ecografía en el último año. Se realizó un estudio descriptivo de los datos mediante el paquete estadístico </a:t>
            </a:r>
            <a:r>
              <a:rPr lang="es-ES" sz="1600" dirty="0" err="1" smtClean="0">
                <a:solidFill>
                  <a:schemeClr val="tx1"/>
                </a:solidFill>
              </a:rPr>
              <a:t>spss</a:t>
            </a:r>
            <a:endParaRPr lang="es-ES" sz="16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1907704" y="40963"/>
            <a:ext cx="1691680"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Resultados</a:t>
            </a:r>
            <a:endParaRPr lang="es-ES" dirty="0"/>
          </a:p>
        </p:txBody>
      </p:sp>
      <p:sp>
        <p:nvSpPr>
          <p:cNvPr id="7" name="Rectángulo 6"/>
          <p:cNvSpPr/>
          <p:nvPr/>
        </p:nvSpPr>
        <p:spPr>
          <a:xfrm>
            <a:off x="2909" y="4065421"/>
            <a:ext cx="1691680"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Conclusión</a:t>
            </a:r>
            <a:endParaRPr lang="es-ES" dirty="0"/>
          </a:p>
        </p:txBody>
      </p:sp>
      <p:sp>
        <p:nvSpPr>
          <p:cNvPr id="8" name="Rectángulo 7"/>
          <p:cNvSpPr/>
          <p:nvPr/>
        </p:nvSpPr>
        <p:spPr>
          <a:xfrm>
            <a:off x="1" y="4290332"/>
            <a:ext cx="8460431" cy="853168"/>
          </a:xfrm>
          <a:custGeom>
            <a:avLst/>
            <a:gdLst>
              <a:gd name="connsiteX0" fmla="*/ 0 w 9144000"/>
              <a:gd name="connsiteY0" fmla="*/ 0 h 841748"/>
              <a:gd name="connsiteX1" fmla="*/ 9144000 w 9144000"/>
              <a:gd name="connsiteY1" fmla="*/ 0 h 841748"/>
              <a:gd name="connsiteX2" fmla="*/ 9144000 w 9144000"/>
              <a:gd name="connsiteY2" fmla="*/ 841748 h 841748"/>
              <a:gd name="connsiteX3" fmla="*/ 0 w 9144000"/>
              <a:gd name="connsiteY3" fmla="*/ 841748 h 841748"/>
              <a:gd name="connsiteX4" fmla="*/ 0 w 9144000"/>
              <a:gd name="connsiteY4" fmla="*/ 0 h 841748"/>
              <a:gd name="connsiteX0" fmla="*/ 0 w 9144000"/>
              <a:gd name="connsiteY0" fmla="*/ 0 h 841748"/>
              <a:gd name="connsiteX1" fmla="*/ 9144000 w 9144000"/>
              <a:gd name="connsiteY1" fmla="*/ 0 h 841748"/>
              <a:gd name="connsiteX2" fmla="*/ 8202099 w 9144000"/>
              <a:gd name="connsiteY2" fmla="*/ 834873 h 841748"/>
              <a:gd name="connsiteX3" fmla="*/ 0 w 9144000"/>
              <a:gd name="connsiteY3" fmla="*/ 841748 h 841748"/>
              <a:gd name="connsiteX4" fmla="*/ 0 w 9144000"/>
              <a:gd name="connsiteY4" fmla="*/ 0 h 841748"/>
              <a:gd name="connsiteX0" fmla="*/ 0 w 9144000"/>
              <a:gd name="connsiteY0" fmla="*/ 0 h 841748"/>
              <a:gd name="connsiteX1" fmla="*/ 9144000 w 9144000"/>
              <a:gd name="connsiteY1" fmla="*/ 0 h 841748"/>
              <a:gd name="connsiteX2" fmla="*/ 8202099 w 9144000"/>
              <a:gd name="connsiteY2" fmla="*/ 834873 h 841748"/>
              <a:gd name="connsiteX3" fmla="*/ 0 w 9144000"/>
              <a:gd name="connsiteY3" fmla="*/ 841748 h 841748"/>
              <a:gd name="connsiteX4" fmla="*/ 0 w 9144000"/>
              <a:gd name="connsiteY4" fmla="*/ 0 h 841748"/>
              <a:gd name="connsiteX0" fmla="*/ 0 w 9678413"/>
              <a:gd name="connsiteY0" fmla="*/ 0 h 841748"/>
              <a:gd name="connsiteX1" fmla="*/ 9144000 w 9678413"/>
              <a:gd name="connsiteY1" fmla="*/ 0 h 841748"/>
              <a:gd name="connsiteX2" fmla="*/ 8552734 w 9678413"/>
              <a:gd name="connsiteY2" fmla="*/ 309169 h 841748"/>
              <a:gd name="connsiteX3" fmla="*/ 8202099 w 9678413"/>
              <a:gd name="connsiteY3" fmla="*/ 834873 h 841748"/>
              <a:gd name="connsiteX4" fmla="*/ 0 w 9678413"/>
              <a:gd name="connsiteY4" fmla="*/ 841748 h 841748"/>
              <a:gd name="connsiteX5" fmla="*/ 0 w 9678413"/>
              <a:gd name="connsiteY5" fmla="*/ 0 h 841748"/>
              <a:gd name="connsiteX0" fmla="*/ 0 w 9678413"/>
              <a:gd name="connsiteY0" fmla="*/ 0 h 841748"/>
              <a:gd name="connsiteX1" fmla="*/ 9144000 w 9678413"/>
              <a:gd name="connsiteY1" fmla="*/ 0 h 841748"/>
              <a:gd name="connsiteX2" fmla="*/ 8552734 w 9678413"/>
              <a:gd name="connsiteY2" fmla="*/ 309169 h 841748"/>
              <a:gd name="connsiteX3" fmla="*/ 8202099 w 9678413"/>
              <a:gd name="connsiteY3" fmla="*/ 834873 h 841748"/>
              <a:gd name="connsiteX4" fmla="*/ 0 w 9678413"/>
              <a:gd name="connsiteY4" fmla="*/ 841748 h 841748"/>
              <a:gd name="connsiteX5" fmla="*/ 0 w 9678413"/>
              <a:gd name="connsiteY5" fmla="*/ 0 h 841748"/>
              <a:gd name="connsiteX0" fmla="*/ 0 w 9849623"/>
              <a:gd name="connsiteY0" fmla="*/ 0 h 841748"/>
              <a:gd name="connsiteX1" fmla="*/ 9144000 w 9849623"/>
              <a:gd name="connsiteY1" fmla="*/ 0 h 841748"/>
              <a:gd name="connsiteX2" fmla="*/ 8202099 w 9849623"/>
              <a:gd name="connsiteY2" fmla="*/ 834873 h 841748"/>
              <a:gd name="connsiteX3" fmla="*/ 0 w 9849623"/>
              <a:gd name="connsiteY3" fmla="*/ 841748 h 841748"/>
              <a:gd name="connsiteX4" fmla="*/ 0 w 9849623"/>
              <a:gd name="connsiteY4" fmla="*/ 0 h 841748"/>
              <a:gd name="connsiteX0" fmla="*/ 0 w 8202099"/>
              <a:gd name="connsiteY0" fmla="*/ 0 h 841748"/>
              <a:gd name="connsiteX1" fmla="*/ 8202099 w 8202099"/>
              <a:gd name="connsiteY1" fmla="*/ 834873 h 841748"/>
              <a:gd name="connsiteX2" fmla="*/ 0 w 8202099"/>
              <a:gd name="connsiteY2" fmla="*/ 841748 h 841748"/>
              <a:gd name="connsiteX3" fmla="*/ 0 w 8202099"/>
              <a:gd name="connsiteY3" fmla="*/ 0 h 841748"/>
              <a:gd name="connsiteX0" fmla="*/ 0 w 8202099"/>
              <a:gd name="connsiteY0" fmla="*/ 0 h 841748"/>
              <a:gd name="connsiteX1" fmla="*/ 4723254 w 8202099"/>
              <a:gd name="connsiteY1" fmla="*/ 487924 h 841748"/>
              <a:gd name="connsiteX2" fmla="*/ 8202099 w 8202099"/>
              <a:gd name="connsiteY2" fmla="*/ 834873 h 841748"/>
              <a:gd name="connsiteX3" fmla="*/ 0 w 8202099"/>
              <a:gd name="connsiteY3" fmla="*/ 841748 h 841748"/>
              <a:gd name="connsiteX4" fmla="*/ 0 w 8202099"/>
              <a:gd name="connsiteY4" fmla="*/ 0 h 841748"/>
              <a:gd name="connsiteX0" fmla="*/ 0 w 8298352"/>
              <a:gd name="connsiteY0" fmla="*/ 214 h 841962"/>
              <a:gd name="connsiteX1" fmla="*/ 8298352 w 8298352"/>
              <a:gd name="connsiteY1" fmla="*/ 0 h 841962"/>
              <a:gd name="connsiteX2" fmla="*/ 8202099 w 8298352"/>
              <a:gd name="connsiteY2" fmla="*/ 835087 h 841962"/>
              <a:gd name="connsiteX3" fmla="*/ 0 w 8298352"/>
              <a:gd name="connsiteY3" fmla="*/ 841962 h 841962"/>
              <a:gd name="connsiteX4" fmla="*/ 0 w 8298352"/>
              <a:gd name="connsiteY4" fmla="*/ 214 h 841962"/>
              <a:gd name="connsiteX0" fmla="*/ 0 w 9095873"/>
              <a:gd name="connsiteY0" fmla="*/ 68966 h 910714"/>
              <a:gd name="connsiteX1" fmla="*/ 9095873 w 9095873"/>
              <a:gd name="connsiteY1" fmla="*/ 0 h 910714"/>
              <a:gd name="connsiteX2" fmla="*/ 8202099 w 9095873"/>
              <a:gd name="connsiteY2" fmla="*/ 903839 h 910714"/>
              <a:gd name="connsiteX3" fmla="*/ 0 w 9095873"/>
              <a:gd name="connsiteY3" fmla="*/ 910714 h 910714"/>
              <a:gd name="connsiteX4" fmla="*/ 0 w 9095873"/>
              <a:gd name="connsiteY4" fmla="*/ 68966 h 910714"/>
              <a:gd name="connsiteX0" fmla="*/ 0 w 9095873"/>
              <a:gd name="connsiteY0" fmla="*/ 68966 h 910714"/>
              <a:gd name="connsiteX1" fmla="*/ 9095873 w 9095873"/>
              <a:gd name="connsiteY1" fmla="*/ 0 h 910714"/>
              <a:gd name="connsiteX2" fmla="*/ 8202099 w 9095873"/>
              <a:gd name="connsiteY2" fmla="*/ 903839 h 910714"/>
              <a:gd name="connsiteX3" fmla="*/ 0 w 9095873"/>
              <a:gd name="connsiteY3" fmla="*/ 910714 h 910714"/>
              <a:gd name="connsiteX4" fmla="*/ 0 w 9095873"/>
              <a:gd name="connsiteY4" fmla="*/ 68966 h 910714"/>
              <a:gd name="connsiteX0" fmla="*/ 0 w 9122066"/>
              <a:gd name="connsiteY0" fmla="*/ 80872 h 922620"/>
              <a:gd name="connsiteX1" fmla="*/ 9122066 w 9122066"/>
              <a:gd name="connsiteY1" fmla="*/ 0 h 922620"/>
              <a:gd name="connsiteX2" fmla="*/ 8202099 w 9122066"/>
              <a:gd name="connsiteY2" fmla="*/ 915745 h 922620"/>
              <a:gd name="connsiteX3" fmla="*/ 0 w 9122066"/>
              <a:gd name="connsiteY3" fmla="*/ 922620 h 922620"/>
              <a:gd name="connsiteX4" fmla="*/ 0 w 9122066"/>
              <a:gd name="connsiteY4" fmla="*/ 80872 h 922620"/>
              <a:gd name="connsiteX0" fmla="*/ 0 w 9651574"/>
              <a:gd name="connsiteY0" fmla="*/ 80872 h 922620"/>
              <a:gd name="connsiteX1" fmla="*/ 9122066 w 9651574"/>
              <a:gd name="connsiteY1" fmla="*/ 0 h 922620"/>
              <a:gd name="connsiteX2" fmla="*/ 8520111 w 9651574"/>
              <a:gd name="connsiteY2" fmla="*/ 410165 h 922620"/>
              <a:gd name="connsiteX3" fmla="*/ 8202099 w 9651574"/>
              <a:gd name="connsiteY3" fmla="*/ 915745 h 922620"/>
              <a:gd name="connsiteX4" fmla="*/ 0 w 9651574"/>
              <a:gd name="connsiteY4" fmla="*/ 922620 h 922620"/>
              <a:gd name="connsiteX5" fmla="*/ 0 w 9651574"/>
              <a:gd name="connsiteY5" fmla="*/ 80872 h 922620"/>
              <a:gd name="connsiteX0" fmla="*/ 0 w 9651574"/>
              <a:gd name="connsiteY0" fmla="*/ 80872 h 922620"/>
              <a:gd name="connsiteX1" fmla="*/ 9122066 w 9651574"/>
              <a:gd name="connsiteY1" fmla="*/ 0 h 922620"/>
              <a:gd name="connsiteX2" fmla="*/ 8520111 w 9651574"/>
              <a:gd name="connsiteY2" fmla="*/ 410165 h 922620"/>
              <a:gd name="connsiteX3" fmla="*/ 8882061 w 9651574"/>
              <a:gd name="connsiteY3" fmla="*/ 753065 h 922620"/>
              <a:gd name="connsiteX4" fmla="*/ 8202099 w 9651574"/>
              <a:gd name="connsiteY4" fmla="*/ 915745 h 922620"/>
              <a:gd name="connsiteX5" fmla="*/ 0 w 9651574"/>
              <a:gd name="connsiteY5" fmla="*/ 922620 h 922620"/>
              <a:gd name="connsiteX6" fmla="*/ 0 w 9651574"/>
              <a:gd name="connsiteY6" fmla="*/ 80872 h 922620"/>
              <a:gd name="connsiteX0" fmla="*/ 0 w 9651574"/>
              <a:gd name="connsiteY0" fmla="*/ 80872 h 922620"/>
              <a:gd name="connsiteX1" fmla="*/ 9122066 w 9651574"/>
              <a:gd name="connsiteY1" fmla="*/ 0 h 922620"/>
              <a:gd name="connsiteX2" fmla="*/ 8520111 w 9651574"/>
              <a:gd name="connsiteY2" fmla="*/ 410165 h 922620"/>
              <a:gd name="connsiteX3" fmla="*/ 8472486 w 9651574"/>
              <a:gd name="connsiteY3" fmla="*/ 714965 h 922620"/>
              <a:gd name="connsiteX4" fmla="*/ 8202099 w 9651574"/>
              <a:gd name="connsiteY4" fmla="*/ 915745 h 922620"/>
              <a:gd name="connsiteX5" fmla="*/ 0 w 9651574"/>
              <a:gd name="connsiteY5" fmla="*/ 922620 h 922620"/>
              <a:gd name="connsiteX6" fmla="*/ 0 w 9651574"/>
              <a:gd name="connsiteY6" fmla="*/ 80872 h 922620"/>
              <a:gd name="connsiteX0" fmla="*/ 0 w 9651574"/>
              <a:gd name="connsiteY0" fmla="*/ 80872 h 922620"/>
              <a:gd name="connsiteX1" fmla="*/ 9122066 w 9651574"/>
              <a:gd name="connsiteY1" fmla="*/ 0 h 922620"/>
              <a:gd name="connsiteX2" fmla="*/ 8520111 w 9651574"/>
              <a:gd name="connsiteY2" fmla="*/ 410165 h 922620"/>
              <a:gd name="connsiteX3" fmla="*/ 8202099 w 9651574"/>
              <a:gd name="connsiteY3" fmla="*/ 915745 h 922620"/>
              <a:gd name="connsiteX4" fmla="*/ 0 w 9651574"/>
              <a:gd name="connsiteY4" fmla="*/ 922620 h 922620"/>
              <a:gd name="connsiteX5" fmla="*/ 0 w 9651574"/>
              <a:gd name="connsiteY5" fmla="*/ 80872 h 922620"/>
              <a:gd name="connsiteX0" fmla="*/ 0 w 9833303"/>
              <a:gd name="connsiteY0" fmla="*/ 80872 h 922620"/>
              <a:gd name="connsiteX1" fmla="*/ 9122066 w 9833303"/>
              <a:gd name="connsiteY1" fmla="*/ 0 h 922620"/>
              <a:gd name="connsiteX2" fmla="*/ 8202099 w 9833303"/>
              <a:gd name="connsiteY2" fmla="*/ 915745 h 922620"/>
              <a:gd name="connsiteX3" fmla="*/ 0 w 9833303"/>
              <a:gd name="connsiteY3" fmla="*/ 922620 h 922620"/>
              <a:gd name="connsiteX4" fmla="*/ 0 w 9833303"/>
              <a:gd name="connsiteY4" fmla="*/ 80872 h 922620"/>
              <a:gd name="connsiteX0" fmla="*/ 0 w 8202099"/>
              <a:gd name="connsiteY0" fmla="*/ 0 h 841748"/>
              <a:gd name="connsiteX1" fmla="*/ 8202099 w 8202099"/>
              <a:gd name="connsiteY1" fmla="*/ 834873 h 841748"/>
              <a:gd name="connsiteX2" fmla="*/ 0 w 8202099"/>
              <a:gd name="connsiteY2" fmla="*/ 841748 h 841748"/>
              <a:gd name="connsiteX3" fmla="*/ 0 w 8202099"/>
              <a:gd name="connsiteY3" fmla="*/ 0 h 841748"/>
              <a:gd name="connsiteX0" fmla="*/ 0 w 8202099"/>
              <a:gd name="connsiteY0" fmla="*/ 0 h 841748"/>
              <a:gd name="connsiteX1" fmla="*/ 4143373 w 8202099"/>
              <a:gd name="connsiteY1" fmla="*/ 415018 h 841748"/>
              <a:gd name="connsiteX2" fmla="*/ 8202099 w 8202099"/>
              <a:gd name="connsiteY2" fmla="*/ 834873 h 841748"/>
              <a:gd name="connsiteX3" fmla="*/ 0 w 8202099"/>
              <a:gd name="connsiteY3" fmla="*/ 841748 h 841748"/>
              <a:gd name="connsiteX4" fmla="*/ 0 w 8202099"/>
              <a:gd name="connsiteY4" fmla="*/ 0 h 841748"/>
              <a:gd name="connsiteX0" fmla="*/ 0 w 8202099"/>
              <a:gd name="connsiteY0" fmla="*/ 0 h 841748"/>
              <a:gd name="connsiteX1" fmla="*/ 8172448 w 8202099"/>
              <a:gd name="connsiteY1" fmla="*/ 29255 h 841748"/>
              <a:gd name="connsiteX2" fmla="*/ 8202099 w 8202099"/>
              <a:gd name="connsiteY2" fmla="*/ 834873 h 841748"/>
              <a:gd name="connsiteX3" fmla="*/ 0 w 8202099"/>
              <a:gd name="connsiteY3" fmla="*/ 841748 h 841748"/>
              <a:gd name="connsiteX4" fmla="*/ 0 w 8202099"/>
              <a:gd name="connsiteY4" fmla="*/ 0 h 841748"/>
              <a:gd name="connsiteX0" fmla="*/ 0 w 8202099"/>
              <a:gd name="connsiteY0" fmla="*/ 0 h 841748"/>
              <a:gd name="connsiteX1" fmla="*/ 8172448 w 8202099"/>
              <a:gd name="connsiteY1" fmla="*/ 29255 h 841748"/>
              <a:gd name="connsiteX2" fmla="*/ 8181467 w 8202099"/>
              <a:gd name="connsiteY2" fmla="*/ 306090 h 841748"/>
              <a:gd name="connsiteX3" fmla="*/ 8202099 w 8202099"/>
              <a:gd name="connsiteY3" fmla="*/ 834873 h 841748"/>
              <a:gd name="connsiteX4" fmla="*/ 0 w 8202099"/>
              <a:gd name="connsiteY4" fmla="*/ 841748 h 841748"/>
              <a:gd name="connsiteX5" fmla="*/ 0 w 8202099"/>
              <a:gd name="connsiteY5" fmla="*/ 0 h 841748"/>
              <a:gd name="connsiteX0" fmla="*/ 0 w 8202099"/>
              <a:gd name="connsiteY0" fmla="*/ 0 h 841748"/>
              <a:gd name="connsiteX1" fmla="*/ 8172448 w 8202099"/>
              <a:gd name="connsiteY1" fmla="*/ 29255 h 841748"/>
              <a:gd name="connsiteX2" fmla="*/ 8176850 w 8202099"/>
              <a:gd name="connsiteY2" fmla="*/ 188622 h 841748"/>
              <a:gd name="connsiteX3" fmla="*/ 8181467 w 8202099"/>
              <a:gd name="connsiteY3" fmla="*/ 306090 h 841748"/>
              <a:gd name="connsiteX4" fmla="*/ 8202099 w 8202099"/>
              <a:gd name="connsiteY4" fmla="*/ 834873 h 841748"/>
              <a:gd name="connsiteX5" fmla="*/ 0 w 8202099"/>
              <a:gd name="connsiteY5" fmla="*/ 841748 h 841748"/>
              <a:gd name="connsiteX6" fmla="*/ 0 w 8202099"/>
              <a:gd name="connsiteY6" fmla="*/ 0 h 841748"/>
              <a:gd name="connsiteX0" fmla="*/ 0 w 8860178"/>
              <a:gd name="connsiteY0" fmla="*/ 0 h 841748"/>
              <a:gd name="connsiteX1" fmla="*/ 8172448 w 8860178"/>
              <a:gd name="connsiteY1" fmla="*/ 29255 h 841748"/>
              <a:gd name="connsiteX2" fmla="*/ 8860178 w 8860178"/>
              <a:gd name="connsiteY2" fmla="*/ 212115 h 841748"/>
              <a:gd name="connsiteX3" fmla="*/ 8181467 w 8860178"/>
              <a:gd name="connsiteY3" fmla="*/ 306090 h 841748"/>
              <a:gd name="connsiteX4" fmla="*/ 8202099 w 8860178"/>
              <a:gd name="connsiteY4" fmla="*/ 834873 h 841748"/>
              <a:gd name="connsiteX5" fmla="*/ 0 w 8860178"/>
              <a:gd name="connsiteY5" fmla="*/ 841748 h 841748"/>
              <a:gd name="connsiteX6" fmla="*/ 0 w 8860178"/>
              <a:gd name="connsiteY6" fmla="*/ 0 h 841748"/>
              <a:gd name="connsiteX0" fmla="*/ 0 w 8860178"/>
              <a:gd name="connsiteY0" fmla="*/ 0 h 841748"/>
              <a:gd name="connsiteX1" fmla="*/ 8172448 w 8860178"/>
              <a:gd name="connsiteY1" fmla="*/ 29255 h 841748"/>
              <a:gd name="connsiteX2" fmla="*/ 8860178 w 8860178"/>
              <a:gd name="connsiteY2" fmla="*/ 212115 h 841748"/>
              <a:gd name="connsiteX3" fmla="*/ 8181467 w 8860178"/>
              <a:gd name="connsiteY3" fmla="*/ 226212 h 841748"/>
              <a:gd name="connsiteX4" fmla="*/ 8202099 w 8860178"/>
              <a:gd name="connsiteY4" fmla="*/ 834873 h 841748"/>
              <a:gd name="connsiteX5" fmla="*/ 0 w 8860178"/>
              <a:gd name="connsiteY5" fmla="*/ 841748 h 841748"/>
              <a:gd name="connsiteX6" fmla="*/ 0 w 8860178"/>
              <a:gd name="connsiteY6" fmla="*/ 0 h 841748"/>
              <a:gd name="connsiteX0" fmla="*/ 0 w 8860178"/>
              <a:gd name="connsiteY0" fmla="*/ 0 h 841748"/>
              <a:gd name="connsiteX1" fmla="*/ 8172448 w 8860178"/>
              <a:gd name="connsiteY1" fmla="*/ 29255 h 841748"/>
              <a:gd name="connsiteX2" fmla="*/ 8458491 w 8860178"/>
              <a:gd name="connsiteY2" fmla="*/ 104044 h 841748"/>
              <a:gd name="connsiteX3" fmla="*/ 8860178 w 8860178"/>
              <a:gd name="connsiteY3" fmla="*/ 212115 h 841748"/>
              <a:gd name="connsiteX4" fmla="*/ 8181467 w 8860178"/>
              <a:gd name="connsiteY4" fmla="*/ 226212 h 841748"/>
              <a:gd name="connsiteX5" fmla="*/ 8202099 w 8860178"/>
              <a:gd name="connsiteY5" fmla="*/ 834873 h 841748"/>
              <a:gd name="connsiteX6" fmla="*/ 0 w 8860178"/>
              <a:gd name="connsiteY6" fmla="*/ 841748 h 841748"/>
              <a:gd name="connsiteX7" fmla="*/ 0 w 8860178"/>
              <a:gd name="connsiteY7" fmla="*/ 0 h 841748"/>
              <a:gd name="connsiteX0" fmla="*/ 0 w 8458491"/>
              <a:gd name="connsiteY0" fmla="*/ 0 h 841748"/>
              <a:gd name="connsiteX1" fmla="*/ 8172448 w 8458491"/>
              <a:gd name="connsiteY1" fmla="*/ 29255 h 841748"/>
              <a:gd name="connsiteX2" fmla="*/ 8458491 w 8458491"/>
              <a:gd name="connsiteY2" fmla="*/ 104044 h 841748"/>
              <a:gd name="connsiteX3" fmla="*/ 8181467 w 8458491"/>
              <a:gd name="connsiteY3" fmla="*/ 226212 h 841748"/>
              <a:gd name="connsiteX4" fmla="*/ 8202099 w 8458491"/>
              <a:gd name="connsiteY4" fmla="*/ 834873 h 841748"/>
              <a:gd name="connsiteX5" fmla="*/ 0 w 8458491"/>
              <a:gd name="connsiteY5" fmla="*/ 841748 h 841748"/>
              <a:gd name="connsiteX6" fmla="*/ 0 w 8458491"/>
              <a:gd name="connsiteY6" fmla="*/ 0 h 841748"/>
              <a:gd name="connsiteX0" fmla="*/ 0 w 8202099"/>
              <a:gd name="connsiteY0" fmla="*/ 0 h 841748"/>
              <a:gd name="connsiteX1" fmla="*/ 8172448 w 8202099"/>
              <a:gd name="connsiteY1" fmla="*/ 29255 h 841748"/>
              <a:gd name="connsiteX2" fmla="*/ 8181467 w 8202099"/>
              <a:gd name="connsiteY2" fmla="*/ 226212 h 841748"/>
              <a:gd name="connsiteX3" fmla="*/ 8202099 w 8202099"/>
              <a:gd name="connsiteY3" fmla="*/ 834873 h 841748"/>
              <a:gd name="connsiteX4" fmla="*/ 0 w 8202099"/>
              <a:gd name="connsiteY4" fmla="*/ 841748 h 841748"/>
              <a:gd name="connsiteX5" fmla="*/ 0 w 8202099"/>
              <a:gd name="connsiteY5" fmla="*/ 0 h 84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02099" h="841748">
                <a:moveTo>
                  <a:pt x="0" y="0"/>
                </a:moveTo>
                <a:lnTo>
                  <a:pt x="8172448" y="29255"/>
                </a:lnTo>
                <a:lnTo>
                  <a:pt x="8181467" y="226212"/>
                </a:lnTo>
                <a:lnTo>
                  <a:pt x="8202099" y="834873"/>
                </a:lnTo>
                <a:lnTo>
                  <a:pt x="0" y="841748"/>
                </a:lnTo>
                <a:lnTo>
                  <a:pt x="0" y="0"/>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s-ES" sz="1200" dirty="0">
                <a:solidFill>
                  <a:schemeClr val="tx1"/>
                </a:solidFill>
              </a:rPr>
              <a:t>La biopsia pleural con aguja de Abrams es una técnica validad para el diagnóstico de DP sobre todo en sospecha de tuberculosis.</a:t>
            </a:r>
          </a:p>
          <a:p>
            <a:pPr marL="171450" indent="-171450">
              <a:buFont typeface="Arial" panose="020B0604020202020204" pitchFamily="34" charset="0"/>
              <a:buChar char="•"/>
            </a:pPr>
            <a:r>
              <a:rPr lang="es-ES" sz="1200" dirty="0">
                <a:solidFill>
                  <a:schemeClr val="tx1"/>
                </a:solidFill>
              </a:rPr>
              <a:t>NO parece haber indicador en las características del liquido pleural que oriente a neoplasia en nuestra serie.</a:t>
            </a:r>
          </a:p>
          <a:p>
            <a:pPr marL="171450" indent="-171450">
              <a:buFont typeface="Arial" panose="020B0604020202020204" pitchFamily="34" charset="0"/>
              <a:buChar char="•"/>
            </a:pPr>
            <a:r>
              <a:rPr lang="es-ES" sz="1200" dirty="0">
                <a:solidFill>
                  <a:schemeClr val="tx1"/>
                </a:solidFill>
              </a:rPr>
              <a:t>En el caso de estudio de DPM nuestra serie muestra una rentabilidad ligeramente inferior a la descrita en la literatura</a:t>
            </a:r>
            <a:r>
              <a:rPr lang="es-ES" sz="1400" dirty="0">
                <a:solidFill>
                  <a:schemeClr val="tx1"/>
                </a:solidFill>
              </a:rPr>
              <a:t>. </a:t>
            </a:r>
          </a:p>
        </p:txBody>
      </p:sp>
      <mc:AlternateContent xmlns:mc="http://schemas.openxmlformats.org/markup-compatibility/2006" xmlns:a14="http://schemas.microsoft.com/office/drawing/2010/main">
        <mc:Choice Requires="a14">
          <p:sp>
            <p:nvSpPr>
              <p:cNvPr id="46" name="Rectángulo 45"/>
              <p:cNvSpPr/>
              <p:nvPr/>
            </p:nvSpPr>
            <p:spPr>
              <a:xfrm>
                <a:off x="-11637" y="274282"/>
                <a:ext cx="9155637" cy="3668082"/>
              </a:xfrm>
              <a:custGeom>
                <a:avLst/>
                <a:gdLst>
                  <a:gd name="connsiteX0" fmla="*/ 0 w 9144000"/>
                  <a:gd name="connsiteY0" fmla="*/ 0 h 1008112"/>
                  <a:gd name="connsiteX1" fmla="*/ 9144000 w 9144000"/>
                  <a:gd name="connsiteY1" fmla="*/ 0 h 1008112"/>
                  <a:gd name="connsiteX2" fmla="*/ 9144000 w 9144000"/>
                  <a:gd name="connsiteY2" fmla="*/ 1008112 h 1008112"/>
                  <a:gd name="connsiteX3" fmla="*/ 0 w 9144000"/>
                  <a:gd name="connsiteY3" fmla="*/ 1008112 h 1008112"/>
                  <a:gd name="connsiteX4" fmla="*/ 0 w 9144000"/>
                  <a:gd name="connsiteY4" fmla="*/ 0 h 1008112"/>
                  <a:gd name="connsiteX0" fmla="*/ 0 w 9144000"/>
                  <a:gd name="connsiteY0" fmla="*/ 0 h 1008112"/>
                  <a:gd name="connsiteX1" fmla="*/ 1918177 w 9144000"/>
                  <a:gd name="connsiteY1" fmla="*/ 1762 h 1008112"/>
                  <a:gd name="connsiteX2" fmla="*/ 9144000 w 9144000"/>
                  <a:gd name="connsiteY2" fmla="*/ 0 h 1008112"/>
                  <a:gd name="connsiteX3" fmla="*/ 9144000 w 9144000"/>
                  <a:gd name="connsiteY3" fmla="*/ 1008112 h 1008112"/>
                  <a:gd name="connsiteX4" fmla="*/ 0 w 9144000"/>
                  <a:gd name="connsiteY4" fmla="*/ 1008112 h 1008112"/>
                  <a:gd name="connsiteX5" fmla="*/ 0 w 9144000"/>
                  <a:gd name="connsiteY5" fmla="*/ 0 h 1008112"/>
                  <a:gd name="connsiteX0" fmla="*/ 0 w 9144000"/>
                  <a:gd name="connsiteY0" fmla="*/ 5113 h 1013225"/>
                  <a:gd name="connsiteX1" fmla="*/ 1918177 w 9144000"/>
                  <a:gd name="connsiteY1" fmla="*/ 6875 h 1013225"/>
                  <a:gd name="connsiteX2" fmla="*/ 2296313 w 9144000"/>
                  <a:gd name="connsiteY2" fmla="*/ 0 h 1013225"/>
                  <a:gd name="connsiteX3" fmla="*/ 9144000 w 9144000"/>
                  <a:gd name="connsiteY3" fmla="*/ 5113 h 1013225"/>
                  <a:gd name="connsiteX4" fmla="*/ 9144000 w 9144000"/>
                  <a:gd name="connsiteY4" fmla="*/ 1013225 h 1013225"/>
                  <a:gd name="connsiteX5" fmla="*/ 0 w 9144000"/>
                  <a:gd name="connsiteY5" fmla="*/ 1013225 h 1013225"/>
                  <a:gd name="connsiteX6" fmla="*/ 0 w 9144000"/>
                  <a:gd name="connsiteY6" fmla="*/ 5113 h 1013225"/>
                  <a:gd name="connsiteX0" fmla="*/ 0 w 9144000"/>
                  <a:gd name="connsiteY0" fmla="*/ 431375 h 1439487"/>
                  <a:gd name="connsiteX1" fmla="*/ 1918177 w 9144000"/>
                  <a:gd name="connsiteY1" fmla="*/ 433137 h 1439487"/>
                  <a:gd name="connsiteX2" fmla="*/ 1918178 w 9144000"/>
                  <a:gd name="connsiteY2" fmla="*/ 0 h 1439487"/>
                  <a:gd name="connsiteX3" fmla="*/ 9144000 w 9144000"/>
                  <a:gd name="connsiteY3" fmla="*/ 431375 h 1439487"/>
                  <a:gd name="connsiteX4" fmla="*/ 9144000 w 9144000"/>
                  <a:gd name="connsiteY4" fmla="*/ 1439487 h 1439487"/>
                  <a:gd name="connsiteX5" fmla="*/ 0 w 9144000"/>
                  <a:gd name="connsiteY5" fmla="*/ 1439487 h 1439487"/>
                  <a:gd name="connsiteX6" fmla="*/ 0 w 9144000"/>
                  <a:gd name="connsiteY6" fmla="*/ 431375 h 1439487"/>
                  <a:gd name="connsiteX0" fmla="*/ 0 w 9144000"/>
                  <a:gd name="connsiteY0" fmla="*/ 431375 h 1439487"/>
                  <a:gd name="connsiteX1" fmla="*/ 1918177 w 9144000"/>
                  <a:gd name="connsiteY1" fmla="*/ 433137 h 1439487"/>
                  <a:gd name="connsiteX2" fmla="*/ 1918178 w 9144000"/>
                  <a:gd name="connsiteY2" fmla="*/ 0 h 1439487"/>
                  <a:gd name="connsiteX3" fmla="*/ 9144000 w 9144000"/>
                  <a:gd name="connsiteY3" fmla="*/ 80740 h 1439487"/>
                  <a:gd name="connsiteX4" fmla="*/ 9144000 w 9144000"/>
                  <a:gd name="connsiteY4" fmla="*/ 1439487 h 1439487"/>
                  <a:gd name="connsiteX5" fmla="*/ 0 w 9144000"/>
                  <a:gd name="connsiteY5" fmla="*/ 1439487 h 1439487"/>
                  <a:gd name="connsiteX6" fmla="*/ 0 w 9144000"/>
                  <a:gd name="connsiteY6" fmla="*/ 431375 h 1439487"/>
                  <a:gd name="connsiteX0" fmla="*/ 0 w 9150875"/>
                  <a:gd name="connsiteY0" fmla="*/ 440012 h 1448124"/>
                  <a:gd name="connsiteX1" fmla="*/ 1918177 w 9150875"/>
                  <a:gd name="connsiteY1" fmla="*/ 441774 h 1448124"/>
                  <a:gd name="connsiteX2" fmla="*/ 1918178 w 9150875"/>
                  <a:gd name="connsiteY2" fmla="*/ 8637 h 1448124"/>
                  <a:gd name="connsiteX3" fmla="*/ 9150875 w 9150875"/>
                  <a:gd name="connsiteY3" fmla="*/ 0 h 1448124"/>
                  <a:gd name="connsiteX4" fmla="*/ 9144000 w 9150875"/>
                  <a:gd name="connsiteY4" fmla="*/ 1448124 h 1448124"/>
                  <a:gd name="connsiteX5" fmla="*/ 0 w 9150875"/>
                  <a:gd name="connsiteY5" fmla="*/ 1448124 h 1448124"/>
                  <a:gd name="connsiteX6" fmla="*/ 0 w 9150875"/>
                  <a:gd name="connsiteY6" fmla="*/ 440012 h 1448124"/>
                  <a:gd name="connsiteX0" fmla="*/ 0 w 9150875"/>
                  <a:gd name="connsiteY0" fmla="*/ 431375 h 1439487"/>
                  <a:gd name="connsiteX1" fmla="*/ 1918177 w 9150875"/>
                  <a:gd name="connsiteY1" fmla="*/ 433137 h 1439487"/>
                  <a:gd name="connsiteX2" fmla="*/ 1918178 w 9150875"/>
                  <a:gd name="connsiteY2" fmla="*/ 0 h 1439487"/>
                  <a:gd name="connsiteX3" fmla="*/ 9150875 w 9150875"/>
                  <a:gd name="connsiteY3" fmla="*/ 39490 h 1439487"/>
                  <a:gd name="connsiteX4" fmla="*/ 9144000 w 9150875"/>
                  <a:gd name="connsiteY4" fmla="*/ 1439487 h 1439487"/>
                  <a:gd name="connsiteX5" fmla="*/ 0 w 9150875"/>
                  <a:gd name="connsiteY5" fmla="*/ 1439487 h 1439487"/>
                  <a:gd name="connsiteX6" fmla="*/ 0 w 9150875"/>
                  <a:gd name="connsiteY6" fmla="*/ 431375 h 1439487"/>
                  <a:gd name="connsiteX0" fmla="*/ 0 w 9150875"/>
                  <a:gd name="connsiteY0" fmla="*/ 455187 h 1463299"/>
                  <a:gd name="connsiteX1" fmla="*/ 1918177 w 9150875"/>
                  <a:gd name="connsiteY1" fmla="*/ 456949 h 1463299"/>
                  <a:gd name="connsiteX2" fmla="*/ 1913416 w 9150875"/>
                  <a:gd name="connsiteY2" fmla="*/ 0 h 1463299"/>
                  <a:gd name="connsiteX3" fmla="*/ 9150875 w 9150875"/>
                  <a:gd name="connsiteY3" fmla="*/ 63302 h 1463299"/>
                  <a:gd name="connsiteX4" fmla="*/ 9144000 w 9150875"/>
                  <a:gd name="connsiteY4" fmla="*/ 1463299 h 1463299"/>
                  <a:gd name="connsiteX5" fmla="*/ 0 w 9150875"/>
                  <a:gd name="connsiteY5" fmla="*/ 1463299 h 1463299"/>
                  <a:gd name="connsiteX6" fmla="*/ 0 w 9150875"/>
                  <a:gd name="connsiteY6" fmla="*/ 455187 h 1463299"/>
                  <a:gd name="connsiteX0" fmla="*/ 0 w 9155637"/>
                  <a:gd name="connsiteY0" fmla="*/ 455187 h 1463299"/>
                  <a:gd name="connsiteX1" fmla="*/ 1918177 w 9155637"/>
                  <a:gd name="connsiteY1" fmla="*/ 456949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0 w 9155637"/>
                  <a:gd name="connsiteY6" fmla="*/ 455187 h 1463299"/>
                  <a:gd name="connsiteX0" fmla="*/ 0 w 9155637"/>
                  <a:gd name="connsiteY0" fmla="*/ 455187 h 1463299"/>
                  <a:gd name="connsiteX1" fmla="*/ 1918177 w 9155637"/>
                  <a:gd name="connsiteY1" fmla="*/ 159000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0 w 9155637"/>
                  <a:gd name="connsiteY6" fmla="*/ 455187 h 1463299"/>
                  <a:gd name="connsiteX0" fmla="*/ 6350 w 9155637"/>
                  <a:gd name="connsiteY0" fmla="*/ 175696 h 1463299"/>
                  <a:gd name="connsiteX1" fmla="*/ 1918177 w 9155637"/>
                  <a:gd name="connsiteY1" fmla="*/ 159000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6350 w 9155637"/>
                  <a:gd name="connsiteY6" fmla="*/ 175696 h 1463299"/>
                  <a:gd name="connsiteX0" fmla="*/ 6350 w 9155637"/>
                  <a:gd name="connsiteY0" fmla="*/ 166467 h 1463299"/>
                  <a:gd name="connsiteX1" fmla="*/ 1918177 w 9155637"/>
                  <a:gd name="connsiteY1" fmla="*/ 159000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6350 w 9155637"/>
                  <a:gd name="connsiteY6" fmla="*/ 166467 h 1463299"/>
                  <a:gd name="connsiteX0" fmla="*/ 6350 w 9155637"/>
                  <a:gd name="connsiteY0" fmla="*/ 171740 h 1463299"/>
                  <a:gd name="connsiteX1" fmla="*/ 1918177 w 9155637"/>
                  <a:gd name="connsiteY1" fmla="*/ 159000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6350 w 9155637"/>
                  <a:gd name="connsiteY6" fmla="*/ 171740 h 1463299"/>
                  <a:gd name="connsiteX0" fmla="*/ 3175 w 9155637"/>
                  <a:gd name="connsiteY0" fmla="*/ 163830 h 1463299"/>
                  <a:gd name="connsiteX1" fmla="*/ 1918177 w 9155637"/>
                  <a:gd name="connsiteY1" fmla="*/ 159000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3175 w 9155637"/>
                  <a:gd name="connsiteY6" fmla="*/ 163830 h 146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5637" h="1463299">
                    <a:moveTo>
                      <a:pt x="3175" y="163830"/>
                    </a:moveTo>
                    <a:lnTo>
                      <a:pt x="1918177" y="159000"/>
                    </a:lnTo>
                    <a:cubicBezTo>
                      <a:pt x="1918177" y="14621"/>
                      <a:pt x="1913416" y="144379"/>
                      <a:pt x="1913416" y="0"/>
                    </a:cubicBezTo>
                    <a:lnTo>
                      <a:pt x="9155637" y="6152"/>
                    </a:lnTo>
                    <a:cubicBezTo>
                      <a:pt x="9153345" y="488860"/>
                      <a:pt x="9146292" y="980591"/>
                      <a:pt x="9144000" y="1463299"/>
                    </a:cubicBezTo>
                    <a:lnTo>
                      <a:pt x="0" y="1463299"/>
                    </a:lnTo>
                    <a:cubicBezTo>
                      <a:pt x="2117" y="1034098"/>
                      <a:pt x="1058" y="593031"/>
                      <a:pt x="3175" y="163830"/>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88900">
                  <a:buFont typeface="Arial" panose="020B0604020202020204" pitchFamily="34" charset="0"/>
                  <a:buChar char="•"/>
                </a:pPr>
                <a:r>
                  <a:rPr lang="es-ES" sz="1100" dirty="0"/>
                  <a:t>Bioquímica </a:t>
                </a:r>
                <a14:m>
                  <m:oMath xmlns:m="http://schemas.openxmlformats.org/officeDocument/2006/math">
                    <m:acc>
                      <m:accPr>
                        <m:chr m:val="̅"/>
                        <m:ctrlPr>
                          <a:rPr lang="es-ES" sz="1100" i="1">
                            <a:latin typeface="Cambria Math" panose="02040503050406030204" pitchFamily="18" charset="0"/>
                          </a:rPr>
                        </m:ctrlPr>
                      </m:accPr>
                      <m:e>
                        <m:r>
                          <a:rPr lang="es-ES" sz="1100" i="1">
                            <a:latin typeface="Cambria Math" panose="02040503050406030204" pitchFamily="18" charset="0"/>
                          </a:rPr>
                          <m:t>𝑋</m:t>
                        </m:r>
                      </m:e>
                    </m:acc>
                  </m:oMath>
                </a14:m>
                <a:endParaRPr lang="es-ES" sz="1100" dirty="0"/>
              </a:p>
              <a:p>
                <a:pPr marL="179388" lvl="1" indent="88900">
                  <a:buFont typeface="Arial" panose="020B0604020202020204" pitchFamily="34" charset="0"/>
                  <a:buChar char="•"/>
                </a:pPr>
                <a:r>
                  <a:rPr lang="es-ES" sz="900" dirty="0"/>
                  <a:t>pH: 7,3</a:t>
                </a:r>
              </a:p>
              <a:p>
                <a:pPr marL="179388" lvl="1" indent="88900">
                  <a:buFont typeface="Arial" panose="020B0604020202020204" pitchFamily="34" charset="0"/>
                  <a:buChar char="•"/>
                </a:pPr>
                <a:endParaRPr lang="es-ES" sz="900" dirty="0" smtClean="0">
                  <a:solidFill>
                    <a:schemeClr val="tx1"/>
                  </a:solidFill>
                </a:endParaRPr>
              </a:p>
              <a:p>
                <a:pPr marL="179388" lvl="1" indent="88900">
                  <a:buFont typeface="Arial" panose="020B0604020202020204" pitchFamily="34" charset="0"/>
                  <a:buChar char="•"/>
                </a:pPr>
                <a:endParaRPr lang="es-ES" sz="900" dirty="0">
                  <a:solidFill>
                    <a:schemeClr val="tx1"/>
                  </a:solidFill>
                </a:endParaRPr>
              </a:p>
              <a:p>
                <a:pPr marL="179388" lvl="1" indent="88900">
                  <a:buFont typeface="Arial" panose="020B0604020202020204" pitchFamily="34" charset="0"/>
                  <a:buChar char="•"/>
                </a:pPr>
                <a:endParaRPr lang="es-ES" sz="900" dirty="0" smtClean="0">
                  <a:solidFill>
                    <a:schemeClr val="tx1"/>
                  </a:solidFill>
                </a:endParaRPr>
              </a:p>
              <a:p>
                <a:endParaRPr lang="es-ES" sz="1600" dirty="0">
                  <a:solidFill>
                    <a:schemeClr val="tx1"/>
                  </a:solidFill>
                </a:endParaRPr>
              </a:p>
            </p:txBody>
          </p:sp>
        </mc:Choice>
        <mc:Fallback xmlns="">
          <p:sp>
            <p:nvSpPr>
              <p:cNvPr id="46" name="Rectángulo 45"/>
              <p:cNvSpPr>
                <a:spLocks noRot="1" noChangeAspect="1" noMove="1" noResize="1" noEditPoints="1" noAdjustHandles="1" noChangeArrowheads="1" noChangeShapeType="1" noTextEdit="1"/>
              </p:cNvSpPr>
              <p:nvPr/>
            </p:nvSpPr>
            <p:spPr>
              <a:xfrm>
                <a:off x="-11637" y="274282"/>
                <a:ext cx="9155637" cy="3668082"/>
              </a:xfrm>
              <a:custGeom>
                <a:avLst/>
                <a:gdLst>
                  <a:gd name="connsiteX0" fmla="*/ 0 w 9144000"/>
                  <a:gd name="connsiteY0" fmla="*/ 0 h 1008112"/>
                  <a:gd name="connsiteX1" fmla="*/ 9144000 w 9144000"/>
                  <a:gd name="connsiteY1" fmla="*/ 0 h 1008112"/>
                  <a:gd name="connsiteX2" fmla="*/ 9144000 w 9144000"/>
                  <a:gd name="connsiteY2" fmla="*/ 1008112 h 1008112"/>
                  <a:gd name="connsiteX3" fmla="*/ 0 w 9144000"/>
                  <a:gd name="connsiteY3" fmla="*/ 1008112 h 1008112"/>
                  <a:gd name="connsiteX4" fmla="*/ 0 w 9144000"/>
                  <a:gd name="connsiteY4" fmla="*/ 0 h 1008112"/>
                  <a:gd name="connsiteX0" fmla="*/ 0 w 9144000"/>
                  <a:gd name="connsiteY0" fmla="*/ 0 h 1008112"/>
                  <a:gd name="connsiteX1" fmla="*/ 1918177 w 9144000"/>
                  <a:gd name="connsiteY1" fmla="*/ 1762 h 1008112"/>
                  <a:gd name="connsiteX2" fmla="*/ 9144000 w 9144000"/>
                  <a:gd name="connsiteY2" fmla="*/ 0 h 1008112"/>
                  <a:gd name="connsiteX3" fmla="*/ 9144000 w 9144000"/>
                  <a:gd name="connsiteY3" fmla="*/ 1008112 h 1008112"/>
                  <a:gd name="connsiteX4" fmla="*/ 0 w 9144000"/>
                  <a:gd name="connsiteY4" fmla="*/ 1008112 h 1008112"/>
                  <a:gd name="connsiteX5" fmla="*/ 0 w 9144000"/>
                  <a:gd name="connsiteY5" fmla="*/ 0 h 1008112"/>
                  <a:gd name="connsiteX0" fmla="*/ 0 w 9144000"/>
                  <a:gd name="connsiteY0" fmla="*/ 5113 h 1013225"/>
                  <a:gd name="connsiteX1" fmla="*/ 1918177 w 9144000"/>
                  <a:gd name="connsiteY1" fmla="*/ 6875 h 1013225"/>
                  <a:gd name="connsiteX2" fmla="*/ 2296313 w 9144000"/>
                  <a:gd name="connsiteY2" fmla="*/ 0 h 1013225"/>
                  <a:gd name="connsiteX3" fmla="*/ 9144000 w 9144000"/>
                  <a:gd name="connsiteY3" fmla="*/ 5113 h 1013225"/>
                  <a:gd name="connsiteX4" fmla="*/ 9144000 w 9144000"/>
                  <a:gd name="connsiteY4" fmla="*/ 1013225 h 1013225"/>
                  <a:gd name="connsiteX5" fmla="*/ 0 w 9144000"/>
                  <a:gd name="connsiteY5" fmla="*/ 1013225 h 1013225"/>
                  <a:gd name="connsiteX6" fmla="*/ 0 w 9144000"/>
                  <a:gd name="connsiteY6" fmla="*/ 5113 h 1013225"/>
                  <a:gd name="connsiteX0" fmla="*/ 0 w 9144000"/>
                  <a:gd name="connsiteY0" fmla="*/ 431375 h 1439487"/>
                  <a:gd name="connsiteX1" fmla="*/ 1918177 w 9144000"/>
                  <a:gd name="connsiteY1" fmla="*/ 433137 h 1439487"/>
                  <a:gd name="connsiteX2" fmla="*/ 1918178 w 9144000"/>
                  <a:gd name="connsiteY2" fmla="*/ 0 h 1439487"/>
                  <a:gd name="connsiteX3" fmla="*/ 9144000 w 9144000"/>
                  <a:gd name="connsiteY3" fmla="*/ 431375 h 1439487"/>
                  <a:gd name="connsiteX4" fmla="*/ 9144000 w 9144000"/>
                  <a:gd name="connsiteY4" fmla="*/ 1439487 h 1439487"/>
                  <a:gd name="connsiteX5" fmla="*/ 0 w 9144000"/>
                  <a:gd name="connsiteY5" fmla="*/ 1439487 h 1439487"/>
                  <a:gd name="connsiteX6" fmla="*/ 0 w 9144000"/>
                  <a:gd name="connsiteY6" fmla="*/ 431375 h 1439487"/>
                  <a:gd name="connsiteX0" fmla="*/ 0 w 9144000"/>
                  <a:gd name="connsiteY0" fmla="*/ 431375 h 1439487"/>
                  <a:gd name="connsiteX1" fmla="*/ 1918177 w 9144000"/>
                  <a:gd name="connsiteY1" fmla="*/ 433137 h 1439487"/>
                  <a:gd name="connsiteX2" fmla="*/ 1918178 w 9144000"/>
                  <a:gd name="connsiteY2" fmla="*/ 0 h 1439487"/>
                  <a:gd name="connsiteX3" fmla="*/ 9144000 w 9144000"/>
                  <a:gd name="connsiteY3" fmla="*/ 80740 h 1439487"/>
                  <a:gd name="connsiteX4" fmla="*/ 9144000 w 9144000"/>
                  <a:gd name="connsiteY4" fmla="*/ 1439487 h 1439487"/>
                  <a:gd name="connsiteX5" fmla="*/ 0 w 9144000"/>
                  <a:gd name="connsiteY5" fmla="*/ 1439487 h 1439487"/>
                  <a:gd name="connsiteX6" fmla="*/ 0 w 9144000"/>
                  <a:gd name="connsiteY6" fmla="*/ 431375 h 1439487"/>
                  <a:gd name="connsiteX0" fmla="*/ 0 w 9150875"/>
                  <a:gd name="connsiteY0" fmla="*/ 440012 h 1448124"/>
                  <a:gd name="connsiteX1" fmla="*/ 1918177 w 9150875"/>
                  <a:gd name="connsiteY1" fmla="*/ 441774 h 1448124"/>
                  <a:gd name="connsiteX2" fmla="*/ 1918178 w 9150875"/>
                  <a:gd name="connsiteY2" fmla="*/ 8637 h 1448124"/>
                  <a:gd name="connsiteX3" fmla="*/ 9150875 w 9150875"/>
                  <a:gd name="connsiteY3" fmla="*/ 0 h 1448124"/>
                  <a:gd name="connsiteX4" fmla="*/ 9144000 w 9150875"/>
                  <a:gd name="connsiteY4" fmla="*/ 1448124 h 1448124"/>
                  <a:gd name="connsiteX5" fmla="*/ 0 w 9150875"/>
                  <a:gd name="connsiteY5" fmla="*/ 1448124 h 1448124"/>
                  <a:gd name="connsiteX6" fmla="*/ 0 w 9150875"/>
                  <a:gd name="connsiteY6" fmla="*/ 440012 h 1448124"/>
                  <a:gd name="connsiteX0" fmla="*/ 0 w 9150875"/>
                  <a:gd name="connsiteY0" fmla="*/ 431375 h 1439487"/>
                  <a:gd name="connsiteX1" fmla="*/ 1918177 w 9150875"/>
                  <a:gd name="connsiteY1" fmla="*/ 433137 h 1439487"/>
                  <a:gd name="connsiteX2" fmla="*/ 1918178 w 9150875"/>
                  <a:gd name="connsiteY2" fmla="*/ 0 h 1439487"/>
                  <a:gd name="connsiteX3" fmla="*/ 9150875 w 9150875"/>
                  <a:gd name="connsiteY3" fmla="*/ 39490 h 1439487"/>
                  <a:gd name="connsiteX4" fmla="*/ 9144000 w 9150875"/>
                  <a:gd name="connsiteY4" fmla="*/ 1439487 h 1439487"/>
                  <a:gd name="connsiteX5" fmla="*/ 0 w 9150875"/>
                  <a:gd name="connsiteY5" fmla="*/ 1439487 h 1439487"/>
                  <a:gd name="connsiteX6" fmla="*/ 0 w 9150875"/>
                  <a:gd name="connsiteY6" fmla="*/ 431375 h 1439487"/>
                  <a:gd name="connsiteX0" fmla="*/ 0 w 9150875"/>
                  <a:gd name="connsiteY0" fmla="*/ 455187 h 1463299"/>
                  <a:gd name="connsiteX1" fmla="*/ 1918177 w 9150875"/>
                  <a:gd name="connsiteY1" fmla="*/ 456949 h 1463299"/>
                  <a:gd name="connsiteX2" fmla="*/ 1913416 w 9150875"/>
                  <a:gd name="connsiteY2" fmla="*/ 0 h 1463299"/>
                  <a:gd name="connsiteX3" fmla="*/ 9150875 w 9150875"/>
                  <a:gd name="connsiteY3" fmla="*/ 63302 h 1463299"/>
                  <a:gd name="connsiteX4" fmla="*/ 9144000 w 9150875"/>
                  <a:gd name="connsiteY4" fmla="*/ 1463299 h 1463299"/>
                  <a:gd name="connsiteX5" fmla="*/ 0 w 9150875"/>
                  <a:gd name="connsiteY5" fmla="*/ 1463299 h 1463299"/>
                  <a:gd name="connsiteX6" fmla="*/ 0 w 9150875"/>
                  <a:gd name="connsiteY6" fmla="*/ 455187 h 1463299"/>
                  <a:gd name="connsiteX0" fmla="*/ 0 w 9155637"/>
                  <a:gd name="connsiteY0" fmla="*/ 455187 h 1463299"/>
                  <a:gd name="connsiteX1" fmla="*/ 1918177 w 9155637"/>
                  <a:gd name="connsiteY1" fmla="*/ 456949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0 w 9155637"/>
                  <a:gd name="connsiteY6" fmla="*/ 455187 h 1463299"/>
                  <a:gd name="connsiteX0" fmla="*/ 0 w 9155637"/>
                  <a:gd name="connsiteY0" fmla="*/ 455187 h 1463299"/>
                  <a:gd name="connsiteX1" fmla="*/ 1918177 w 9155637"/>
                  <a:gd name="connsiteY1" fmla="*/ 159000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0 w 9155637"/>
                  <a:gd name="connsiteY6" fmla="*/ 455187 h 1463299"/>
                  <a:gd name="connsiteX0" fmla="*/ 6350 w 9155637"/>
                  <a:gd name="connsiteY0" fmla="*/ 175696 h 1463299"/>
                  <a:gd name="connsiteX1" fmla="*/ 1918177 w 9155637"/>
                  <a:gd name="connsiteY1" fmla="*/ 159000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6350 w 9155637"/>
                  <a:gd name="connsiteY6" fmla="*/ 175696 h 1463299"/>
                  <a:gd name="connsiteX0" fmla="*/ 6350 w 9155637"/>
                  <a:gd name="connsiteY0" fmla="*/ 166467 h 1463299"/>
                  <a:gd name="connsiteX1" fmla="*/ 1918177 w 9155637"/>
                  <a:gd name="connsiteY1" fmla="*/ 159000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6350 w 9155637"/>
                  <a:gd name="connsiteY6" fmla="*/ 166467 h 1463299"/>
                  <a:gd name="connsiteX0" fmla="*/ 6350 w 9155637"/>
                  <a:gd name="connsiteY0" fmla="*/ 171740 h 1463299"/>
                  <a:gd name="connsiteX1" fmla="*/ 1918177 w 9155637"/>
                  <a:gd name="connsiteY1" fmla="*/ 159000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6350 w 9155637"/>
                  <a:gd name="connsiteY6" fmla="*/ 171740 h 1463299"/>
                  <a:gd name="connsiteX0" fmla="*/ 3175 w 9155637"/>
                  <a:gd name="connsiteY0" fmla="*/ 163830 h 1463299"/>
                  <a:gd name="connsiteX1" fmla="*/ 1918177 w 9155637"/>
                  <a:gd name="connsiteY1" fmla="*/ 159000 h 1463299"/>
                  <a:gd name="connsiteX2" fmla="*/ 1913416 w 9155637"/>
                  <a:gd name="connsiteY2" fmla="*/ 0 h 1463299"/>
                  <a:gd name="connsiteX3" fmla="*/ 9155637 w 9155637"/>
                  <a:gd name="connsiteY3" fmla="*/ 6152 h 1463299"/>
                  <a:gd name="connsiteX4" fmla="*/ 9144000 w 9155637"/>
                  <a:gd name="connsiteY4" fmla="*/ 1463299 h 1463299"/>
                  <a:gd name="connsiteX5" fmla="*/ 0 w 9155637"/>
                  <a:gd name="connsiteY5" fmla="*/ 1463299 h 1463299"/>
                  <a:gd name="connsiteX6" fmla="*/ 3175 w 9155637"/>
                  <a:gd name="connsiteY6" fmla="*/ 163830 h 1463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5637" h="1463299">
                    <a:moveTo>
                      <a:pt x="3175" y="163830"/>
                    </a:moveTo>
                    <a:lnTo>
                      <a:pt x="1918177" y="159000"/>
                    </a:lnTo>
                    <a:cubicBezTo>
                      <a:pt x="1918177" y="14621"/>
                      <a:pt x="1913416" y="144379"/>
                      <a:pt x="1913416" y="0"/>
                    </a:cubicBezTo>
                    <a:lnTo>
                      <a:pt x="9155637" y="6152"/>
                    </a:lnTo>
                    <a:cubicBezTo>
                      <a:pt x="9153345" y="488860"/>
                      <a:pt x="9146292" y="980591"/>
                      <a:pt x="9144000" y="1463299"/>
                    </a:cubicBezTo>
                    <a:lnTo>
                      <a:pt x="0" y="1463299"/>
                    </a:lnTo>
                    <a:cubicBezTo>
                      <a:pt x="2117" y="1034098"/>
                      <a:pt x="1058" y="593031"/>
                      <a:pt x="3175" y="163830"/>
                    </a:cubicBezTo>
                    <a:close/>
                  </a:path>
                </a:pathLst>
              </a:custGeom>
              <a:blipFill>
                <a:blip r:embed="rId2"/>
                <a:stretch>
                  <a:fillRect/>
                </a:stretch>
              </a:blipFill>
            </p:spPr>
            <p:txBody>
              <a:bodyPr/>
              <a:lstStyle/>
              <a:p>
                <a:r>
                  <a:rPr lang="es-ES">
                    <a:noFill/>
                  </a:rPr>
                  <a:t> </a:t>
                </a:r>
              </a:p>
            </p:txBody>
          </p:sp>
        </mc:Fallback>
      </mc:AlternateContent>
      <p:sp>
        <p:nvSpPr>
          <p:cNvPr id="9" name="Elipse 8"/>
          <p:cNvSpPr/>
          <p:nvPr/>
        </p:nvSpPr>
        <p:spPr>
          <a:xfrm>
            <a:off x="184747" y="924298"/>
            <a:ext cx="1512168"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N=37</a:t>
            </a:r>
            <a:endParaRPr lang="es-ES" dirty="0"/>
          </a:p>
        </p:txBody>
      </p:sp>
      <p:graphicFrame>
        <p:nvGraphicFramePr>
          <p:cNvPr id="21" name="Gráfico 20"/>
          <p:cNvGraphicFramePr/>
          <p:nvPr>
            <p:extLst>
              <p:ext uri="{D42A27DB-BD31-4B8C-83A1-F6EECF244321}">
                <p14:modId xmlns:p14="http://schemas.microsoft.com/office/powerpoint/2010/main" val="301284873"/>
              </p:ext>
            </p:extLst>
          </p:nvPr>
        </p:nvGraphicFramePr>
        <p:xfrm>
          <a:off x="1698107" y="451572"/>
          <a:ext cx="2304256" cy="1275052"/>
        </p:xfrm>
        <a:graphic>
          <a:graphicData uri="http://schemas.openxmlformats.org/drawingml/2006/chart">
            <c:chart xmlns:c="http://schemas.openxmlformats.org/drawingml/2006/chart" xmlns:r="http://schemas.openxmlformats.org/officeDocument/2006/relationships" r:id="rId3"/>
          </a:graphicData>
        </a:graphic>
      </p:graphicFrame>
      <p:sp>
        <p:nvSpPr>
          <p:cNvPr id="24" name="Abrir llave 23"/>
          <p:cNvSpPr/>
          <p:nvPr/>
        </p:nvSpPr>
        <p:spPr>
          <a:xfrm>
            <a:off x="1835696" y="382852"/>
            <a:ext cx="429139" cy="3341025"/>
          </a:xfrm>
          <a:prstGeom prst="leftBrace">
            <a:avLst>
              <a:gd name="adj1" fmla="val 8333"/>
              <a:gd name="adj2" fmla="val 2729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aphicFrame>
        <p:nvGraphicFramePr>
          <p:cNvPr id="51" name="Gráfico 50"/>
          <p:cNvGraphicFramePr/>
          <p:nvPr>
            <p:extLst>
              <p:ext uri="{D42A27DB-BD31-4B8C-83A1-F6EECF244321}">
                <p14:modId xmlns:p14="http://schemas.microsoft.com/office/powerpoint/2010/main" val="3989921789"/>
              </p:ext>
            </p:extLst>
          </p:nvPr>
        </p:nvGraphicFramePr>
        <p:xfrm>
          <a:off x="1698107" y="2355451"/>
          <a:ext cx="2304256" cy="12750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9" name="Gráfico 58"/>
          <p:cNvGraphicFramePr/>
          <p:nvPr>
            <p:extLst>
              <p:ext uri="{D42A27DB-BD31-4B8C-83A1-F6EECF244321}">
                <p14:modId xmlns:p14="http://schemas.microsoft.com/office/powerpoint/2010/main" val="806967762"/>
              </p:ext>
            </p:extLst>
          </p:nvPr>
        </p:nvGraphicFramePr>
        <p:xfrm>
          <a:off x="4085020" y="459166"/>
          <a:ext cx="2304256" cy="12750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1" name="Gráfico 60"/>
          <p:cNvGraphicFramePr/>
          <p:nvPr>
            <p:extLst>
              <p:ext uri="{D42A27DB-BD31-4B8C-83A1-F6EECF244321}">
                <p14:modId xmlns:p14="http://schemas.microsoft.com/office/powerpoint/2010/main" val="239933450"/>
              </p:ext>
            </p:extLst>
          </p:nvPr>
        </p:nvGraphicFramePr>
        <p:xfrm>
          <a:off x="3954068" y="2355621"/>
          <a:ext cx="2304256" cy="127505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3" name="Gráfico 52"/>
          <p:cNvGraphicFramePr/>
          <p:nvPr>
            <p:extLst>
              <p:ext uri="{D42A27DB-BD31-4B8C-83A1-F6EECF244321}">
                <p14:modId xmlns:p14="http://schemas.microsoft.com/office/powerpoint/2010/main" val="1146382359"/>
              </p:ext>
            </p:extLst>
          </p:nvPr>
        </p:nvGraphicFramePr>
        <p:xfrm>
          <a:off x="6047874" y="274282"/>
          <a:ext cx="3048000" cy="202503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3" name="Gráfico 62"/>
          <p:cNvGraphicFramePr/>
          <p:nvPr>
            <p:extLst>
              <p:ext uri="{D42A27DB-BD31-4B8C-83A1-F6EECF244321}">
                <p14:modId xmlns:p14="http://schemas.microsoft.com/office/powerpoint/2010/main" val="1423948487"/>
              </p:ext>
            </p:extLst>
          </p:nvPr>
        </p:nvGraphicFramePr>
        <p:xfrm>
          <a:off x="6258324" y="2452761"/>
          <a:ext cx="2837550" cy="1489604"/>
        </p:xfrm>
        <a:graphic>
          <a:graphicData uri="http://schemas.openxmlformats.org/drawingml/2006/chart">
            <c:chart xmlns:c="http://schemas.openxmlformats.org/drawingml/2006/chart" xmlns:r="http://schemas.openxmlformats.org/officeDocument/2006/relationships" r:id="rId8"/>
          </a:graphicData>
        </a:graphic>
      </p:graphicFrame>
      <mc:AlternateContent xmlns:mc="http://schemas.openxmlformats.org/markup-compatibility/2006" xmlns:a14="http://schemas.microsoft.com/office/drawing/2010/main">
        <mc:Choice Requires="a14">
          <p:sp>
            <p:nvSpPr>
              <p:cNvPr id="64" name="CuadroTexto 63"/>
              <p:cNvSpPr txBox="1"/>
              <p:nvPr/>
            </p:nvSpPr>
            <p:spPr>
              <a:xfrm>
                <a:off x="98168" y="1726624"/>
                <a:ext cx="180953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panose="02040503050406030204" pitchFamily="18" charset="0"/>
                        </a:rPr>
                        <m:t>𝐸𝑑𝑎𝑑</m:t>
                      </m:r>
                      <m:r>
                        <a:rPr lang="es-ES" sz="1200" b="0" i="1" smtClean="0">
                          <a:latin typeface="Cambria Math" panose="02040503050406030204" pitchFamily="18" charset="0"/>
                        </a:rPr>
                        <m:t>: </m:t>
                      </m:r>
                      <m:acc>
                        <m:accPr>
                          <m:chr m:val="̅"/>
                          <m:ctrlPr>
                            <a:rPr lang="es-ES" sz="1200" i="1" smtClean="0">
                              <a:latin typeface="Cambria Math" panose="02040503050406030204" pitchFamily="18" charset="0"/>
                            </a:rPr>
                          </m:ctrlPr>
                        </m:accPr>
                        <m:e>
                          <m:r>
                            <a:rPr lang="es-ES" sz="1200" b="0" i="1" smtClean="0">
                              <a:latin typeface="Cambria Math" panose="02040503050406030204" pitchFamily="18" charset="0"/>
                            </a:rPr>
                            <m:t>𝑋</m:t>
                          </m:r>
                        </m:e>
                      </m:acc>
                      <m:r>
                        <a:rPr lang="es-ES" sz="1200" b="0" i="1" smtClean="0">
                          <a:latin typeface="Cambria Math" panose="02040503050406030204" pitchFamily="18" charset="0"/>
                        </a:rPr>
                        <m:t>=66 (22−90)</m:t>
                      </m:r>
                    </m:oMath>
                  </m:oMathPara>
                </a14:m>
                <a:endParaRPr lang="es-ES" sz="1200" dirty="0"/>
              </a:p>
            </p:txBody>
          </p:sp>
        </mc:Choice>
        <mc:Fallback xmlns="">
          <p:sp>
            <p:nvSpPr>
              <p:cNvPr id="64" name="CuadroTexto 63"/>
              <p:cNvSpPr txBox="1">
                <a:spLocks noRot="1" noChangeAspect="1" noMove="1" noResize="1" noEditPoints="1" noAdjustHandles="1" noChangeArrowheads="1" noChangeShapeType="1" noTextEdit="1"/>
              </p:cNvSpPr>
              <p:nvPr/>
            </p:nvSpPr>
            <p:spPr>
              <a:xfrm>
                <a:off x="98168" y="1726624"/>
                <a:ext cx="1809536" cy="276999"/>
              </a:xfrm>
              <a:prstGeom prst="rect">
                <a:avLst/>
              </a:prstGeom>
              <a:blipFill>
                <a:blip r:embed="rId9"/>
                <a:stretch>
                  <a:fillRect b="-869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5" name="CuadroTexto 64"/>
              <p:cNvSpPr txBox="1"/>
              <p:nvPr/>
            </p:nvSpPr>
            <p:spPr>
              <a:xfrm>
                <a:off x="146464" y="2024314"/>
                <a:ext cx="1761240" cy="1369606"/>
              </a:xfrm>
              <a:prstGeom prst="rect">
                <a:avLst/>
              </a:prstGeom>
              <a:noFill/>
            </p:spPr>
            <p:txBody>
              <a:bodyPr wrap="square" rtlCol="0">
                <a:spAutoFit/>
              </a:bodyPr>
              <a:lstStyle/>
              <a:p>
                <a:pPr marL="88900" indent="-88900">
                  <a:buFont typeface="Arial" panose="020B0604020202020204" pitchFamily="34" charset="0"/>
                  <a:buChar char="•"/>
                </a:pPr>
                <a:r>
                  <a:rPr lang="es-ES" sz="1400" dirty="0" smtClean="0">
                    <a:latin typeface="+mj-lt"/>
                  </a:rPr>
                  <a:t>Tipo: Exudado: 97%</a:t>
                </a:r>
              </a:p>
              <a:p>
                <a:pPr marL="88900" indent="-88900">
                  <a:buFont typeface="Arial" panose="020B0604020202020204" pitchFamily="34" charset="0"/>
                  <a:buChar char="•"/>
                </a:pPr>
                <a:r>
                  <a:rPr lang="es-ES" sz="1400" dirty="0">
                    <a:latin typeface="+mj-lt"/>
                  </a:rPr>
                  <a:t>Bioquímica </a:t>
                </a:r>
                <a14:m>
                  <m:oMath xmlns:m="http://schemas.openxmlformats.org/officeDocument/2006/math">
                    <m:acc>
                      <m:accPr>
                        <m:chr m:val="̅"/>
                        <m:ctrlPr>
                          <a:rPr lang="es-ES" sz="1400" i="1">
                            <a:latin typeface="Cambria Math" panose="02040503050406030204" pitchFamily="18" charset="0"/>
                          </a:rPr>
                        </m:ctrlPr>
                      </m:accPr>
                      <m:e>
                        <m:r>
                          <a:rPr lang="es-ES" sz="1400" i="1">
                            <a:latin typeface="Cambria Math" panose="02040503050406030204" pitchFamily="18" charset="0"/>
                          </a:rPr>
                          <m:t>𝑋</m:t>
                        </m:r>
                      </m:e>
                    </m:acc>
                  </m:oMath>
                </a14:m>
                <a:endParaRPr lang="es-ES" sz="1600" dirty="0">
                  <a:latin typeface="+mj-lt"/>
                </a:endParaRPr>
              </a:p>
              <a:p>
                <a:pPr marL="179388" lvl="1" indent="88900">
                  <a:buFont typeface="Arial" panose="020B0604020202020204" pitchFamily="34" charset="0"/>
                  <a:buChar char="•"/>
                </a:pPr>
                <a:r>
                  <a:rPr lang="es-ES" sz="1100" dirty="0">
                    <a:latin typeface="+mj-lt"/>
                  </a:rPr>
                  <a:t>pH: 7,3</a:t>
                </a:r>
              </a:p>
              <a:p>
                <a:pPr marL="179388" lvl="1" indent="88900">
                  <a:buFont typeface="Arial" panose="020B0604020202020204" pitchFamily="34" charset="0"/>
                  <a:buChar char="•"/>
                </a:pPr>
                <a:r>
                  <a:rPr lang="es-ES" sz="1100" dirty="0">
                    <a:latin typeface="+mj-lt"/>
                  </a:rPr>
                  <a:t>LDH: 509</a:t>
                </a:r>
              </a:p>
              <a:p>
                <a:pPr marL="179388" lvl="1" indent="88900">
                  <a:buFont typeface="Arial" panose="020B0604020202020204" pitchFamily="34" charset="0"/>
                  <a:buChar char="•"/>
                </a:pPr>
                <a:r>
                  <a:rPr lang="es-ES" sz="1100" dirty="0">
                    <a:latin typeface="+mj-lt"/>
                  </a:rPr>
                  <a:t>Glucosa: 99</a:t>
                </a:r>
              </a:p>
              <a:p>
                <a:pPr marL="179388" lvl="1" indent="88900">
                  <a:buFont typeface="Arial" panose="020B0604020202020204" pitchFamily="34" charset="0"/>
                  <a:buChar char="•"/>
                </a:pPr>
                <a:r>
                  <a:rPr lang="es-ES" sz="1100" dirty="0">
                    <a:latin typeface="+mj-lt"/>
                  </a:rPr>
                  <a:t>ADA: 43</a:t>
                </a:r>
              </a:p>
              <a:p>
                <a:pPr marL="179388" lvl="1" indent="88900">
                  <a:buFont typeface="Arial" panose="020B0604020202020204" pitchFamily="34" charset="0"/>
                  <a:buChar char="•"/>
                </a:pPr>
                <a:r>
                  <a:rPr lang="es-ES" sz="1100" dirty="0">
                    <a:latin typeface="+mj-lt"/>
                  </a:rPr>
                  <a:t>Proteínas: 4,6</a:t>
                </a:r>
              </a:p>
            </p:txBody>
          </p:sp>
        </mc:Choice>
        <mc:Fallback xmlns="">
          <p:sp>
            <p:nvSpPr>
              <p:cNvPr id="65" name="CuadroTexto 64"/>
              <p:cNvSpPr txBox="1">
                <a:spLocks noRot="1" noChangeAspect="1" noMove="1" noResize="1" noEditPoints="1" noAdjustHandles="1" noChangeArrowheads="1" noChangeShapeType="1" noTextEdit="1"/>
              </p:cNvSpPr>
              <p:nvPr/>
            </p:nvSpPr>
            <p:spPr>
              <a:xfrm>
                <a:off x="146464" y="2024314"/>
                <a:ext cx="1761240" cy="1369606"/>
              </a:xfrm>
              <a:prstGeom prst="rect">
                <a:avLst/>
              </a:prstGeom>
              <a:blipFill>
                <a:blip r:embed="rId10"/>
                <a:stretch>
                  <a:fillRect l="-346" t="-889" b="-1778"/>
                </a:stretch>
              </a:blipFill>
            </p:spPr>
            <p:txBody>
              <a:bodyPr/>
              <a:lstStyle/>
              <a:p>
                <a:r>
                  <a:rPr lang="es-ES">
                    <a:noFill/>
                  </a:rPr>
                  <a:t> </a:t>
                </a:r>
              </a:p>
            </p:txBody>
          </p:sp>
        </mc:Fallback>
      </mc:AlternateContent>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TotalTime>
  <Words>231</Words>
  <Application>Microsoft Office PowerPoint</Application>
  <PresentationFormat>Presentación en pantalla (16:9)</PresentationFormat>
  <Paragraphs>43</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Cambria Math</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Usuario</cp:lastModifiedBy>
  <cp:revision>29</cp:revision>
  <dcterms:created xsi:type="dcterms:W3CDTF">2024-02-05T13:08:18Z</dcterms:created>
  <dcterms:modified xsi:type="dcterms:W3CDTF">2024-02-28T10:18:38Z</dcterms:modified>
</cp:coreProperties>
</file>