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C910"/>
    <a:srgbClr val="E045CE"/>
    <a:srgbClr val="EF0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Estilo claro 3 - Énfasi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Énfasi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Énfasis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Énfasi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6" autoAdjust="0"/>
    <p:restoredTop sz="94660"/>
  </p:normalViewPr>
  <p:slideViewPr>
    <p:cSldViewPr>
      <p:cViewPr>
        <p:scale>
          <a:sx n="125" d="100"/>
          <a:sy n="125" d="100"/>
        </p:scale>
        <p:origin x="-1000" y="-2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SEXO</c:v>
                </c:pt>
              </c:strCache>
            </c:strRef>
          </c:tx>
          <c:dPt>
            <c:idx val="0"/>
            <c:bubble3D val="0"/>
            <c:explosion val="5"/>
          </c:dPt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Varón</c:v>
                </c:pt>
                <c:pt idx="1">
                  <c:v>Mujer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55.0</c:v>
                </c:pt>
                <c:pt idx="1">
                  <c:v>45.0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>
          <a:latin typeface="Arial"/>
          <a:cs typeface="Arial"/>
        </a:defRPr>
      </a:pPr>
      <a:endParaRPr lang="es-E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A56D9-4F5C-5E4C-90FE-4A5CCEFBD6AA}" type="datetimeFigureOut">
              <a:rPr lang="es-ES" smtClean="0"/>
              <a:t>29/2/24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C077B-0F02-8746-A5E1-8C36454D2F05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8578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C077B-0F02-8746-A5E1-8C36454D2F0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6095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1907704" y="195486"/>
            <a:ext cx="3168352" cy="1275606"/>
          </a:xfrm>
          <a:prstGeom prst="roundRect">
            <a:avLst/>
          </a:prstGeom>
          <a:solidFill>
            <a:srgbClr val="7FC91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63688" y="267494"/>
            <a:ext cx="3382144" cy="1045939"/>
          </a:xfrm>
        </p:spPr>
        <p:txBody>
          <a:bodyPr>
            <a:normAutofit fontScale="90000"/>
          </a:bodyPr>
          <a:lstStyle/>
          <a:p>
            <a:r>
              <a:rPr lang="es-ES" sz="1800" dirty="0" smtClean="0">
                <a:latin typeface="Arial"/>
                <a:cs typeface="Arial"/>
              </a:rPr>
              <a:t>INDICADORES DE REMODELADO OSEO TRAS TRATAMIENTO CON TEZACAFTOR/IVACAFTOR</a:t>
            </a:r>
            <a:endParaRPr lang="es-ES" sz="1800" dirty="0">
              <a:latin typeface="Arial"/>
              <a:cs typeface="Arial"/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5076057" y="51470"/>
            <a:ext cx="4067944" cy="1512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4000" b="1" dirty="0" smtClean="0">
                <a:solidFill>
                  <a:schemeClr val="tx1"/>
                </a:solidFill>
                <a:latin typeface="Arial"/>
                <a:cs typeface="Arial"/>
              </a:rPr>
              <a:t>A.M. Gómez Ortiz</a:t>
            </a:r>
            <a:r>
              <a:rPr lang="es-ES" sz="4000" b="1" baseline="30000" dirty="0" smtClean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L. Carrasco Hernández</a:t>
            </a:r>
            <a:r>
              <a:rPr lang="es-ES" sz="4000" baseline="30000" dirty="0" smtClean="0">
                <a:solidFill>
                  <a:schemeClr val="tx1"/>
                </a:solidFill>
                <a:latin typeface="Arial"/>
                <a:cs typeface="Arial"/>
              </a:rPr>
              <a:t>2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E. Quintana Gallego</a:t>
            </a:r>
            <a:r>
              <a:rPr lang="es-ES" sz="4000" baseline="30000" dirty="0" smtClean="0">
                <a:solidFill>
                  <a:schemeClr val="tx1"/>
                </a:solidFill>
                <a:latin typeface="Arial"/>
                <a:cs typeface="Arial"/>
              </a:rPr>
              <a:t>2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I</a:t>
            </a:r>
            <a:r>
              <a:rPr lang="es-ES" sz="4000" dirty="0">
                <a:solidFill>
                  <a:schemeClr val="tx1"/>
                </a:solidFill>
                <a:latin typeface="Arial"/>
                <a:cs typeface="Arial"/>
              </a:rPr>
              <a:t>. Delgado Pecellín</a:t>
            </a:r>
            <a:r>
              <a:rPr lang="es-ES" sz="4000" baseline="30000" dirty="0">
                <a:solidFill>
                  <a:schemeClr val="tx1"/>
                </a:solidFill>
                <a:latin typeface="Arial"/>
                <a:cs typeface="Arial"/>
              </a:rPr>
              <a:t>3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C. Delgado Pecellín</a:t>
            </a:r>
            <a:r>
              <a:rPr lang="es-ES" sz="4000" baseline="30000" dirty="0" smtClean="0">
                <a:solidFill>
                  <a:schemeClr val="tx1"/>
                </a:solidFill>
                <a:latin typeface="Arial"/>
                <a:cs typeface="Arial"/>
              </a:rPr>
              <a:t>3</a:t>
            </a:r>
          </a:p>
          <a:p>
            <a:pPr algn="just"/>
            <a:endParaRPr lang="es-ES" sz="36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lvl="0" algn="just"/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1. Unidad Médico-Quirúrgica de Enfermedades Respiratorias. Instituto de Biomedicina de Sevilla (</a:t>
            </a:r>
            <a:r>
              <a:rPr lang="es-ES_tradnl" sz="3600" dirty="0" err="1">
                <a:solidFill>
                  <a:srgbClr val="000000"/>
                </a:solidFill>
                <a:latin typeface="Arial"/>
                <a:cs typeface="Arial"/>
              </a:rPr>
              <a:t>IBiS</a:t>
            </a:r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). Hospital Universitario Virgen del Rocío/Universidad de Sevilla, España</a:t>
            </a:r>
          </a:p>
          <a:p>
            <a:pPr lvl="0" algn="just"/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2. Unidad Médico-Quirúrgica de Enfermedades Respiratorias. </a:t>
            </a:r>
            <a:r>
              <a:rPr lang="es-ES_tradnl" sz="3600" dirty="0" err="1">
                <a:solidFill>
                  <a:srgbClr val="000000"/>
                </a:solidFill>
                <a:latin typeface="Arial"/>
                <a:cs typeface="Arial"/>
              </a:rPr>
              <a:t>IBiS</a:t>
            </a:r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. Hospital Universitario Virgen del Rocío/Universidad de Sevilla. Centro de Investigación Biomédica en Red de Enfermedades Respiratorias (CIBERES), Instituto de Salud Carlos III, Madrid</a:t>
            </a:r>
          </a:p>
          <a:p>
            <a:pPr lvl="0" algn="just"/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3. Unidad de Neumología y Alergias del Hospital Infantil Virgen del Rocío. Sevilla. CIBERES, Instituto de Salud Carlos III, Madrid</a:t>
            </a:r>
          </a:p>
          <a:p>
            <a:pPr marL="514350" indent="-514350">
              <a:buFont typeface="Arial" pitchFamily="34" charset="0"/>
              <a:buAutoNum type="alphaUcPeriod"/>
            </a:pPr>
            <a:endParaRPr lang="es-ES" dirty="0" smtClean="0">
              <a:latin typeface="Arial"/>
              <a:cs typeface="Arial"/>
            </a:endParaRPr>
          </a:p>
          <a:p>
            <a:endParaRPr lang="es-ES" dirty="0" smtClean="0">
              <a:latin typeface="Arial"/>
              <a:cs typeface="Arial"/>
            </a:endParaRPr>
          </a:p>
          <a:p>
            <a:endParaRPr lang="es-ES" dirty="0">
              <a:latin typeface="Arial"/>
              <a:cs typeface="Arial"/>
            </a:endParaRPr>
          </a:p>
        </p:txBody>
      </p:sp>
      <p:pic>
        <p:nvPicPr>
          <p:cNvPr id="6" name="Imagen 5" descr="LOGO_IBIS completo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" y="699542"/>
            <a:ext cx="1187624" cy="68343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1563638"/>
            <a:ext cx="9177388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14857" y="2643758"/>
            <a:ext cx="9129143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0" y="2931790"/>
            <a:ext cx="9144000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_tradnl" sz="1200" dirty="0">
                <a:latin typeface="Arial"/>
                <a:cs typeface="Arial"/>
              </a:rPr>
              <a:t>Estudio observacional prospectivo en pacientes FQ del Hospital Virgen del Rocío. Tras tratamiento con </a:t>
            </a:r>
            <a:r>
              <a:rPr lang="es-ES_tradnl" sz="1200" dirty="0" err="1">
                <a:latin typeface="Arial"/>
                <a:cs typeface="Arial"/>
              </a:rPr>
              <a:t>tezacaftor</a:t>
            </a:r>
            <a:r>
              <a:rPr lang="es-ES_tradnl" sz="1200" dirty="0">
                <a:latin typeface="Arial"/>
                <a:cs typeface="Arial"/>
              </a:rPr>
              <a:t>/</a:t>
            </a:r>
            <a:r>
              <a:rPr lang="es-ES_tradnl" sz="1200" dirty="0" err="1">
                <a:latin typeface="Arial"/>
                <a:cs typeface="Arial"/>
              </a:rPr>
              <a:t>ivacaftor</a:t>
            </a:r>
            <a:r>
              <a:rPr lang="es-ES_tradnl" sz="1200" dirty="0">
                <a:latin typeface="Arial"/>
                <a:cs typeface="Arial"/>
              </a:rPr>
              <a:t> se determinó marcadores de formación ósea: </a:t>
            </a:r>
            <a:r>
              <a:rPr lang="es-ES_tradnl" sz="1200" dirty="0" err="1">
                <a:latin typeface="Arial"/>
                <a:cs typeface="Arial"/>
              </a:rPr>
              <a:t>propéptido</a:t>
            </a:r>
            <a:r>
              <a:rPr lang="es-ES_tradnl" sz="1200" dirty="0">
                <a:latin typeface="Arial"/>
                <a:cs typeface="Arial"/>
              </a:rPr>
              <a:t> N-terminal del </a:t>
            </a:r>
            <a:r>
              <a:rPr lang="es-ES_tradnl" sz="1200" dirty="0" err="1">
                <a:latin typeface="Arial"/>
                <a:cs typeface="Arial"/>
              </a:rPr>
              <a:t>procolágeno</a:t>
            </a:r>
            <a:r>
              <a:rPr lang="es-ES_tradnl" sz="1200" dirty="0">
                <a:latin typeface="Arial"/>
                <a:cs typeface="Arial"/>
              </a:rPr>
              <a:t> tipo 1(P1NP</a:t>
            </a:r>
            <a:r>
              <a:rPr lang="es-ES_tradnl" sz="1200" dirty="0" smtClean="0">
                <a:latin typeface="Arial"/>
                <a:cs typeface="Arial"/>
              </a:rPr>
              <a:t>)</a:t>
            </a:r>
            <a:r>
              <a:rPr lang="es-ES_tradnl" sz="1200" dirty="0">
                <a:latin typeface="Arial"/>
                <a:cs typeface="Arial"/>
              </a:rPr>
              <a:t> </a:t>
            </a:r>
            <a:r>
              <a:rPr lang="es-ES_tradnl" sz="1200" dirty="0" smtClean="0">
                <a:latin typeface="Arial"/>
                <a:cs typeface="Arial"/>
              </a:rPr>
              <a:t>y </a:t>
            </a:r>
            <a:r>
              <a:rPr lang="es-ES_tradnl" sz="1200" dirty="0">
                <a:latin typeface="Arial"/>
                <a:cs typeface="Arial"/>
              </a:rPr>
              <a:t>marcadores de resorción ósea(β-</a:t>
            </a:r>
            <a:r>
              <a:rPr lang="es-ES_tradnl" sz="1200" dirty="0" err="1">
                <a:latin typeface="Arial"/>
                <a:cs typeface="Arial"/>
              </a:rPr>
              <a:t>CrossLaps</a:t>
            </a:r>
            <a:r>
              <a:rPr lang="es-ES_tradnl" sz="1200" dirty="0">
                <a:latin typeface="Arial"/>
                <a:cs typeface="Arial"/>
              </a:rPr>
              <a:t>, PTH</a:t>
            </a:r>
            <a:r>
              <a:rPr lang="es-ES_tradnl" sz="1200" dirty="0" smtClean="0">
                <a:latin typeface="Arial"/>
                <a:cs typeface="Arial"/>
              </a:rPr>
              <a:t>, vitaminas </a:t>
            </a:r>
            <a:r>
              <a:rPr lang="es-ES_tradnl" sz="1200" dirty="0">
                <a:latin typeface="Arial"/>
                <a:cs typeface="Arial"/>
              </a:rPr>
              <a:t>25-hidroxivitamina D(25-VitD),1,25 </a:t>
            </a:r>
            <a:r>
              <a:rPr lang="es-ES_tradnl" sz="1200" dirty="0" err="1">
                <a:latin typeface="Arial"/>
                <a:cs typeface="Arial"/>
              </a:rPr>
              <a:t>dihidroxivitamina</a:t>
            </a:r>
            <a:r>
              <a:rPr lang="es-ES_tradnl" sz="1200" dirty="0">
                <a:latin typeface="Arial"/>
                <a:cs typeface="Arial"/>
              </a:rPr>
              <a:t> D(1,25-VitD</a:t>
            </a:r>
            <a:r>
              <a:rPr lang="es-ES_tradnl" sz="1200" dirty="0" smtClean="0">
                <a:latin typeface="Arial"/>
                <a:cs typeface="Arial"/>
              </a:rPr>
              <a:t>)) </a:t>
            </a:r>
            <a:r>
              <a:rPr lang="es-ES_tradnl" sz="1200" dirty="0">
                <a:latin typeface="Arial"/>
                <a:cs typeface="Arial"/>
              </a:rPr>
              <a:t>y vitamina K antes de iniciar y tras 12 meses de tratamiento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4083918"/>
            <a:ext cx="9129143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Marco 12"/>
          <p:cNvSpPr/>
          <p:nvPr/>
        </p:nvSpPr>
        <p:spPr>
          <a:xfrm>
            <a:off x="3779912" y="4443958"/>
            <a:ext cx="1368152" cy="523449"/>
          </a:xfrm>
          <a:prstGeom prst="frame">
            <a:avLst>
              <a:gd name="adj1" fmla="val 6587"/>
            </a:avLst>
          </a:prstGeom>
          <a:solidFill>
            <a:srgbClr val="FFE215"/>
          </a:solidFill>
          <a:ln>
            <a:solidFill>
              <a:srgbClr val="FFE21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331640" y="4371950"/>
            <a:ext cx="259228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300" dirty="0" smtClean="0">
                <a:latin typeface="Arial"/>
                <a:cs typeface="Arial"/>
              </a:rPr>
              <a:t>60% ADULTOS</a:t>
            </a:r>
            <a:endParaRPr lang="es-ES" sz="1300" dirty="0" smtClean="0">
              <a:latin typeface="Arial"/>
              <a:cs typeface="Arial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6228184" y="4371950"/>
            <a:ext cx="259228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300" dirty="0" smtClean="0">
                <a:latin typeface="Arial"/>
                <a:cs typeface="Arial"/>
              </a:rPr>
              <a:t>40% PEDIÁTRICOS</a:t>
            </a:r>
          </a:p>
        </p:txBody>
      </p:sp>
      <p:cxnSp>
        <p:nvCxnSpPr>
          <p:cNvPr id="16" name="Conector recto de flecha 15"/>
          <p:cNvCxnSpPr/>
          <p:nvPr/>
        </p:nvCxnSpPr>
        <p:spPr>
          <a:xfrm flipH="1" flipV="1">
            <a:off x="3347864" y="4731990"/>
            <a:ext cx="432048" cy="5770"/>
          </a:xfrm>
          <a:prstGeom prst="straightConnector1">
            <a:avLst/>
          </a:prstGeom>
          <a:ln>
            <a:solidFill>
              <a:srgbClr val="FFE21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V="1">
            <a:off x="5148064" y="4731990"/>
            <a:ext cx="432048" cy="5770"/>
          </a:xfrm>
          <a:prstGeom prst="straightConnector1">
            <a:avLst/>
          </a:prstGeom>
          <a:ln>
            <a:solidFill>
              <a:srgbClr val="FFE21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ángulo 17"/>
          <p:cNvSpPr/>
          <p:nvPr/>
        </p:nvSpPr>
        <p:spPr>
          <a:xfrm>
            <a:off x="0" y="1563638"/>
            <a:ext cx="15809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INTRODUCCIÓN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0" y="2643758"/>
            <a:ext cx="15183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METODOLOGÍA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0" y="4083918"/>
            <a:ext cx="13751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RESULTADOS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923928" y="4515966"/>
            <a:ext cx="129614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500" dirty="0" smtClean="0">
                <a:latin typeface="Arial"/>
                <a:cs typeface="Arial"/>
              </a:rPr>
              <a:t>N</a:t>
            </a:r>
            <a:r>
              <a:rPr lang="es-ES_tradnl" sz="1500" dirty="0">
                <a:latin typeface="Arial"/>
                <a:cs typeface="Arial"/>
              </a:rPr>
              <a:t> </a:t>
            </a:r>
            <a:r>
              <a:rPr lang="es-ES_tradnl" sz="1500" dirty="0" smtClean="0">
                <a:latin typeface="Arial"/>
                <a:cs typeface="Arial"/>
              </a:rPr>
              <a:t>total= 50</a:t>
            </a:r>
            <a:endParaRPr lang="es-ES" sz="1500" dirty="0" smtClean="0">
              <a:latin typeface="Arial"/>
              <a:cs typeface="Arial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580112" y="4587974"/>
            <a:ext cx="3024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sz="1200" dirty="0">
                <a:latin typeface="Arial"/>
                <a:cs typeface="Arial"/>
              </a:rPr>
              <a:t>Edad media inicio tratamiento: 15.30±</a:t>
            </a:r>
            <a:r>
              <a:rPr lang="es-ES_tradnl" sz="1200" dirty="0" smtClean="0">
                <a:latin typeface="Arial"/>
                <a:cs typeface="Arial"/>
              </a:rPr>
              <a:t>1,56DS </a:t>
            </a:r>
            <a:r>
              <a:rPr lang="es-ES_tradnl" sz="1200" dirty="0">
                <a:latin typeface="Arial"/>
                <a:cs typeface="Arial"/>
              </a:rPr>
              <a:t>años </a:t>
            </a:r>
            <a:endParaRPr lang="es-ES_tradnl" sz="1200" dirty="0" smtClean="0">
              <a:latin typeface="Arial"/>
              <a:cs typeface="Arial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611560" y="4587974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sz="1200" dirty="0">
                <a:latin typeface="Arial"/>
                <a:cs typeface="Arial"/>
              </a:rPr>
              <a:t>Edad media inicio tratamiento: </a:t>
            </a:r>
            <a:r>
              <a:rPr lang="hr-HR" sz="1200" dirty="0">
                <a:latin typeface="Arial"/>
                <a:cs typeface="Arial"/>
              </a:rPr>
              <a:t>33.8±</a:t>
            </a:r>
            <a:r>
              <a:rPr lang="hr-HR" sz="1200" dirty="0" smtClean="0">
                <a:latin typeface="Arial"/>
                <a:cs typeface="Arial"/>
              </a:rPr>
              <a:t>12.15DS </a:t>
            </a:r>
            <a:r>
              <a:rPr lang="es-ES_tradnl" sz="1200" dirty="0" smtClean="0">
                <a:latin typeface="Arial"/>
                <a:cs typeface="Arial"/>
              </a:rPr>
              <a:t>años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0" y="1851670"/>
            <a:ext cx="9144000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_tradnl" sz="1200" dirty="0">
                <a:latin typeface="Arial"/>
                <a:cs typeface="Arial"/>
              </a:rPr>
              <a:t>C</a:t>
            </a:r>
            <a:r>
              <a:rPr lang="es-ES_tradnl" sz="1200" dirty="0" smtClean="0">
                <a:latin typeface="Arial"/>
                <a:cs typeface="Arial"/>
              </a:rPr>
              <a:t>onocemos </a:t>
            </a:r>
            <a:r>
              <a:rPr lang="es-ES_tradnl" sz="1200" dirty="0">
                <a:latin typeface="Arial"/>
                <a:cs typeface="Arial"/>
              </a:rPr>
              <a:t>los beneficios de los moduladores </a:t>
            </a:r>
            <a:r>
              <a:rPr lang="es-ES_tradnl" sz="1200" dirty="0" err="1">
                <a:latin typeface="Arial"/>
                <a:cs typeface="Arial"/>
              </a:rPr>
              <a:t>Tezacaftor</a:t>
            </a:r>
            <a:r>
              <a:rPr lang="es-ES_tradnl" sz="1200" dirty="0">
                <a:latin typeface="Arial"/>
                <a:cs typeface="Arial"/>
              </a:rPr>
              <a:t>/</a:t>
            </a:r>
            <a:r>
              <a:rPr lang="es-ES_tradnl" sz="1200" dirty="0" err="1">
                <a:latin typeface="Arial"/>
                <a:cs typeface="Arial"/>
              </a:rPr>
              <a:t>Ivacaftor</a:t>
            </a:r>
            <a:r>
              <a:rPr lang="es-ES_tradnl" sz="1200" dirty="0">
                <a:latin typeface="Arial"/>
                <a:cs typeface="Arial"/>
              </a:rPr>
              <a:t> a nivel del aparato respiratorio, pero no se conocen sus efectos a nivel de remodelado </a:t>
            </a:r>
            <a:r>
              <a:rPr lang="es-ES_tradnl" sz="1200" dirty="0" smtClean="0">
                <a:latin typeface="Arial"/>
                <a:cs typeface="Arial"/>
              </a:rPr>
              <a:t>óseo. </a:t>
            </a:r>
            <a:r>
              <a:rPr lang="es-ES_tradnl" sz="1200" dirty="0">
                <a:latin typeface="Arial"/>
                <a:cs typeface="Arial"/>
              </a:rPr>
              <a:t>Por ello se realizó este estudio cuyo objetivo fue analizar marcadores de remodelado óseo (MRO) en pacientes FQ tras un año de tratamiento con </a:t>
            </a:r>
            <a:r>
              <a:rPr lang="es-ES_tradnl" sz="1200" dirty="0" err="1">
                <a:latin typeface="Arial"/>
                <a:cs typeface="Arial"/>
              </a:rPr>
              <a:t>Tezacaftor</a:t>
            </a:r>
            <a:r>
              <a:rPr lang="es-ES_tradnl" sz="1200" dirty="0">
                <a:latin typeface="Arial"/>
                <a:cs typeface="Arial"/>
              </a:rPr>
              <a:t>/</a:t>
            </a:r>
            <a:r>
              <a:rPr lang="es-ES_tradnl" sz="1200" dirty="0" err="1" smtClean="0">
                <a:latin typeface="Arial"/>
                <a:cs typeface="Arial"/>
              </a:rPr>
              <a:t>Ivacaftor</a:t>
            </a:r>
            <a:endParaRPr lang="es-ES"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1347614"/>
            <a:ext cx="2775380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7252" y="1347614"/>
            <a:ext cx="1621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CONCLUSIONES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88" y="2067694"/>
            <a:ext cx="2627784" cy="2243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/>
              <a:buChar char="•"/>
            </a:pPr>
            <a:r>
              <a:rPr lang="es-ES_tradnl" sz="1200" dirty="0">
                <a:latin typeface="Arial"/>
                <a:cs typeface="Arial"/>
              </a:rPr>
              <a:t>Niños con </a:t>
            </a:r>
            <a:r>
              <a:rPr lang="es-ES_tradnl" sz="1200" dirty="0" err="1">
                <a:latin typeface="Arial"/>
                <a:cs typeface="Arial"/>
              </a:rPr>
              <a:t>Tezacaftor</a:t>
            </a:r>
            <a:r>
              <a:rPr lang="es-ES_tradnl" sz="1200" dirty="0">
                <a:latin typeface="Arial"/>
                <a:cs typeface="Arial"/>
              </a:rPr>
              <a:t>/</a:t>
            </a:r>
            <a:r>
              <a:rPr lang="es-ES_tradnl" sz="1200" dirty="0" err="1">
                <a:latin typeface="Arial"/>
                <a:cs typeface="Arial"/>
              </a:rPr>
              <a:t>Ivacaftor</a:t>
            </a:r>
            <a:r>
              <a:rPr lang="es-ES_tradnl" sz="1200" dirty="0">
                <a:latin typeface="Arial"/>
                <a:cs typeface="Arial"/>
              </a:rPr>
              <a:t> mejoraron los marcadores de formación y resorción ósea y niveles de vitaminas </a:t>
            </a:r>
            <a:r>
              <a:rPr lang="es-ES_tradnl" sz="1200" dirty="0" smtClean="0">
                <a:latin typeface="Arial"/>
                <a:cs typeface="Arial"/>
              </a:rPr>
              <a:t>K.</a:t>
            </a:r>
            <a:endParaRPr lang="es-ES_tradnl" sz="1200" dirty="0">
              <a:latin typeface="Arial"/>
              <a:cs typeface="Arial"/>
            </a:endParaRPr>
          </a:p>
          <a:p>
            <a:pPr marL="171450" indent="-171450" algn="just">
              <a:lnSpc>
                <a:spcPct val="130000"/>
              </a:lnSpc>
              <a:buFont typeface="Arial"/>
              <a:buChar char="•"/>
            </a:pPr>
            <a:r>
              <a:rPr lang="es-ES_tradnl" sz="1200" dirty="0">
                <a:latin typeface="Arial"/>
                <a:cs typeface="Arial"/>
              </a:rPr>
              <a:t>Adultos con </a:t>
            </a:r>
            <a:r>
              <a:rPr lang="es-ES_tradnl" sz="1200" dirty="0" err="1">
                <a:latin typeface="Arial"/>
                <a:cs typeface="Arial"/>
              </a:rPr>
              <a:t>Tezacaftor</a:t>
            </a:r>
            <a:r>
              <a:rPr lang="es-ES_tradnl" sz="1200" dirty="0">
                <a:latin typeface="Arial"/>
                <a:cs typeface="Arial"/>
              </a:rPr>
              <a:t>/</a:t>
            </a:r>
            <a:r>
              <a:rPr lang="es-ES_tradnl" sz="1200" dirty="0" err="1">
                <a:latin typeface="Arial"/>
                <a:cs typeface="Arial"/>
              </a:rPr>
              <a:t>Ivacaftor</a:t>
            </a:r>
            <a:r>
              <a:rPr lang="es-ES_tradnl" sz="1200" dirty="0">
                <a:latin typeface="Arial"/>
                <a:cs typeface="Arial"/>
              </a:rPr>
              <a:t> mejoraron </a:t>
            </a:r>
            <a:r>
              <a:rPr lang="es-ES_tradnl" sz="1200" dirty="0" smtClean="0">
                <a:latin typeface="Arial"/>
                <a:cs typeface="Arial"/>
              </a:rPr>
              <a:t>P1NP, el </a:t>
            </a:r>
            <a:r>
              <a:rPr lang="es-ES_tradnl" sz="1200" dirty="0">
                <a:latin typeface="Arial"/>
                <a:cs typeface="Arial"/>
              </a:rPr>
              <a:t>β-</a:t>
            </a:r>
            <a:r>
              <a:rPr lang="es-ES_tradnl" sz="1200" dirty="0" err="1" smtClean="0">
                <a:latin typeface="Arial"/>
                <a:cs typeface="Arial"/>
              </a:rPr>
              <a:t>CrossLaps</a:t>
            </a:r>
            <a:r>
              <a:rPr lang="es-ES_tradnl" sz="1200" dirty="0" smtClean="0">
                <a:latin typeface="Arial"/>
                <a:cs typeface="Arial"/>
              </a:rPr>
              <a:t>. </a:t>
            </a:r>
            <a:r>
              <a:rPr lang="es-ES_tradnl" sz="1200" dirty="0">
                <a:latin typeface="Arial"/>
                <a:cs typeface="Arial"/>
              </a:rPr>
              <a:t>l</a:t>
            </a:r>
            <a:r>
              <a:rPr lang="es-ES_tradnl" sz="1200" dirty="0" smtClean="0">
                <a:latin typeface="Arial"/>
                <a:cs typeface="Arial"/>
              </a:rPr>
              <a:t>os </a:t>
            </a:r>
            <a:r>
              <a:rPr lang="es-ES_tradnl" sz="1200" dirty="0">
                <a:latin typeface="Arial"/>
                <a:cs typeface="Arial"/>
              </a:rPr>
              <a:t>niveles de 25-</a:t>
            </a:r>
            <a:r>
              <a:rPr lang="es-ES_tradnl" sz="1200" dirty="0" smtClean="0">
                <a:latin typeface="Arial"/>
                <a:cs typeface="Arial"/>
              </a:rPr>
              <a:t>VitD </a:t>
            </a:r>
            <a:r>
              <a:rPr lang="es-ES_tradnl" sz="1200" dirty="0">
                <a:latin typeface="Arial"/>
                <a:cs typeface="Arial"/>
              </a:rPr>
              <a:t>y la vitamina </a:t>
            </a:r>
            <a:r>
              <a:rPr lang="es-ES_tradnl" sz="1200" dirty="0" smtClean="0">
                <a:latin typeface="Arial"/>
                <a:cs typeface="Arial"/>
              </a:rPr>
              <a:t>K </a:t>
            </a:r>
            <a:r>
              <a:rPr lang="es-ES_tradnl" sz="1200" dirty="0">
                <a:latin typeface="Arial"/>
                <a:cs typeface="Arial"/>
              </a:rPr>
              <a:t>tras un </a:t>
            </a:r>
            <a:r>
              <a:rPr lang="es-ES_tradnl" sz="1200" dirty="0" smtClean="0">
                <a:latin typeface="Arial"/>
                <a:cs typeface="Arial"/>
              </a:rPr>
              <a:t>año </a:t>
            </a:r>
            <a:r>
              <a:rPr lang="es-ES_tradnl" sz="1200" dirty="0">
                <a:latin typeface="Arial"/>
                <a:cs typeface="Arial"/>
              </a:rPr>
              <a:t>de tratamiento.</a:t>
            </a: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2370829062"/>
              </p:ext>
            </p:extLst>
          </p:nvPr>
        </p:nvGraphicFramePr>
        <p:xfrm>
          <a:off x="1187624" y="-236562"/>
          <a:ext cx="2592288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091744"/>
              </p:ext>
            </p:extLst>
          </p:nvPr>
        </p:nvGraphicFramePr>
        <p:xfrm>
          <a:off x="2663673" y="1131590"/>
          <a:ext cx="6480719" cy="360039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17365"/>
                <a:gridCol w="1042874"/>
                <a:gridCol w="1042874"/>
                <a:gridCol w="649430"/>
                <a:gridCol w="936104"/>
                <a:gridCol w="1044001"/>
                <a:gridCol w="648071"/>
              </a:tblGrid>
              <a:tr h="337583">
                <a:tc rowSpan="2">
                  <a:txBody>
                    <a:bodyPr/>
                    <a:lstStyle/>
                    <a:p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s-ES" sz="1400" dirty="0" smtClean="0">
                          <a:latin typeface="Arial"/>
                          <a:cs typeface="Arial"/>
                        </a:rPr>
                        <a:t>ADULTOS</a:t>
                      </a:r>
                      <a:endParaRPr lang="es-E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s-ES" sz="1400" dirty="0" smtClean="0">
                          <a:latin typeface="Arial"/>
                          <a:cs typeface="Arial"/>
                        </a:rPr>
                        <a:t>NIÑOS</a:t>
                      </a:r>
                      <a:endParaRPr lang="es-E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76115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PRE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POST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Valor P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PRE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POST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Valor P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4644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Arial"/>
                          <a:cs typeface="Arial"/>
                        </a:rPr>
                        <a:t>PINP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55.49±22.7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59.64±34.3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P&lt;0,05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253.07±239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288.63±340.2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Arial"/>
                          <a:cs typeface="Arial"/>
                        </a:rPr>
                        <a:t>P&lt;0,05</a:t>
                      </a:r>
                    </a:p>
                  </a:txBody>
                  <a:tcPr/>
                </a:tc>
              </a:tr>
              <a:tr h="464450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25-Vit-D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27.36±15.9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31.99±13.4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Arial"/>
                          <a:cs typeface="Arial"/>
                        </a:rPr>
                        <a:t>P&lt;0,05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30.35±14.7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39.11±25.9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Arial"/>
                          <a:cs typeface="Arial"/>
                        </a:rPr>
                        <a:t>P&lt;0,05</a:t>
                      </a:r>
                    </a:p>
                  </a:txBody>
                  <a:tcPr/>
                </a:tc>
              </a:tr>
              <a:tr h="464450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1,25-Vit-D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42.26±11.5</a:t>
                      </a:r>
                      <a:r>
                        <a:rPr lang="es-ES_tradnl" sz="1100" dirty="0" smtClean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52.97±16.4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Arial"/>
                          <a:cs typeface="Arial"/>
                        </a:rPr>
                        <a:t>P&lt;0,05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54.23±16.4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62.39±27.3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P=0,25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464450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PTH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32.60±13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33.58±15.1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P=0,30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29.79±9.0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28.54±7.6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Arial"/>
                          <a:cs typeface="Arial"/>
                        </a:rPr>
                        <a:t>P&lt;0,05</a:t>
                      </a:r>
                    </a:p>
                  </a:txBody>
                  <a:tcPr/>
                </a:tc>
              </a:tr>
              <a:tr h="4644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100" dirty="0" smtClean="0">
                          <a:latin typeface="Arial"/>
                          <a:cs typeface="Arial"/>
                        </a:rPr>
                        <a:t>β-</a:t>
                      </a:r>
                      <a:r>
                        <a:rPr lang="es-ES" sz="1100" dirty="0" err="1" smtClean="0">
                          <a:latin typeface="Arial"/>
                          <a:cs typeface="Arial"/>
                        </a:rPr>
                        <a:t>CrossLaps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0.41±0.2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0.38±0.2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Arial"/>
                          <a:cs typeface="Arial"/>
                        </a:rPr>
                        <a:t>P&lt;0,05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1.36±1.2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0.77±0.4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Arial"/>
                          <a:cs typeface="Arial"/>
                        </a:rPr>
                        <a:t>P&lt;0,05</a:t>
                      </a:r>
                    </a:p>
                  </a:txBody>
                  <a:tcPr/>
                </a:tc>
              </a:tr>
              <a:tr h="464450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Vitamina</a:t>
                      </a:r>
                      <a:r>
                        <a:rPr lang="es-ES" sz="1100" baseline="0" dirty="0" smtClean="0">
                          <a:latin typeface="Arial"/>
                          <a:cs typeface="Arial"/>
                        </a:rPr>
                        <a:t> K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0.85±1.5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0.54±0.8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Arial"/>
                          <a:cs typeface="Arial"/>
                        </a:rPr>
                        <a:t>P&lt;0,05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0.73±0.5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2.63±4.20 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Arial"/>
                          <a:cs typeface="Arial"/>
                        </a:rPr>
                        <a:t>P&lt;0,05</a:t>
                      </a: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6" name="Conector recto 15"/>
          <p:cNvCxnSpPr/>
          <p:nvPr/>
        </p:nvCxnSpPr>
        <p:spPr>
          <a:xfrm>
            <a:off x="6516216" y="1131590"/>
            <a:ext cx="0" cy="3631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483</Words>
  <Application>Microsoft Macintosh PowerPoint</Application>
  <PresentationFormat>Presentación en pantalla (16:9)</PresentationFormat>
  <Paragraphs>71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INDICADORES DE REMODELADO OSEO TRAS TRATAMIENTO CON TEZACAFTOR/IVACAFTOR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Ana as</cp:lastModifiedBy>
  <cp:revision>15</cp:revision>
  <dcterms:created xsi:type="dcterms:W3CDTF">2024-02-05T13:08:18Z</dcterms:created>
  <dcterms:modified xsi:type="dcterms:W3CDTF">2024-02-29T21:51:41Z</dcterms:modified>
</cp:coreProperties>
</file>