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D69B"/>
    <a:srgbClr val="9BBB59"/>
    <a:srgbClr val="006300"/>
    <a:srgbClr val="619D77"/>
    <a:srgbClr val="0A6312"/>
    <a:srgbClr val="3B5D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13"/>
    <p:restoredTop sz="95915"/>
  </p:normalViewPr>
  <p:slideViewPr>
    <p:cSldViewPr>
      <p:cViewPr varScale="1">
        <p:scale>
          <a:sx n="121" d="100"/>
          <a:sy n="121" d="100"/>
        </p:scale>
        <p:origin x="184" y="5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>
                <a:solidFill>
                  <a:schemeClr val="tx1"/>
                </a:solidFill>
              </a:rPr>
              <a:t>Localización de ETV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E29-1C44-BDA4-ADA1236ECE0A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E29-1C44-BDA4-ADA1236ECE0A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960-CF45-ABBA-36D0B7AB0369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E29-1C44-BDA4-ADA1236ECE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TEP</c:v>
                </c:pt>
                <c:pt idx="1">
                  <c:v>TVP</c:v>
                </c:pt>
                <c:pt idx="2">
                  <c:v>TVP + TEP</c:v>
                </c:pt>
                <c:pt idx="3">
                  <c:v>ETV atípica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38.4</c:v>
                </c:pt>
                <c:pt idx="1">
                  <c:v>35.6</c:v>
                </c:pt>
                <c:pt idx="2">
                  <c:v>16.399999999999999</c:v>
                </c:pt>
                <c:pt idx="3">
                  <c:v>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29-1C44-BDA4-ADA1236ECE0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383314224803566"/>
          <c:y val="0.20923008781668359"/>
          <c:w val="0.33621684126373347"/>
          <c:h val="0.741376224119022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D18E16-1BB9-A749-85B0-5AFEB696809D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</dgm:pt>
    <dgm:pt modelId="{B655975D-6431-2141-B1E6-BD29D37E53CC}">
      <dgm:prSet phldrT="[Texto]" custT="1"/>
      <dgm:spPr/>
      <dgm:t>
        <a:bodyPr/>
        <a:lstStyle/>
        <a:p>
          <a:pPr>
            <a:buNone/>
          </a:pPr>
          <a:r>
            <a:rPr lang="es-ES" sz="1200" dirty="0"/>
            <a:t>Trombosis asociada al cáncer con tinzaparina</a:t>
          </a:r>
        </a:p>
        <a:p>
          <a:pPr>
            <a:buNone/>
          </a:pPr>
          <a:r>
            <a:rPr lang="es-ES" sz="1200" dirty="0"/>
            <a:t>(n=511)</a:t>
          </a:r>
        </a:p>
      </dgm:t>
    </dgm:pt>
    <dgm:pt modelId="{E2C5DDC6-1584-2F4B-A05E-33956B17AE8E}" type="parTrans" cxnId="{7E5D7BD1-CB56-974A-B3A8-7359A32FD509}">
      <dgm:prSet/>
      <dgm:spPr/>
      <dgm:t>
        <a:bodyPr/>
        <a:lstStyle/>
        <a:p>
          <a:endParaRPr lang="es-ES"/>
        </a:p>
      </dgm:t>
    </dgm:pt>
    <dgm:pt modelId="{4B8A456F-E523-9B47-B005-A71322C92200}" type="sibTrans" cxnId="{7E5D7BD1-CB56-974A-B3A8-7359A32FD509}">
      <dgm:prSet/>
      <dgm:spPr/>
      <dgm:t>
        <a:bodyPr/>
        <a:lstStyle/>
        <a:p>
          <a:endParaRPr lang="es-ES"/>
        </a:p>
      </dgm:t>
    </dgm:pt>
    <dgm:pt modelId="{4C2C26DA-1E8C-9F44-B693-6F0640293AB8}">
      <dgm:prSet phldrT="[Texto]" custT="1"/>
      <dgm:spPr/>
      <dgm:t>
        <a:bodyPr/>
        <a:lstStyle/>
        <a:p>
          <a:r>
            <a:rPr lang="es-ES" sz="1200" dirty="0"/>
            <a:t>Trombosis residual </a:t>
          </a:r>
        </a:p>
        <a:p>
          <a:r>
            <a:rPr lang="es-ES" sz="1200" dirty="0"/>
            <a:t>35,8% (n=183)</a:t>
          </a:r>
        </a:p>
      </dgm:t>
    </dgm:pt>
    <dgm:pt modelId="{56AE2B95-5B7E-5F48-B937-9325D883D6CA}" type="parTrans" cxnId="{240457E6-D9F3-1A49-86E5-FAB0D2C425B6}">
      <dgm:prSet/>
      <dgm:spPr/>
      <dgm:t>
        <a:bodyPr/>
        <a:lstStyle/>
        <a:p>
          <a:endParaRPr lang="es-ES"/>
        </a:p>
      </dgm:t>
    </dgm:pt>
    <dgm:pt modelId="{8EB1AD2C-5FC8-3F4F-83CE-EA6131D92198}" type="sibTrans" cxnId="{240457E6-D9F3-1A49-86E5-FAB0D2C425B6}">
      <dgm:prSet/>
      <dgm:spPr/>
      <dgm:t>
        <a:bodyPr/>
        <a:lstStyle/>
        <a:p>
          <a:endParaRPr lang="es-ES"/>
        </a:p>
      </dgm:t>
    </dgm:pt>
    <dgm:pt modelId="{7587D57D-0C90-1845-9A4A-1E860794D490}" type="pres">
      <dgm:prSet presAssocID="{D5D18E16-1BB9-A749-85B0-5AFEB696809D}" presName="Name0" presStyleCnt="0">
        <dgm:presLayoutVars>
          <dgm:dir/>
          <dgm:resizeHandles val="exact"/>
        </dgm:presLayoutVars>
      </dgm:prSet>
      <dgm:spPr/>
    </dgm:pt>
    <dgm:pt modelId="{B10BE83A-211E-BD49-ABED-9A278E41834D}" type="pres">
      <dgm:prSet presAssocID="{D5D18E16-1BB9-A749-85B0-5AFEB696809D}" presName="arrow" presStyleLbl="bgShp" presStyleIdx="0" presStyleCnt="1"/>
      <dgm:spPr>
        <a:solidFill>
          <a:schemeClr val="accent3">
            <a:lumMod val="60000"/>
            <a:lumOff val="40000"/>
          </a:schemeClr>
        </a:solidFill>
      </dgm:spPr>
    </dgm:pt>
    <dgm:pt modelId="{E600C041-AD9B-944C-A4CD-95E7D4FC43C4}" type="pres">
      <dgm:prSet presAssocID="{D5D18E16-1BB9-A749-85B0-5AFEB696809D}" presName="points" presStyleCnt="0"/>
      <dgm:spPr/>
    </dgm:pt>
    <dgm:pt modelId="{AA06F0D6-91F4-2448-B1F8-8EF0E451456F}" type="pres">
      <dgm:prSet presAssocID="{B655975D-6431-2141-B1E6-BD29D37E53CC}" presName="compositeA" presStyleCnt="0"/>
      <dgm:spPr/>
    </dgm:pt>
    <dgm:pt modelId="{BB312ADC-FD2A-6B40-8DF6-C4309CB71EC8}" type="pres">
      <dgm:prSet presAssocID="{B655975D-6431-2141-B1E6-BD29D37E53CC}" presName="textA" presStyleLbl="revTx" presStyleIdx="0" presStyleCnt="2">
        <dgm:presLayoutVars>
          <dgm:bulletEnabled val="1"/>
        </dgm:presLayoutVars>
      </dgm:prSet>
      <dgm:spPr/>
    </dgm:pt>
    <dgm:pt modelId="{09C546F5-9765-A746-936D-8852E18450E6}" type="pres">
      <dgm:prSet presAssocID="{B655975D-6431-2141-B1E6-BD29D37E53CC}" presName="circleA" presStyleLbl="node1" presStyleIdx="0" presStyleCnt="2"/>
      <dgm:spPr>
        <a:solidFill>
          <a:srgbClr val="006300"/>
        </a:solidFill>
      </dgm:spPr>
    </dgm:pt>
    <dgm:pt modelId="{8F24D22C-E9F8-A243-BC2B-4F9887794F86}" type="pres">
      <dgm:prSet presAssocID="{B655975D-6431-2141-B1E6-BD29D37E53CC}" presName="spaceA" presStyleCnt="0"/>
      <dgm:spPr/>
    </dgm:pt>
    <dgm:pt modelId="{DCB70191-07A1-2245-A33E-5E8A745005B8}" type="pres">
      <dgm:prSet presAssocID="{4B8A456F-E523-9B47-B005-A71322C92200}" presName="space" presStyleCnt="0"/>
      <dgm:spPr/>
    </dgm:pt>
    <dgm:pt modelId="{D334DDA8-F78D-BB4B-A331-3F34E5F487DC}" type="pres">
      <dgm:prSet presAssocID="{4C2C26DA-1E8C-9F44-B693-6F0640293AB8}" presName="compositeB" presStyleCnt="0"/>
      <dgm:spPr/>
    </dgm:pt>
    <dgm:pt modelId="{122FFD73-05DC-B34A-89D5-491A05B69DFB}" type="pres">
      <dgm:prSet presAssocID="{4C2C26DA-1E8C-9F44-B693-6F0640293AB8}" presName="textB" presStyleLbl="revTx" presStyleIdx="1" presStyleCnt="2" custScaleX="81313" custScaleY="122934" custLinFactY="-36102" custLinFactNeighborX="20983" custLinFactNeighborY="-100000">
        <dgm:presLayoutVars>
          <dgm:bulletEnabled val="1"/>
        </dgm:presLayoutVars>
      </dgm:prSet>
      <dgm:spPr/>
    </dgm:pt>
    <dgm:pt modelId="{DA9E24D7-8197-7646-B8F3-9E45393B57C5}" type="pres">
      <dgm:prSet presAssocID="{4C2C26DA-1E8C-9F44-B693-6F0640293AB8}" presName="circleB" presStyleLbl="node1" presStyleIdx="1" presStyleCnt="2" custLinFactX="200000" custLinFactNeighborX="293936" custLinFactNeighborY="28520"/>
      <dgm:spPr>
        <a:solidFill>
          <a:srgbClr val="006300"/>
        </a:solidFill>
      </dgm:spPr>
    </dgm:pt>
    <dgm:pt modelId="{081B63A2-AD35-A84F-872B-F76FD993941A}" type="pres">
      <dgm:prSet presAssocID="{4C2C26DA-1E8C-9F44-B693-6F0640293AB8}" presName="spaceB" presStyleCnt="0"/>
      <dgm:spPr/>
    </dgm:pt>
  </dgm:ptLst>
  <dgm:cxnLst>
    <dgm:cxn modelId="{FC552729-D016-AB4E-8483-4E82437AD474}" type="presOf" srcId="{4C2C26DA-1E8C-9F44-B693-6F0640293AB8}" destId="{122FFD73-05DC-B34A-89D5-491A05B69DFB}" srcOrd="0" destOrd="0" presId="urn:microsoft.com/office/officeart/2005/8/layout/hProcess11"/>
    <dgm:cxn modelId="{26698396-F7C0-8343-BE8D-7B546FCBD753}" type="presOf" srcId="{B655975D-6431-2141-B1E6-BD29D37E53CC}" destId="{BB312ADC-FD2A-6B40-8DF6-C4309CB71EC8}" srcOrd="0" destOrd="0" presId="urn:microsoft.com/office/officeart/2005/8/layout/hProcess11"/>
    <dgm:cxn modelId="{F55B68B6-AA39-5442-9316-129140C9A690}" type="presOf" srcId="{D5D18E16-1BB9-A749-85B0-5AFEB696809D}" destId="{7587D57D-0C90-1845-9A4A-1E860794D490}" srcOrd="0" destOrd="0" presId="urn:microsoft.com/office/officeart/2005/8/layout/hProcess11"/>
    <dgm:cxn modelId="{7E5D7BD1-CB56-974A-B3A8-7359A32FD509}" srcId="{D5D18E16-1BB9-A749-85B0-5AFEB696809D}" destId="{B655975D-6431-2141-B1E6-BD29D37E53CC}" srcOrd="0" destOrd="0" parTransId="{E2C5DDC6-1584-2F4B-A05E-33956B17AE8E}" sibTransId="{4B8A456F-E523-9B47-B005-A71322C92200}"/>
    <dgm:cxn modelId="{240457E6-D9F3-1A49-86E5-FAB0D2C425B6}" srcId="{D5D18E16-1BB9-A749-85B0-5AFEB696809D}" destId="{4C2C26DA-1E8C-9F44-B693-6F0640293AB8}" srcOrd="1" destOrd="0" parTransId="{56AE2B95-5B7E-5F48-B937-9325D883D6CA}" sibTransId="{8EB1AD2C-5FC8-3F4F-83CE-EA6131D92198}"/>
    <dgm:cxn modelId="{62195DB3-8002-6044-9373-EEB9B5E9B047}" type="presParOf" srcId="{7587D57D-0C90-1845-9A4A-1E860794D490}" destId="{B10BE83A-211E-BD49-ABED-9A278E41834D}" srcOrd="0" destOrd="0" presId="urn:microsoft.com/office/officeart/2005/8/layout/hProcess11"/>
    <dgm:cxn modelId="{2BA6C30D-886E-7943-B699-51FB3963AD00}" type="presParOf" srcId="{7587D57D-0C90-1845-9A4A-1E860794D490}" destId="{E600C041-AD9B-944C-A4CD-95E7D4FC43C4}" srcOrd="1" destOrd="0" presId="urn:microsoft.com/office/officeart/2005/8/layout/hProcess11"/>
    <dgm:cxn modelId="{83D353BD-6C80-3246-8BF3-1AAB2EFCC055}" type="presParOf" srcId="{E600C041-AD9B-944C-A4CD-95E7D4FC43C4}" destId="{AA06F0D6-91F4-2448-B1F8-8EF0E451456F}" srcOrd="0" destOrd="0" presId="urn:microsoft.com/office/officeart/2005/8/layout/hProcess11"/>
    <dgm:cxn modelId="{ED060F8F-A5FD-3D4C-83E8-24875D56C779}" type="presParOf" srcId="{AA06F0D6-91F4-2448-B1F8-8EF0E451456F}" destId="{BB312ADC-FD2A-6B40-8DF6-C4309CB71EC8}" srcOrd="0" destOrd="0" presId="urn:microsoft.com/office/officeart/2005/8/layout/hProcess11"/>
    <dgm:cxn modelId="{F97968E4-9403-034C-89CD-2FED423AB699}" type="presParOf" srcId="{AA06F0D6-91F4-2448-B1F8-8EF0E451456F}" destId="{09C546F5-9765-A746-936D-8852E18450E6}" srcOrd="1" destOrd="0" presId="urn:microsoft.com/office/officeart/2005/8/layout/hProcess11"/>
    <dgm:cxn modelId="{17DAB3DC-1BF4-C748-AFDD-271CC3A2F628}" type="presParOf" srcId="{AA06F0D6-91F4-2448-B1F8-8EF0E451456F}" destId="{8F24D22C-E9F8-A243-BC2B-4F9887794F86}" srcOrd="2" destOrd="0" presId="urn:microsoft.com/office/officeart/2005/8/layout/hProcess11"/>
    <dgm:cxn modelId="{64BF0311-3490-FD46-BB42-FF150AFB78A6}" type="presParOf" srcId="{E600C041-AD9B-944C-A4CD-95E7D4FC43C4}" destId="{DCB70191-07A1-2245-A33E-5E8A745005B8}" srcOrd="1" destOrd="0" presId="urn:microsoft.com/office/officeart/2005/8/layout/hProcess11"/>
    <dgm:cxn modelId="{7173DCC3-16CD-5E48-96EE-E4F6A44A635B}" type="presParOf" srcId="{E600C041-AD9B-944C-A4CD-95E7D4FC43C4}" destId="{D334DDA8-F78D-BB4B-A331-3F34E5F487DC}" srcOrd="2" destOrd="0" presId="urn:microsoft.com/office/officeart/2005/8/layout/hProcess11"/>
    <dgm:cxn modelId="{BE19131A-5BF6-354A-81BA-1C415548F8A2}" type="presParOf" srcId="{D334DDA8-F78D-BB4B-A331-3F34E5F487DC}" destId="{122FFD73-05DC-B34A-89D5-491A05B69DFB}" srcOrd="0" destOrd="0" presId="urn:microsoft.com/office/officeart/2005/8/layout/hProcess11"/>
    <dgm:cxn modelId="{EF799B07-A70B-5749-BA3B-31AEA8A384F1}" type="presParOf" srcId="{D334DDA8-F78D-BB4B-A331-3F34E5F487DC}" destId="{DA9E24D7-8197-7646-B8F3-9E45393B57C5}" srcOrd="1" destOrd="0" presId="urn:microsoft.com/office/officeart/2005/8/layout/hProcess11"/>
    <dgm:cxn modelId="{3997C933-8169-2F45-B527-5CBB1A05C458}" type="presParOf" srcId="{D334DDA8-F78D-BB4B-A331-3F34E5F487DC}" destId="{081B63A2-AD35-A84F-872B-F76FD993941A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0BE83A-211E-BD49-ABED-9A278E41834D}">
      <dsp:nvSpPr>
        <dsp:cNvPr id="0" name=""/>
        <dsp:cNvSpPr/>
      </dsp:nvSpPr>
      <dsp:spPr>
        <a:xfrm>
          <a:off x="0" y="444030"/>
          <a:ext cx="3853731" cy="592041"/>
        </a:xfrm>
        <a:prstGeom prst="notchedRightArrow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312ADC-FD2A-6B40-8DF6-C4309CB71EC8}">
      <dsp:nvSpPr>
        <dsp:cNvPr id="0" name=""/>
        <dsp:cNvSpPr/>
      </dsp:nvSpPr>
      <dsp:spPr>
        <a:xfrm>
          <a:off x="1735" y="0"/>
          <a:ext cx="1690188" cy="592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Trombosis asociada al cáncer con tinzaparina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(n=511)</a:t>
          </a:r>
        </a:p>
      </dsp:txBody>
      <dsp:txXfrm>
        <a:off x="1735" y="0"/>
        <a:ext cx="1690188" cy="592041"/>
      </dsp:txXfrm>
    </dsp:sp>
    <dsp:sp modelId="{09C546F5-9765-A746-936D-8852E18450E6}">
      <dsp:nvSpPr>
        <dsp:cNvPr id="0" name=""/>
        <dsp:cNvSpPr/>
      </dsp:nvSpPr>
      <dsp:spPr>
        <a:xfrm>
          <a:off x="772824" y="666046"/>
          <a:ext cx="148010" cy="148010"/>
        </a:xfrm>
        <a:prstGeom prst="ellipse">
          <a:avLst/>
        </a:prstGeom>
        <a:solidFill>
          <a:srgbClr val="006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2FFD73-05DC-B34A-89D5-491A05B69DFB}">
      <dsp:nvSpPr>
        <dsp:cNvPr id="0" name=""/>
        <dsp:cNvSpPr/>
      </dsp:nvSpPr>
      <dsp:spPr>
        <a:xfrm>
          <a:off x="2289008" y="0"/>
          <a:ext cx="1374342" cy="727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Trombosis residual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35,8% (n=183)</a:t>
          </a:r>
        </a:p>
      </dsp:txBody>
      <dsp:txXfrm>
        <a:off x="2289008" y="0"/>
        <a:ext cx="1374342" cy="727819"/>
      </dsp:txXfrm>
    </dsp:sp>
    <dsp:sp modelId="{DA9E24D7-8197-7646-B8F3-9E45393B57C5}">
      <dsp:nvSpPr>
        <dsp:cNvPr id="0" name=""/>
        <dsp:cNvSpPr/>
      </dsp:nvSpPr>
      <dsp:spPr>
        <a:xfrm>
          <a:off x="3278598" y="674314"/>
          <a:ext cx="148010" cy="148010"/>
        </a:xfrm>
        <a:prstGeom prst="ellipse">
          <a:avLst/>
        </a:prstGeom>
        <a:solidFill>
          <a:srgbClr val="006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A4E18-5FB2-5A4A-B861-C6A575BACEA4}" type="datetimeFigureOut">
              <a:rPr lang="es-ES" smtClean="0"/>
              <a:t>29/2/24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A1E1C-A7E7-DB46-95CA-7DD75E0779C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9057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7A1E1C-A7E7-DB46-95CA-7DD75E0779C3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3940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29/2/24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1.xml"/><Relationship Id="rId12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6.svg"/><Relationship Id="rId5" Type="http://schemas.openxmlformats.org/officeDocument/2006/relationships/diagramLayout" Target="../diagrams/layout1.xml"/><Relationship Id="rId10" Type="http://schemas.openxmlformats.org/officeDocument/2006/relationships/image" Target="../media/image5.png"/><Relationship Id="rId4" Type="http://schemas.openxmlformats.org/officeDocument/2006/relationships/diagramData" Target="../diagrams/data1.xml"/><Relationship Id="rId9" Type="http://schemas.openxmlformats.org/officeDocument/2006/relationships/image" Target="../media/image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73906"/>
            <a:ext cx="8229600" cy="857250"/>
          </a:xfrm>
        </p:spPr>
        <p:txBody>
          <a:bodyPr>
            <a:noAutofit/>
          </a:bodyPr>
          <a:lstStyle/>
          <a:p>
            <a:pPr fontAlgn="base"/>
            <a:r>
              <a:rPr lang="es-ES" sz="2200" dirty="0">
                <a:solidFill>
                  <a:srgbClr val="006300"/>
                </a:solidFill>
              </a:rPr>
              <a:t>TROMBOSIS RESIDUAL Y FACTORES PREDICTORES EN PACIENTES CON ENFERMEDAD TROMBOEMBÓLICA VENOSA (ETV) ASOCIADA AL CÁNCER EN TRATAMIENTO CON TINZAPARINA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D81400B-11E1-E243-A831-D6161EF27506}"/>
              </a:ext>
            </a:extLst>
          </p:cNvPr>
          <p:cNvSpPr txBox="1"/>
          <p:nvPr/>
        </p:nvSpPr>
        <p:spPr>
          <a:xfrm>
            <a:off x="347861" y="1726604"/>
            <a:ext cx="8448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M. Barca Hernando</a:t>
            </a:r>
            <a:r>
              <a:rPr lang="es-ES" sz="1200" baseline="30000" dirty="0">
                <a:effectLst/>
                <a:ea typeface="Calibri" panose="020F0502020204030204" pitchFamily="34" charset="0"/>
              </a:rPr>
              <a:t>1</a:t>
            </a:r>
            <a:r>
              <a:rPr lang="es-ES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S. López Ruz </a:t>
            </a:r>
            <a:r>
              <a:rPr lang="es-ES" sz="1200" baseline="30000" dirty="0">
                <a:effectLst/>
                <a:ea typeface="Calibri" panose="020F0502020204030204" pitchFamily="34" charset="0"/>
              </a:rPr>
              <a:t>1 </a:t>
            </a:r>
            <a:r>
              <a:rPr lang="es-ES" sz="1200" dirty="0">
                <a:effectLst/>
                <a:ea typeface="Calibri" panose="020F0502020204030204" pitchFamily="34" charset="0"/>
              </a:rPr>
              <a:t>,</a:t>
            </a:r>
            <a:r>
              <a:rPr lang="es-ES" sz="1200" baseline="30000" dirty="0">
                <a:effectLst/>
                <a:ea typeface="Calibri" panose="020F0502020204030204" pitchFamily="34" charset="0"/>
              </a:rPr>
              <a:t> </a:t>
            </a:r>
            <a:r>
              <a:rPr lang="es-ES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C. Rosa Linares</a:t>
            </a:r>
            <a:r>
              <a:rPr lang="es-ES" sz="1200" baseline="30000" dirty="0">
                <a:effectLst/>
                <a:ea typeface="Calibri" panose="020F0502020204030204" pitchFamily="34" charset="0"/>
              </a:rPr>
              <a:t>1</a:t>
            </a:r>
            <a:r>
              <a:rPr lang="es-ES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1200" dirty="0"/>
              <a:t>V. García García, </a:t>
            </a:r>
            <a:r>
              <a:rPr lang="es-ES" sz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L. Jara Palomares </a:t>
            </a:r>
            <a:r>
              <a:rPr lang="es-ES" sz="1200" baseline="30000" dirty="0">
                <a:effectLst/>
                <a:ea typeface="Calibri" panose="020F0502020204030204" pitchFamily="34" charset="0"/>
              </a:rPr>
              <a:t>1</a:t>
            </a:r>
            <a:endParaRPr lang="es-ES" sz="1200" baseline="300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Neumología, Unidad Médicoquirúrgica de Enfermedades Respiratorias (UMQUER), Hospital Universitario Virgen del Rocío. Sevilla.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CF011B6-EE02-D24F-BC65-6DABC3AC3424}"/>
              </a:ext>
            </a:extLst>
          </p:cNvPr>
          <p:cNvSpPr txBox="1"/>
          <p:nvPr/>
        </p:nvSpPr>
        <p:spPr>
          <a:xfrm>
            <a:off x="306420" y="2888884"/>
            <a:ext cx="4097548" cy="1600438"/>
          </a:xfrm>
          <a:prstGeom prst="rect">
            <a:avLst/>
          </a:prstGeom>
          <a:noFill/>
          <a:ln>
            <a:solidFill>
              <a:srgbClr val="006300"/>
            </a:solidFill>
          </a:ln>
        </p:spPr>
        <p:txBody>
          <a:bodyPr wrap="square" rtlCol="0">
            <a:spAutoFit/>
          </a:bodyPr>
          <a:lstStyle/>
          <a:p>
            <a:pPr algn="just">
              <a:buClr>
                <a:srgbClr val="009051"/>
              </a:buClr>
              <a:buSzPct val="85000"/>
            </a:pPr>
            <a:r>
              <a:rPr lang="es-ES" sz="1400" dirty="0"/>
              <a:t>Incidencia Trombosis Residual (TR) </a:t>
            </a:r>
            <a:r>
              <a:rPr lang="es-ES" sz="1400" dirty="0">
                <a:solidFill>
                  <a:srgbClr val="006300"/>
                </a:solidFill>
                <a:sym typeface="Wingdings" pitchFamily="2" charset="2"/>
              </a:rPr>
              <a:t></a:t>
            </a:r>
            <a:r>
              <a:rPr lang="es-ES" sz="1400" dirty="0">
                <a:sym typeface="Wingdings" pitchFamily="2" charset="2"/>
              </a:rPr>
              <a:t> 23-69,8%</a:t>
            </a:r>
          </a:p>
          <a:p>
            <a:pPr algn="just">
              <a:buClr>
                <a:srgbClr val="009051"/>
              </a:buClr>
            </a:pPr>
            <a:endParaRPr lang="es-ES" sz="1400" dirty="0"/>
          </a:p>
          <a:p>
            <a:pPr algn="just">
              <a:buClr>
                <a:srgbClr val="009051"/>
              </a:buClr>
            </a:pPr>
            <a:r>
              <a:rPr lang="es-ES" sz="1400" b="1" dirty="0">
                <a:solidFill>
                  <a:srgbClr val="006300"/>
                </a:solidFill>
              </a:rPr>
              <a:t>Objetivos</a:t>
            </a:r>
            <a:r>
              <a:rPr lang="es-ES" sz="1400" dirty="0">
                <a:solidFill>
                  <a:srgbClr val="006300"/>
                </a:solidFill>
              </a:rPr>
              <a:t>:</a:t>
            </a:r>
          </a:p>
          <a:p>
            <a:pPr algn="just">
              <a:buClr>
                <a:srgbClr val="009051"/>
              </a:buClr>
            </a:pPr>
            <a:r>
              <a:rPr lang="es-ES" sz="1400" dirty="0"/>
              <a:t>1. Evaluar la presencia o ausencia de TR en pacientes con ETV asociada a cáncer que recibieron tratamiento con tinzaparina </a:t>
            </a:r>
          </a:p>
          <a:p>
            <a:pPr algn="just">
              <a:buClr>
                <a:srgbClr val="009051"/>
              </a:buClr>
            </a:pPr>
            <a:r>
              <a:rPr lang="es-ES" sz="1400" dirty="0"/>
              <a:t>2. Identificar variables asociadas a TR</a:t>
            </a:r>
            <a:endParaRPr lang="es-ES" sz="1400" dirty="0">
              <a:solidFill>
                <a:srgbClr val="006300"/>
              </a:solidFill>
            </a:endParaRP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DD43D654-ED0C-8D4E-B399-A22695A380CC}"/>
              </a:ext>
            </a:extLst>
          </p:cNvPr>
          <p:cNvSpPr/>
          <p:nvPr/>
        </p:nvSpPr>
        <p:spPr>
          <a:xfrm>
            <a:off x="301083" y="2342359"/>
            <a:ext cx="4097548" cy="300873"/>
          </a:xfrm>
          <a:prstGeom prst="roundRect">
            <a:avLst/>
          </a:prstGeom>
          <a:solidFill>
            <a:schemeClr val="accent3">
              <a:lumMod val="60000"/>
              <a:lumOff val="40000"/>
              <a:alpha val="64000"/>
            </a:schemeClr>
          </a:solidFill>
          <a:ln w="19050">
            <a:solidFill>
              <a:srgbClr val="006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6300"/>
                </a:solidFill>
              </a:rPr>
              <a:t>INTRODUCCIÓN</a:t>
            </a:r>
          </a:p>
        </p:txBody>
      </p:sp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BCC936F9-A140-1449-A7FE-23A9A8A81245}"/>
              </a:ext>
            </a:extLst>
          </p:cNvPr>
          <p:cNvSpPr/>
          <p:nvPr/>
        </p:nvSpPr>
        <p:spPr>
          <a:xfrm>
            <a:off x="4702744" y="2342359"/>
            <a:ext cx="4140173" cy="300873"/>
          </a:xfrm>
          <a:prstGeom prst="roundRect">
            <a:avLst/>
          </a:prstGeom>
          <a:solidFill>
            <a:schemeClr val="accent3">
              <a:lumMod val="60000"/>
              <a:lumOff val="40000"/>
              <a:alpha val="64000"/>
            </a:schemeClr>
          </a:solidFill>
          <a:ln w="19050">
            <a:solidFill>
              <a:srgbClr val="006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6300"/>
                </a:solidFill>
              </a:rPr>
              <a:t>MATERIAL Y MÉTODOS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0ED4B951-FB5B-6D47-967B-931577054B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rgbClr val="0989B1">
                <a:shade val="45000"/>
                <a:satMod val="135000"/>
              </a:srgbClr>
              <a:prstClr val="white"/>
            </a:duotone>
          </a:blip>
          <a:srcRect l="14636" t="-254" r="7399" b="2798"/>
          <a:stretch/>
        </p:blipFill>
        <p:spPr>
          <a:xfrm>
            <a:off x="6156176" y="3234976"/>
            <a:ext cx="360040" cy="450049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1B0E49BB-4E60-7C45-A4C9-A5CC3FA023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rgbClr val="8AB833">
                <a:shade val="45000"/>
                <a:satMod val="135000"/>
              </a:srgbClr>
              <a:prstClr val="white"/>
            </a:duotone>
          </a:blip>
          <a:srcRect l="14636" t="17812" r="7399" b="3969"/>
          <a:stretch/>
        </p:blipFill>
        <p:spPr>
          <a:xfrm>
            <a:off x="4754401" y="3339769"/>
            <a:ext cx="360040" cy="361214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56158428-9FBF-984F-B6DB-A5FD60A520F3}"/>
              </a:ext>
            </a:extLst>
          </p:cNvPr>
          <p:cNvSpPr txBox="1"/>
          <p:nvPr/>
        </p:nvSpPr>
        <p:spPr>
          <a:xfrm>
            <a:off x="4676041" y="2884806"/>
            <a:ext cx="4097548" cy="1600438"/>
          </a:xfrm>
          <a:prstGeom prst="rect">
            <a:avLst/>
          </a:prstGeom>
          <a:noFill/>
          <a:ln>
            <a:solidFill>
              <a:srgbClr val="006300"/>
            </a:solidFill>
          </a:ln>
        </p:spPr>
        <p:txBody>
          <a:bodyPr wrap="square" rtlCol="0">
            <a:spAutoFit/>
          </a:bodyPr>
          <a:lstStyle/>
          <a:p>
            <a:pPr algn="just">
              <a:buClr>
                <a:srgbClr val="009051"/>
              </a:buClr>
              <a:buSzPct val="85000"/>
            </a:pPr>
            <a:r>
              <a:rPr lang="es-ES" sz="1400" dirty="0"/>
              <a:t>Cohorte de pacientes consecutivos con cáncer y ETV </a:t>
            </a:r>
          </a:p>
          <a:p>
            <a:pPr algn="just">
              <a:buClr>
                <a:srgbClr val="009051"/>
              </a:buClr>
              <a:buSzPct val="85000"/>
            </a:pPr>
            <a:endParaRPr lang="es-ES" sz="1400" dirty="0"/>
          </a:p>
          <a:p>
            <a:pPr algn="just">
              <a:buClr>
                <a:srgbClr val="009051"/>
              </a:buClr>
              <a:buSzPct val="85000"/>
            </a:pPr>
            <a:r>
              <a:rPr lang="es-ES" sz="1400" dirty="0"/>
              <a:t>         Enero 2008               Junio 2022</a:t>
            </a:r>
          </a:p>
          <a:p>
            <a:pPr algn="just">
              <a:buClr>
                <a:srgbClr val="009051"/>
              </a:buClr>
              <a:buSzPct val="85000"/>
            </a:pPr>
            <a:endParaRPr lang="es-ES" sz="1400" dirty="0"/>
          </a:p>
          <a:p>
            <a:pPr algn="just">
              <a:buClr>
                <a:srgbClr val="009051"/>
              </a:buClr>
              <a:buSzPct val="85000"/>
            </a:pPr>
            <a:endParaRPr lang="es-ES" sz="1400" dirty="0"/>
          </a:p>
          <a:p>
            <a:pPr algn="just">
              <a:buClr>
                <a:srgbClr val="009051"/>
              </a:buClr>
            </a:pPr>
            <a:r>
              <a:rPr lang="es-ES" sz="1400" dirty="0"/>
              <a:t>TC de seguimiento  y/o Ecografía de miembros inferiores </a:t>
            </a:r>
            <a:r>
              <a:rPr lang="es-ES" sz="1400" dirty="0">
                <a:solidFill>
                  <a:srgbClr val="006300"/>
                </a:solidFill>
                <a:sym typeface="Wingdings" pitchFamily="2" charset="2"/>
              </a:rPr>
              <a:t> </a:t>
            </a:r>
            <a:r>
              <a:rPr lang="es-ES" sz="1400" dirty="0">
                <a:sym typeface="Wingdings" pitchFamily="2" charset="2"/>
              </a:rPr>
              <a:t>l</a:t>
            </a:r>
            <a:r>
              <a:rPr lang="es-ES" sz="1400" dirty="0"/>
              <a:t>a presencia de TR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7B6ED075-5139-1745-BFCF-52044978C47A}"/>
              </a:ext>
            </a:extLst>
          </p:cNvPr>
          <p:cNvSpPr/>
          <p:nvPr/>
        </p:nvSpPr>
        <p:spPr>
          <a:xfrm>
            <a:off x="192849" y="469270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900" dirty="0">
                <a:solidFill>
                  <a:srgbClr val="212121"/>
                </a:solidFill>
              </a:rPr>
              <a:t>Siragusa S. Blood. 2008 Aug 1;112(3):511-5. </a:t>
            </a:r>
          </a:p>
          <a:p>
            <a:r>
              <a:rPr lang="es-ES" sz="900" dirty="0"/>
              <a:t>Becattini C. Thromb Haemost. 2019</a:t>
            </a:r>
            <a:endParaRPr lang="es-ES" sz="900" b="0" i="0" dirty="0">
              <a:solidFill>
                <a:srgbClr val="212121"/>
              </a:solidFill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E99C9835-0E9B-8A4D-B701-88141C95155B}"/>
              </a:ext>
            </a:extLst>
          </p:cNvPr>
          <p:cNvSpPr/>
          <p:nvPr/>
        </p:nvSpPr>
        <p:spPr>
          <a:xfrm>
            <a:off x="2123728" y="267494"/>
            <a:ext cx="6624736" cy="287398"/>
          </a:xfrm>
          <a:prstGeom prst="roundRect">
            <a:avLst/>
          </a:prstGeom>
          <a:solidFill>
            <a:schemeClr val="accent3">
              <a:lumMod val="60000"/>
              <a:lumOff val="40000"/>
              <a:alpha val="64000"/>
            </a:schemeClr>
          </a:solidFill>
          <a:ln w="19050">
            <a:solidFill>
              <a:srgbClr val="006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rgbClr val="006300"/>
                </a:solidFill>
              </a:rPr>
              <a:t>RESULTADOS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5D3EF16-BD78-9449-B6F0-88045AF4A510}"/>
              </a:ext>
            </a:extLst>
          </p:cNvPr>
          <p:cNvSpPr/>
          <p:nvPr/>
        </p:nvSpPr>
        <p:spPr>
          <a:xfrm>
            <a:off x="179512" y="4502543"/>
            <a:ext cx="8131805" cy="523220"/>
          </a:xfrm>
          <a:prstGeom prst="rect">
            <a:avLst/>
          </a:prstGeom>
          <a:noFill/>
          <a:ln>
            <a:solidFill>
              <a:srgbClr val="0063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_tradnl" sz="1400" b="1" dirty="0">
                <a:solidFill>
                  <a:srgbClr val="006300"/>
                </a:solidFill>
              </a:rPr>
              <a:t>Conclusión: </a:t>
            </a:r>
            <a:r>
              <a:rPr lang="es-ES" sz="1400" dirty="0"/>
              <a:t>Un tercio de los pacientes con ETV asociada a cáncer presenta trombosis residual. Además, hemos identificado variables asociadas a TR: ETV sintomático, metástasis y localización de la ETV.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D2DAAA4-C56F-A948-B956-8FCF264D00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4" b="25427"/>
          <a:stretch/>
        </p:blipFill>
        <p:spPr>
          <a:xfrm>
            <a:off x="5795249" y="2045581"/>
            <a:ext cx="2044768" cy="1667222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60557607-3EB4-9846-A4D8-74A0F0F5965B}"/>
              </a:ext>
            </a:extLst>
          </p:cNvPr>
          <p:cNvSpPr/>
          <p:nvPr/>
        </p:nvSpPr>
        <p:spPr>
          <a:xfrm>
            <a:off x="870902" y="1947053"/>
            <a:ext cx="31178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La mediana de anticoagulación</a:t>
            </a:r>
            <a:r>
              <a:rPr lang="es-ES" sz="1200" dirty="0">
                <a:solidFill>
                  <a:schemeClr val="accent6"/>
                </a:solidFill>
              </a:rPr>
              <a:t> </a:t>
            </a:r>
            <a:r>
              <a:rPr lang="es-ES" sz="1200" dirty="0"/>
              <a:t>5,7 meses 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023348B5-6709-8F4B-96D4-FC7B3DC15902}"/>
              </a:ext>
            </a:extLst>
          </p:cNvPr>
          <p:cNvCxnSpPr>
            <a:cxnSpLocks/>
          </p:cNvCxnSpPr>
          <p:nvPr/>
        </p:nvCxnSpPr>
        <p:spPr>
          <a:xfrm>
            <a:off x="4776372" y="554892"/>
            <a:ext cx="0" cy="3947651"/>
          </a:xfrm>
          <a:prstGeom prst="line">
            <a:avLst/>
          </a:prstGeom>
          <a:ln>
            <a:solidFill>
              <a:srgbClr val="006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FECE5357-E54E-6C48-8047-39433B1FC3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3355661"/>
              </p:ext>
            </p:extLst>
          </p:nvPr>
        </p:nvGraphicFramePr>
        <p:xfrm>
          <a:off x="610257" y="864801"/>
          <a:ext cx="3853731" cy="1480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4" name="Imagen 13">
            <a:extLst>
              <a:ext uri="{FF2B5EF4-FFF2-40B4-BE49-F238E27FC236}">
                <a16:creationId xmlns:a16="http://schemas.microsoft.com/office/drawing/2014/main" id="{32ACAAEF-1FC2-A64C-94E2-D33FAC9F55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371" y="2641475"/>
            <a:ext cx="517204" cy="517204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73881158-E65E-624A-A466-407D5EB756DA}"/>
              </a:ext>
            </a:extLst>
          </p:cNvPr>
          <p:cNvSpPr/>
          <p:nvPr/>
        </p:nvSpPr>
        <p:spPr>
          <a:xfrm>
            <a:off x="974815" y="2727431"/>
            <a:ext cx="1122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es-ES" sz="1200" dirty="0"/>
              <a:t>Edad media 62,6±13,4 </a:t>
            </a:r>
          </a:p>
        </p:txBody>
      </p:sp>
      <p:pic>
        <p:nvPicPr>
          <p:cNvPr id="6" name="Gráfico 5" descr="Masculino">
            <a:extLst>
              <a:ext uri="{FF2B5EF4-FFF2-40B4-BE49-F238E27FC236}">
                <a16:creationId xmlns:a16="http://schemas.microsoft.com/office/drawing/2014/main" id="{B0204876-82F3-F84D-BF03-004C595ECD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79821" y="3596121"/>
            <a:ext cx="669411" cy="669411"/>
          </a:xfrm>
          <a:prstGeom prst="rect">
            <a:avLst/>
          </a:prstGeom>
        </p:spPr>
      </p:pic>
      <p:sp>
        <p:nvSpPr>
          <p:cNvPr id="22" name="Rectángulo 21">
            <a:extLst>
              <a:ext uri="{FF2B5EF4-FFF2-40B4-BE49-F238E27FC236}">
                <a16:creationId xmlns:a16="http://schemas.microsoft.com/office/drawing/2014/main" id="{C0E277BA-7F03-E941-AAE7-D6B7CF77CD22}"/>
              </a:ext>
            </a:extLst>
          </p:cNvPr>
          <p:cNvSpPr/>
          <p:nvPr/>
        </p:nvSpPr>
        <p:spPr>
          <a:xfrm>
            <a:off x="870902" y="3760606"/>
            <a:ext cx="11857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es-ES" sz="1200" dirty="0"/>
              <a:t>Hombres</a:t>
            </a:r>
          </a:p>
          <a:p>
            <a:pPr algn="ctr">
              <a:buClr>
                <a:schemeClr val="accent1"/>
              </a:buClr>
            </a:pPr>
            <a:r>
              <a:rPr lang="es-ES" sz="1200" dirty="0"/>
              <a:t>52,0%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164BA88D-C588-0D40-9545-E5104D4D44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7296541"/>
              </p:ext>
            </p:extLst>
          </p:nvPr>
        </p:nvGraphicFramePr>
        <p:xfrm>
          <a:off x="2160705" y="2433083"/>
          <a:ext cx="2544239" cy="2072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B13C4E4-E3D0-134B-8A60-85C6E2BB1A41}"/>
              </a:ext>
            </a:extLst>
          </p:cNvPr>
          <p:cNvCxnSpPr>
            <a:cxnSpLocks/>
          </p:cNvCxnSpPr>
          <p:nvPr/>
        </p:nvCxnSpPr>
        <p:spPr>
          <a:xfrm>
            <a:off x="-169" y="2344909"/>
            <a:ext cx="4768239" cy="0"/>
          </a:xfrm>
          <a:prstGeom prst="line">
            <a:avLst/>
          </a:prstGeom>
          <a:ln>
            <a:solidFill>
              <a:srgbClr val="006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ángulo 26">
            <a:extLst>
              <a:ext uri="{FF2B5EF4-FFF2-40B4-BE49-F238E27FC236}">
                <a16:creationId xmlns:a16="http://schemas.microsoft.com/office/drawing/2014/main" id="{FBE6B7EB-7218-F349-8C66-562B792B77F8}"/>
              </a:ext>
            </a:extLst>
          </p:cNvPr>
          <p:cNvSpPr/>
          <p:nvPr/>
        </p:nvSpPr>
        <p:spPr>
          <a:xfrm>
            <a:off x="4815333" y="3760606"/>
            <a:ext cx="41422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200" dirty="0"/>
              <a:t>La TR no se asoció a ETV recurrente ni a hemorragia clínicamente relevante, aunque sí que se asoció con hemorragia grave (58,3% vs. 41,7%, OR: 2,71; IC95% 1,36-5,39)</a:t>
            </a:r>
          </a:p>
        </p:txBody>
      </p:sp>
      <p:graphicFrame>
        <p:nvGraphicFramePr>
          <p:cNvPr id="29" name="Marcador de contenido 5">
            <a:extLst>
              <a:ext uri="{FF2B5EF4-FFF2-40B4-BE49-F238E27FC236}">
                <a16:creationId xmlns:a16="http://schemas.microsoft.com/office/drawing/2014/main" id="{4502BA86-54D8-584F-8B4F-B9CCAD2CB2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0289294"/>
              </p:ext>
            </p:extLst>
          </p:nvPr>
        </p:nvGraphicFramePr>
        <p:xfrm>
          <a:off x="5197454" y="876895"/>
          <a:ext cx="3240358" cy="954029"/>
        </p:xfrm>
        <a:graphic>
          <a:graphicData uri="http://schemas.openxmlformats.org/drawingml/2006/table">
            <a:tbl>
              <a:tblPr/>
              <a:tblGrid>
                <a:gridCol w="1282665">
                  <a:extLst>
                    <a:ext uri="{9D8B030D-6E8A-4147-A177-3AD203B41FA5}">
                      <a16:colId xmlns:a16="http://schemas.microsoft.com/office/drawing/2014/main" val="2841762833"/>
                    </a:ext>
                  </a:extLst>
                </a:gridCol>
                <a:gridCol w="1200618">
                  <a:extLst>
                    <a:ext uri="{9D8B030D-6E8A-4147-A177-3AD203B41FA5}">
                      <a16:colId xmlns:a16="http://schemas.microsoft.com/office/drawing/2014/main" val="378184895"/>
                    </a:ext>
                  </a:extLst>
                </a:gridCol>
                <a:gridCol w="757075">
                  <a:extLst>
                    <a:ext uri="{9D8B030D-6E8A-4147-A177-3AD203B41FA5}">
                      <a16:colId xmlns:a16="http://schemas.microsoft.com/office/drawing/2014/main" val="1879569733"/>
                    </a:ext>
                  </a:extLst>
                </a:gridCol>
              </a:tblGrid>
              <a:tr h="405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Variable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3793" marR="337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A63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A63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OR (IC 95%)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3793" marR="337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A63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A63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p-valor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3793" marR="337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A63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A63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485207"/>
                  </a:ext>
                </a:extLst>
              </a:tr>
              <a:tr h="1794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ETV sintomática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3793" marR="337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A63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2,3 (1,6–3,4)</a:t>
                      </a:r>
                    </a:p>
                  </a:txBody>
                  <a:tcPr marL="33793" marR="337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A63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0,001</a:t>
                      </a:r>
                    </a:p>
                  </a:txBody>
                  <a:tcPr marL="33793" marR="337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A63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3298336"/>
                  </a:ext>
                </a:extLst>
              </a:tr>
              <a:tr h="17948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Metástasis</a:t>
                      </a:r>
                    </a:p>
                  </a:txBody>
                  <a:tcPr marL="33793" marR="337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1,61 (1,12–2,33)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3793" marR="337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0,011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3793" marR="337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520868"/>
                  </a:ext>
                </a:extLst>
              </a:tr>
              <a:tr h="1794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TVP </a:t>
                      </a:r>
                    </a:p>
                  </a:txBody>
                  <a:tcPr marL="33793" marR="337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A63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2,7 (1,8–3,9)</a:t>
                      </a:r>
                    </a:p>
                  </a:txBody>
                  <a:tcPr marL="33793" marR="337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A63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0,001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3793" marR="337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A63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4151991"/>
                  </a:ext>
                </a:extLst>
              </a:tr>
            </a:tbl>
          </a:graphicData>
        </a:graphic>
      </p:graphicFrame>
      <p:sp>
        <p:nvSpPr>
          <p:cNvPr id="30" name="Rectángulo 29">
            <a:extLst>
              <a:ext uri="{FF2B5EF4-FFF2-40B4-BE49-F238E27FC236}">
                <a16:creationId xmlns:a16="http://schemas.microsoft.com/office/drawing/2014/main" id="{4C41EC72-24D1-BA4F-AA46-1500972FB2B2}"/>
              </a:ext>
            </a:extLst>
          </p:cNvPr>
          <p:cNvSpPr/>
          <p:nvPr/>
        </p:nvSpPr>
        <p:spPr>
          <a:xfrm>
            <a:off x="5154757" y="625250"/>
            <a:ext cx="17726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s-ES" sz="1200" dirty="0"/>
              <a:t>Variables asociadas a TR: </a:t>
            </a:r>
          </a:p>
        </p:txBody>
      </p:sp>
    </p:spTree>
    <p:extLst>
      <p:ext uri="{BB962C8B-B14F-4D97-AF65-F5344CB8AC3E}">
        <p14:creationId xmlns:p14="http://schemas.microsoft.com/office/powerpoint/2010/main" val="12367156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3738</TotalTime>
  <Words>294</Words>
  <Application>Microsoft Macintosh PowerPoint</Application>
  <PresentationFormat>Presentación en pantalla (16:9)</PresentationFormat>
  <Paragraphs>44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TROMBOSIS RESIDUAL Y FACTORES PREDICTORES EN PACIENTES CON ENFERMEDAD TROMBOEMBÓLICA VENOSA (ETV) ASOCIADA AL CÁNCER EN TRATAMIENTO CON TINZAPARINA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javierdelgado@usal.es</cp:lastModifiedBy>
  <cp:revision>34</cp:revision>
  <dcterms:created xsi:type="dcterms:W3CDTF">2024-02-05T13:08:18Z</dcterms:created>
  <dcterms:modified xsi:type="dcterms:W3CDTF">2024-02-29T16:17:47Z</dcterms:modified>
</cp:coreProperties>
</file>