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3" d="100"/>
          <a:sy n="93" d="100"/>
        </p:scale>
        <p:origin x="726" y="78"/>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14/02/2024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14/02/2024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14/02/2024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B3797998-9048-4197-8B94-06E5B01BB0B8}" type="datetimeFigureOut">
              <a:rPr lang="es-ES" smtClean="0"/>
              <a:t>14/02/2024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B3797998-9048-4197-8B94-06E5B01BB0B8}" type="datetimeFigureOut">
              <a:rPr lang="es-ES" smtClean="0"/>
              <a:t>14/02/2024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B3797998-9048-4197-8B94-06E5B01BB0B8}" type="datetimeFigureOut">
              <a:rPr lang="es-ES" smtClean="0"/>
              <a:t>14/02/2024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t>14/02/2024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14/02/2024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14/02/2024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14/02/2024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3797998-9048-4197-8B94-06E5B01BB0B8}" type="datetimeFigureOut">
              <a:rPr lang="es-ES" smtClean="0"/>
              <a:t>14/02/2024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t>14/02/2024</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5"/>
          <p:cNvSpPr>
            <a:spLocks noGrp="1"/>
          </p:cNvSpPr>
          <p:nvPr>
            <p:ph type="title"/>
          </p:nvPr>
        </p:nvSpPr>
        <p:spPr>
          <a:xfrm>
            <a:off x="1979712" y="123478"/>
            <a:ext cx="5616624" cy="936104"/>
          </a:xfrm>
          <a:solidFill>
            <a:schemeClr val="accent1"/>
          </a:solidFill>
        </p:spPr>
        <p:txBody>
          <a:bodyPr>
            <a:noAutofit/>
          </a:bodyPr>
          <a:lstStyle/>
          <a:p>
            <a:r>
              <a:rPr lang="es-ES" sz="1600" b="1" dirty="0">
                <a:solidFill>
                  <a:schemeClr val="bg1"/>
                </a:solidFill>
              </a:rPr>
              <a:t>ADHERENCIA EN VIDA REAL A CPAP EN PACIENTES CON APNEA OBSTRUCTIVA DEL SUEÑO INCLUIDOS EN UN PROGRAMA DE </a:t>
            </a:r>
            <a:r>
              <a:rPr lang="es-ES" sz="1600" b="1" dirty="0" smtClean="0">
                <a:solidFill>
                  <a:schemeClr val="bg1"/>
                </a:solidFill>
              </a:rPr>
              <a:t>TELEMONITORIZACIÓN</a:t>
            </a:r>
            <a:br>
              <a:rPr lang="es-ES" sz="1600" b="1" dirty="0" smtClean="0">
                <a:solidFill>
                  <a:schemeClr val="bg1"/>
                </a:solidFill>
              </a:rPr>
            </a:br>
            <a:r>
              <a:rPr lang="es-ES" sz="900" dirty="0">
                <a:solidFill>
                  <a:schemeClr val="bg1"/>
                </a:solidFill>
              </a:rPr>
              <a:t>M. Fernández Granja, F.J. Ruiz López, J. López Martínez, E. Martínez </a:t>
            </a:r>
            <a:r>
              <a:rPr lang="es-ES" sz="900" dirty="0" err="1">
                <a:solidFill>
                  <a:schemeClr val="bg1"/>
                </a:solidFill>
              </a:rPr>
              <a:t>Orenes</a:t>
            </a:r>
            <a:r>
              <a:rPr lang="es-ES" sz="900" dirty="0">
                <a:solidFill>
                  <a:schemeClr val="bg1"/>
                </a:solidFill>
              </a:rPr>
              <a:t>, L. Fernández Mula, E. Solana </a:t>
            </a:r>
            <a:r>
              <a:rPr lang="es-ES" sz="900" dirty="0" err="1" smtClean="0">
                <a:solidFill>
                  <a:schemeClr val="bg1"/>
                </a:solidFill>
              </a:rPr>
              <a:t>Martinez</a:t>
            </a:r>
            <a:endParaRPr lang="es-ES" sz="900" dirty="0">
              <a:solidFill>
                <a:schemeClr val="bg1"/>
              </a:solidFill>
            </a:endParaRPr>
          </a:p>
        </p:txBody>
      </p:sp>
      <p:sp>
        <p:nvSpPr>
          <p:cNvPr id="7" name="2 Rectángulo"/>
          <p:cNvSpPr/>
          <p:nvPr/>
        </p:nvSpPr>
        <p:spPr>
          <a:xfrm>
            <a:off x="992593" y="1364148"/>
            <a:ext cx="2520280" cy="3600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smtClean="0"/>
              <a:t>INTRODUCCIÓN</a:t>
            </a:r>
            <a:endParaRPr lang="es-ES" sz="1600" b="1" dirty="0"/>
          </a:p>
        </p:txBody>
      </p:sp>
      <p:sp>
        <p:nvSpPr>
          <p:cNvPr id="9" name="3 Rectángulo"/>
          <p:cNvSpPr/>
          <p:nvPr/>
        </p:nvSpPr>
        <p:spPr>
          <a:xfrm>
            <a:off x="5652120" y="1444464"/>
            <a:ext cx="2520280" cy="3600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smtClean="0"/>
              <a:t>MATERIAL Y MÉTODOS</a:t>
            </a:r>
            <a:endParaRPr lang="es-ES" sz="1600" b="1" dirty="0"/>
          </a:p>
        </p:txBody>
      </p:sp>
      <p:sp>
        <p:nvSpPr>
          <p:cNvPr id="10" name="CuadroTexto 9"/>
          <p:cNvSpPr txBox="1"/>
          <p:nvPr/>
        </p:nvSpPr>
        <p:spPr>
          <a:xfrm>
            <a:off x="179512" y="1923678"/>
            <a:ext cx="3600400" cy="830997"/>
          </a:xfrm>
          <a:prstGeom prst="rect">
            <a:avLst/>
          </a:prstGeom>
          <a:noFill/>
        </p:spPr>
        <p:txBody>
          <a:bodyPr wrap="square" rtlCol="0">
            <a:spAutoFit/>
          </a:bodyPr>
          <a:lstStyle/>
          <a:p>
            <a:pPr marL="285750" indent="-285750">
              <a:buFont typeface="Arial" panose="020B0604020202020204" pitchFamily="34" charset="0"/>
              <a:buChar char="•"/>
            </a:pPr>
            <a:r>
              <a:rPr lang="es-ES" sz="1200" b="1" dirty="0" smtClean="0"/>
              <a:t>CPAP</a:t>
            </a:r>
            <a:r>
              <a:rPr lang="es-ES" sz="1200" dirty="0" smtClean="0">
                <a:sym typeface="Wingdings" panose="05000000000000000000" pitchFamily="2" charset="2"/>
              </a:rPr>
              <a:t> tratamiento más eficiente en AOS.</a:t>
            </a:r>
          </a:p>
          <a:p>
            <a:pPr marL="285750" indent="-285750">
              <a:buFont typeface="Arial" panose="020B0604020202020204" pitchFamily="34" charset="0"/>
              <a:buChar char="•"/>
            </a:pPr>
            <a:r>
              <a:rPr lang="es-ES" sz="1200" dirty="0"/>
              <a:t>Falta de adherencia entre un </a:t>
            </a:r>
            <a:r>
              <a:rPr lang="es-ES" sz="1200" b="1" dirty="0"/>
              <a:t>30-80%. </a:t>
            </a:r>
            <a:endParaRPr lang="es-ES" sz="1200" dirty="0" smtClean="0">
              <a:sym typeface="Wingdings" panose="05000000000000000000" pitchFamily="2" charset="2"/>
            </a:endParaRPr>
          </a:p>
          <a:p>
            <a:pPr marL="285750" indent="-285750">
              <a:buFont typeface="Arial" panose="020B0604020202020204" pitchFamily="34" charset="0"/>
              <a:buChar char="•"/>
            </a:pPr>
            <a:r>
              <a:rPr lang="es-ES" sz="1200" dirty="0"/>
              <a:t>L</a:t>
            </a:r>
            <a:r>
              <a:rPr lang="es-ES" sz="1200" dirty="0" smtClean="0"/>
              <a:t>a </a:t>
            </a:r>
            <a:r>
              <a:rPr lang="es-ES" sz="1200" dirty="0"/>
              <a:t>baja adherencia </a:t>
            </a:r>
            <a:r>
              <a:rPr lang="es-ES" sz="1200" dirty="0" smtClean="0"/>
              <a:t>reduce </a:t>
            </a:r>
            <a:r>
              <a:rPr lang="es-ES" sz="1200" dirty="0"/>
              <a:t>sus efectos beneficiosos</a:t>
            </a:r>
            <a:r>
              <a:rPr lang="es-ES" sz="1200" dirty="0" smtClean="0"/>
              <a:t>.</a:t>
            </a:r>
          </a:p>
        </p:txBody>
      </p:sp>
      <p:sp>
        <p:nvSpPr>
          <p:cNvPr id="11" name="6 Rectángulo redondeado"/>
          <p:cNvSpPr/>
          <p:nvPr/>
        </p:nvSpPr>
        <p:spPr>
          <a:xfrm>
            <a:off x="677558" y="2877807"/>
            <a:ext cx="3150350" cy="846093"/>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s-ES" sz="1400" b="1" u="sng" dirty="0" smtClean="0">
                <a:solidFill>
                  <a:schemeClr val="bg1"/>
                </a:solidFill>
              </a:rPr>
              <a:t>OBJETIVO: </a:t>
            </a:r>
            <a:r>
              <a:rPr lang="es-ES" sz="1400" dirty="0" smtClean="0">
                <a:solidFill>
                  <a:prstClr val="black"/>
                </a:solidFill>
              </a:rPr>
              <a:t> </a:t>
            </a:r>
          </a:p>
          <a:p>
            <a:pPr lvl="0"/>
            <a:r>
              <a:rPr lang="es-ES" sz="1200" dirty="0" smtClean="0">
                <a:solidFill>
                  <a:schemeClr val="tx1"/>
                </a:solidFill>
              </a:rPr>
              <a:t>E</a:t>
            </a:r>
            <a:r>
              <a:rPr lang="es-ES" sz="1200" dirty="0" smtClean="0">
                <a:solidFill>
                  <a:schemeClr val="tx1"/>
                </a:solidFill>
              </a:rPr>
              <a:t>valuar </a:t>
            </a:r>
            <a:r>
              <a:rPr lang="es-ES" sz="1200" dirty="0">
                <a:solidFill>
                  <a:schemeClr val="tx1"/>
                </a:solidFill>
              </a:rPr>
              <a:t>la implantación de un programa de </a:t>
            </a:r>
            <a:r>
              <a:rPr lang="es-ES" sz="1200" b="1" dirty="0" err="1">
                <a:solidFill>
                  <a:schemeClr val="tx1"/>
                </a:solidFill>
              </a:rPr>
              <a:t>telemonitorización</a:t>
            </a:r>
            <a:r>
              <a:rPr lang="es-ES" sz="1200" b="1" dirty="0">
                <a:solidFill>
                  <a:schemeClr val="tx1"/>
                </a:solidFill>
              </a:rPr>
              <a:t> </a:t>
            </a:r>
            <a:r>
              <a:rPr lang="es-ES" sz="1200" dirty="0">
                <a:solidFill>
                  <a:schemeClr val="tx1"/>
                </a:solidFill>
              </a:rPr>
              <a:t>al inicio de la terapia y su repercusión en el primer año de tratamiento.</a:t>
            </a:r>
            <a:endParaRPr lang="es-ES" sz="1200" b="1" dirty="0">
              <a:solidFill>
                <a:schemeClr val="tx1"/>
              </a:solidFill>
            </a:endParaRPr>
          </a:p>
        </p:txBody>
      </p:sp>
      <p:sp>
        <p:nvSpPr>
          <p:cNvPr id="12" name="CuadroTexto 11"/>
          <p:cNvSpPr txBox="1"/>
          <p:nvPr/>
        </p:nvSpPr>
        <p:spPr>
          <a:xfrm>
            <a:off x="5112060" y="1946637"/>
            <a:ext cx="3600400" cy="2708434"/>
          </a:xfrm>
          <a:prstGeom prst="rect">
            <a:avLst/>
          </a:prstGeom>
          <a:noFill/>
        </p:spPr>
        <p:txBody>
          <a:bodyPr wrap="square" rtlCol="0">
            <a:spAutoFit/>
          </a:bodyPr>
          <a:lstStyle/>
          <a:p>
            <a:pPr marL="285750" indent="-285750">
              <a:buFont typeface="Arial" panose="020B0604020202020204" pitchFamily="34" charset="0"/>
              <a:buChar char="•"/>
            </a:pPr>
            <a:r>
              <a:rPr lang="es-ES" sz="1200" dirty="0" smtClean="0">
                <a:sym typeface="Wingdings" panose="05000000000000000000" pitchFamily="2" charset="2"/>
              </a:rPr>
              <a:t>Estudio descriptivo y retrospectivo.</a:t>
            </a:r>
          </a:p>
          <a:p>
            <a:pPr marL="285750" indent="-285750">
              <a:buFont typeface="Arial" panose="020B0604020202020204" pitchFamily="34" charset="0"/>
              <a:buChar char="•"/>
            </a:pPr>
            <a:r>
              <a:rPr lang="es-ES" sz="1200" dirty="0" smtClean="0"/>
              <a:t>718 </a:t>
            </a:r>
            <a:r>
              <a:rPr lang="es-ES" sz="1200" dirty="0"/>
              <a:t>pacientes con AOS </a:t>
            </a:r>
            <a:r>
              <a:rPr lang="es-ES" sz="1200" dirty="0" smtClean="0"/>
              <a:t>iniciaron </a:t>
            </a:r>
            <a:r>
              <a:rPr lang="es-ES" sz="1200" dirty="0"/>
              <a:t>CPAP y </a:t>
            </a:r>
            <a:r>
              <a:rPr lang="es-ES" sz="1200" dirty="0" smtClean="0"/>
              <a:t>entraron </a:t>
            </a:r>
            <a:r>
              <a:rPr lang="es-ES" sz="1200" dirty="0"/>
              <a:t>en el protocolo de adherencia </a:t>
            </a:r>
            <a:r>
              <a:rPr lang="es-ES" sz="1200" dirty="0" smtClean="0"/>
              <a:t>del HCUVA. </a:t>
            </a:r>
          </a:p>
          <a:p>
            <a:pPr marL="285750" indent="-285750">
              <a:buFont typeface="Arial" panose="020B0604020202020204" pitchFamily="34" charset="0"/>
              <a:buChar char="•"/>
            </a:pPr>
            <a:r>
              <a:rPr lang="es-ES" sz="1200" b="1" dirty="0" smtClean="0"/>
              <a:t>Cohorte</a:t>
            </a:r>
            <a:r>
              <a:rPr lang="es-ES" sz="1200" dirty="0" smtClean="0"/>
              <a:t> final de </a:t>
            </a:r>
            <a:r>
              <a:rPr lang="es-ES" sz="1200" b="1" dirty="0" smtClean="0"/>
              <a:t>511 </a:t>
            </a:r>
            <a:r>
              <a:rPr lang="es-ES" sz="1200" dirty="0" smtClean="0"/>
              <a:t>pacientes: </a:t>
            </a:r>
          </a:p>
          <a:p>
            <a:pPr marL="742950" lvl="1" indent="-285750">
              <a:buFont typeface="Wingdings" panose="05000000000000000000" pitchFamily="2" charset="2"/>
              <a:buChar char="Ø"/>
            </a:pPr>
            <a:r>
              <a:rPr lang="es-ES" sz="1100" dirty="0" smtClean="0"/>
              <a:t>Uso de CPAP &gt;6 meses/completaron 12 meses de terapia.</a:t>
            </a:r>
          </a:p>
          <a:p>
            <a:pPr marL="742950" lvl="1" indent="-285750">
              <a:buFont typeface="Wingdings" panose="05000000000000000000" pitchFamily="2" charset="2"/>
              <a:buChar char="Ø"/>
            </a:pPr>
            <a:r>
              <a:rPr lang="es-ES" sz="1100" dirty="0" smtClean="0"/>
              <a:t>Abandono de terapia durante este periodo. </a:t>
            </a:r>
            <a:endParaRPr lang="es-ES" sz="1100" dirty="0"/>
          </a:p>
          <a:p>
            <a:pPr marL="285750" indent="-285750">
              <a:buFont typeface="Arial" panose="020B0604020202020204" pitchFamily="34" charset="0"/>
              <a:buChar char="•"/>
            </a:pPr>
            <a:r>
              <a:rPr lang="es-ES" sz="1200" b="1" dirty="0"/>
              <a:t>Programa de </a:t>
            </a:r>
            <a:r>
              <a:rPr lang="es-ES" sz="1200" b="1" dirty="0" err="1" smtClean="0"/>
              <a:t>telemonitorización</a:t>
            </a:r>
            <a:r>
              <a:rPr lang="es-ES" sz="1200" dirty="0" smtClean="0"/>
              <a:t>:</a:t>
            </a:r>
          </a:p>
          <a:p>
            <a:pPr marL="742950" lvl="1" indent="-285750">
              <a:buFont typeface="Wingdings" panose="05000000000000000000" pitchFamily="2" charset="2"/>
              <a:buChar char="Ø"/>
            </a:pPr>
            <a:r>
              <a:rPr lang="es-ES" sz="1100" dirty="0"/>
              <a:t>M</a:t>
            </a:r>
            <a:r>
              <a:rPr lang="es-ES" sz="1100" dirty="0" smtClean="0"/>
              <a:t>odo </a:t>
            </a:r>
            <a:r>
              <a:rPr lang="es-ES" sz="1100" dirty="0" err="1"/>
              <a:t>autoCPAP</a:t>
            </a:r>
            <a:r>
              <a:rPr lang="es-ES" sz="1100" dirty="0"/>
              <a:t> durante 7 </a:t>
            </a:r>
            <a:r>
              <a:rPr lang="es-ES" sz="1100" dirty="0" smtClean="0"/>
              <a:t>días.</a:t>
            </a:r>
          </a:p>
          <a:p>
            <a:pPr marL="742950" lvl="1" indent="-285750">
              <a:buFont typeface="Wingdings" panose="05000000000000000000" pitchFamily="2" charset="2"/>
              <a:buChar char="Ø"/>
            </a:pPr>
            <a:r>
              <a:rPr lang="es-ES" sz="1100" dirty="0" smtClean="0"/>
              <a:t>Intervención telefónica si baja adherencia a las 48h. </a:t>
            </a:r>
          </a:p>
          <a:p>
            <a:pPr marL="742950" lvl="1" indent="-285750">
              <a:buFont typeface="Wingdings" panose="05000000000000000000" pitchFamily="2" charset="2"/>
              <a:buChar char="Ø"/>
            </a:pPr>
            <a:r>
              <a:rPr lang="es-ES" sz="1100" dirty="0" smtClean="0"/>
              <a:t>Cálculo de p90 y programación de </a:t>
            </a:r>
            <a:r>
              <a:rPr lang="es-ES" sz="1100" dirty="0" err="1" smtClean="0"/>
              <a:t>ZStart</a:t>
            </a:r>
            <a:r>
              <a:rPr lang="es-ES" sz="1100" dirty="0" smtClean="0"/>
              <a:t> durante 21 días. </a:t>
            </a:r>
          </a:p>
          <a:p>
            <a:pPr marL="742950" lvl="1" indent="-285750">
              <a:buFont typeface="Wingdings" panose="05000000000000000000" pitchFamily="2" charset="2"/>
              <a:buChar char="Ø"/>
            </a:pPr>
            <a:r>
              <a:rPr lang="es-ES" sz="1100" dirty="0" smtClean="0"/>
              <a:t>Revisión por técnico: 1 mes y 3 meses. </a:t>
            </a:r>
          </a:p>
          <a:p>
            <a:pPr marL="742950" lvl="1" indent="-285750">
              <a:buFont typeface="Wingdings" panose="05000000000000000000" pitchFamily="2" charset="2"/>
              <a:buChar char="Ø"/>
            </a:pPr>
            <a:r>
              <a:rPr lang="es-ES" sz="1100" dirty="0" smtClean="0"/>
              <a:t>Revisión por facultativo: 9 meses. </a:t>
            </a:r>
            <a:endParaRPr lang="es-ES" sz="1200" dirty="0"/>
          </a:p>
        </p:txBody>
      </p:sp>
      <p:sp>
        <p:nvSpPr>
          <p:cNvPr id="19" name="CuadroTexto 18"/>
          <p:cNvSpPr txBox="1"/>
          <p:nvPr/>
        </p:nvSpPr>
        <p:spPr>
          <a:xfrm>
            <a:off x="3203848" y="4157401"/>
            <a:ext cx="2016224" cy="830997"/>
          </a:xfrm>
          <a:prstGeom prst="rect">
            <a:avLst/>
          </a:prstGeom>
          <a:noFill/>
          <a:ln>
            <a:solidFill>
              <a:srgbClr val="0070C0"/>
            </a:solidFill>
          </a:ln>
        </p:spPr>
        <p:txBody>
          <a:bodyPr wrap="square" rtlCol="0">
            <a:spAutoFit/>
          </a:bodyPr>
          <a:lstStyle/>
          <a:p>
            <a:pPr marL="171450" indent="-171450">
              <a:buFont typeface="Arial" panose="020B0604020202020204" pitchFamily="34" charset="0"/>
              <a:buChar char="•"/>
            </a:pPr>
            <a:r>
              <a:rPr lang="es-ES" sz="1200" b="1" dirty="0" smtClean="0"/>
              <a:t>Evaluación de adherencia: </a:t>
            </a:r>
          </a:p>
          <a:p>
            <a:pPr marL="628650" lvl="1" indent="-171450">
              <a:buFont typeface="Wingdings" panose="05000000000000000000" pitchFamily="2" charset="2"/>
              <a:buChar char="Ø"/>
            </a:pPr>
            <a:r>
              <a:rPr lang="es-ES" sz="1200" dirty="0" smtClean="0"/>
              <a:t>7 y 28 días. </a:t>
            </a:r>
          </a:p>
          <a:p>
            <a:pPr marL="628650" lvl="1" indent="-171450">
              <a:buFont typeface="Wingdings" panose="05000000000000000000" pitchFamily="2" charset="2"/>
              <a:buChar char="Ø"/>
            </a:pPr>
            <a:r>
              <a:rPr lang="es-ES" sz="1200" dirty="0" smtClean="0"/>
              <a:t>3, 6 y 12 meses.</a:t>
            </a:r>
          </a:p>
          <a:p>
            <a:pPr marL="171450" indent="-171450">
              <a:buFont typeface="Wingdings" panose="05000000000000000000" pitchFamily="2" charset="2"/>
              <a:buChar char="Ø"/>
            </a:pPr>
            <a:endParaRPr lang="es-ES" sz="1200" dirty="0"/>
          </a:p>
        </p:txBody>
      </p:sp>
      <p:cxnSp>
        <p:nvCxnSpPr>
          <p:cNvPr id="22" name="Conector angular 21"/>
          <p:cNvCxnSpPr>
            <a:stCxn id="12" idx="2"/>
          </p:cNvCxnSpPr>
          <p:nvPr/>
        </p:nvCxnSpPr>
        <p:spPr>
          <a:xfrm rot="5400000">
            <a:off x="6063711" y="3955448"/>
            <a:ext cx="148927" cy="154817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Rectángulo"/>
          <p:cNvSpPr/>
          <p:nvPr/>
        </p:nvSpPr>
        <p:spPr>
          <a:xfrm>
            <a:off x="3365866" y="393847"/>
            <a:ext cx="2520280" cy="3600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smtClean="0"/>
              <a:t>RESULTADOS</a:t>
            </a:r>
            <a:endParaRPr lang="es-ES" sz="1600" b="1" dirty="0"/>
          </a:p>
        </p:txBody>
      </p:sp>
      <p:sp>
        <p:nvSpPr>
          <p:cNvPr id="5" name="6 CuadroTexto"/>
          <p:cNvSpPr txBox="1"/>
          <p:nvPr/>
        </p:nvSpPr>
        <p:spPr>
          <a:xfrm>
            <a:off x="359531" y="907854"/>
            <a:ext cx="4382623" cy="1569660"/>
          </a:xfrm>
          <a:prstGeom prst="rect">
            <a:avLst/>
          </a:prstGeom>
          <a:noFill/>
        </p:spPr>
        <p:txBody>
          <a:bodyPr wrap="square" rtlCol="0">
            <a:spAutoFit/>
          </a:bodyPr>
          <a:lstStyle/>
          <a:p>
            <a:pPr marL="285750" indent="-285750">
              <a:buFont typeface="Arial" panose="020B0604020202020204" pitchFamily="34" charset="0"/>
              <a:buChar char="•"/>
            </a:pPr>
            <a:r>
              <a:rPr lang="es-ES" sz="1200" b="1" dirty="0" smtClean="0"/>
              <a:t>Media </a:t>
            </a:r>
            <a:r>
              <a:rPr lang="es-ES" sz="1200" dirty="0" smtClean="0"/>
              <a:t>horas de uso 4.44.</a:t>
            </a:r>
          </a:p>
          <a:p>
            <a:pPr marL="285750" indent="-285750">
              <a:buFont typeface="Arial" panose="020B0604020202020204" pitchFamily="34" charset="0"/>
              <a:buChar char="•"/>
            </a:pPr>
            <a:r>
              <a:rPr lang="es-ES" sz="1200" b="1" dirty="0" smtClean="0"/>
              <a:t>Abandono de terapia: </a:t>
            </a:r>
            <a:r>
              <a:rPr lang="es-ES" sz="1200" dirty="0" smtClean="0"/>
              <a:t>43 </a:t>
            </a:r>
            <a:r>
              <a:rPr lang="es-ES" sz="1200" dirty="0"/>
              <a:t>pacientes (</a:t>
            </a:r>
            <a:r>
              <a:rPr lang="es-ES" sz="1200" dirty="0" smtClean="0"/>
              <a:t>8.4%) en &lt;6 meses, solo </a:t>
            </a:r>
            <a:r>
              <a:rPr lang="es-ES" sz="1200" dirty="0"/>
              <a:t>2 pacientes más abandonaron en los siguientes 6 meses. </a:t>
            </a:r>
            <a:endParaRPr lang="es-ES" sz="1200" dirty="0" smtClean="0"/>
          </a:p>
          <a:p>
            <a:pPr marL="285750" indent="-285750">
              <a:buFont typeface="Arial" panose="020B0604020202020204" pitchFamily="34" charset="0"/>
              <a:buChar char="•"/>
            </a:pPr>
            <a:r>
              <a:rPr lang="es-ES" sz="1200" dirty="0"/>
              <a:t>La </a:t>
            </a:r>
            <a:r>
              <a:rPr lang="es-ES" sz="1200" b="1" dirty="0" smtClean="0"/>
              <a:t>adherencia: </a:t>
            </a:r>
          </a:p>
          <a:p>
            <a:pPr marL="742950" lvl="1" indent="-285750">
              <a:buFont typeface="Wingdings" panose="05000000000000000000" pitchFamily="2" charset="2"/>
              <a:buChar char="Ø"/>
            </a:pPr>
            <a:r>
              <a:rPr lang="es-ES" sz="1200" dirty="0"/>
              <a:t>P</a:t>
            </a:r>
            <a:r>
              <a:rPr lang="es-ES" sz="1200" dirty="0" smtClean="0"/>
              <a:t>rimeros 7 días se correlacionan </a:t>
            </a:r>
            <a:r>
              <a:rPr lang="es-ES" sz="1200" dirty="0"/>
              <a:t>con la adherencia en los primeros 28 </a:t>
            </a:r>
            <a:r>
              <a:rPr lang="es-ES" sz="1200" dirty="0" smtClean="0"/>
              <a:t>días (p&lt;0.01</a:t>
            </a:r>
            <a:r>
              <a:rPr lang="es-ES" sz="1200" dirty="0"/>
              <a:t>). </a:t>
            </a:r>
            <a:endParaRPr lang="es-ES" sz="1200" dirty="0"/>
          </a:p>
          <a:p>
            <a:pPr marL="742950" lvl="1" indent="-285750">
              <a:buFont typeface="Wingdings" panose="05000000000000000000" pitchFamily="2" charset="2"/>
              <a:buChar char="Ø"/>
            </a:pPr>
            <a:r>
              <a:rPr lang="es-ES" sz="1200" dirty="0" smtClean="0"/>
              <a:t>Primeros </a:t>
            </a:r>
            <a:r>
              <a:rPr lang="es-ES" sz="1200" dirty="0"/>
              <a:t>28 días se </a:t>
            </a:r>
            <a:r>
              <a:rPr lang="es-ES" sz="1200" dirty="0" smtClean="0"/>
              <a:t>asocian </a:t>
            </a:r>
            <a:r>
              <a:rPr lang="es-ES" sz="1200" dirty="0"/>
              <a:t>con la adherencia en los primeros 6 meses </a:t>
            </a:r>
            <a:r>
              <a:rPr lang="es-ES" sz="1200" dirty="0" smtClean="0"/>
              <a:t>(p&lt;0.01</a:t>
            </a:r>
            <a:r>
              <a:rPr lang="es-ES" sz="1200" dirty="0"/>
              <a:t>) y </a:t>
            </a:r>
            <a:r>
              <a:rPr lang="es-ES" sz="1200" dirty="0" smtClean="0"/>
              <a:t>al año. </a:t>
            </a:r>
            <a:endParaRPr lang="es-ES" sz="1200" dirty="0" smtClean="0"/>
          </a:p>
        </p:txBody>
      </p:sp>
      <p:sp>
        <p:nvSpPr>
          <p:cNvPr id="6" name="9 Rectángulo"/>
          <p:cNvSpPr/>
          <p:nvPr/>
        </p:nvSpPr>
        <p:spPr>
          <a:xfrm>
            <a:off x="215516" y="4196380"/>
            <a:ext cx="2160240" cy="36004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600" b="1" dirty="0" smtClean="0"/>
              <a:t>CONCLUSIONES</a:t>
            </a:r>
            <a:endParaRPr lang="es-ES" sz="1600" b="1" dirty="0"/>
          </a:p>
        </p:txBody>
      </p:sp>
      <p:sp>
        <p:nvSpPr>
          <p:cNvPr id="7" name="7 CuadroTexto"/>
          <p:cNvSpPr txBox="1"/>
          <p:nvPr/>
        </p:nvSpPr>
        <p:spPr>
          <a:xfrm>
            <a:off x="2420633" y="4140481"/>
            <a:ext cx="5957926" cy="830997"/>
          </a:xfrm>
          <a:prstGeom prst="rect">
            <a:avLst/>
          </a:prstGeom>
          <a:noFill/>
          <a:ln>
            <a:solidFill>
              <a:srgbClr val="00B050"/>
            </a:solidFill>
          </a:ln>
        </p:spPr>
        <p:txBody>
          <a:bodyPr wrap="square" rtlCol="0">
            <a:spAutoFit/>
          </a:bodyPr>
          <a:lstStyle/>
          <a:p>
            <a:r>
              <a:rPr lang="es-ES" sz="1200" dirty="0"/>
              <a:t>Un ambiente de apoyo y controlado como el programa de </a:t>
            </a:r>
            <a:r>
              <a:rPr lang="es-ES" sz="1200" dirty="0" err="1"/>
              <a:t>telemonitorización</a:t>
            </a:r>
            <a:r>
              <a:rPr lang="es-ES" sz="1200" dirty="0"/>
              <a:t> puede mejorar la adherencia de los pacientes que precisan terapia con CPAP, ya que las tasas de adherencia conseguidas en nuestra cohorte son similares o incluso superiores a otros estudios en vida real</a:t>
            </a:r>
            <a:r>
              <a:rPr lang="es-ES" sz="1200" dirty="0" smtClean="0"/>
              <a:t>.</a:t>
            </a:r>
            <a:endParaRPr lang="es-ES" sz="1200" dirty="0"/>
          </a:p>
        </p:txBody>
      </p:sp>
      <p:graphicFrame>
        <p:nvGraphicFramePr>
          <p:cNvPr id="8" name="Tabla 7"/>
          <p:cNvGraphicFramePr>
            <a:graphicFrameLocks noGrp="1"/>
          </p:cNvGraphicFramePr>
          <p:nvPr>
            <p:extLst>
              <p:ext uri="{D42A27DB-BD31-4B8C-83A1-F6EECF244321}">
                <p14:modId xmlns:p14="http://schemas.microsoft.com/office/powerpoint/2010/main" val="1046948168"/>
              </p:ext>
            </p:extLst>
          </p:nvPr>
        </p:nvGraphicFramePr>
        <p:xfrm>
          <a:off x="1925680" y="2691670"/>
          <a:ext cx="5400651" cy="1078527"/>
        </p:xfrm>
        <a:graphic>
          <a:graphicData uri="http://schemas.openxmlformats.org/drawingml/2006/table">
            <a:tbl>
              <a:tblPr firstRow="1" firstCol="1" bandRow="1">
                <a:tableStyleId>{5C22544A-7EE6-4342-B048-85BDC9FD1C3A}</a:tableStyleId>
              </a:tblPr>
              <a:tblGrid>
                <a:gridCol w="1079655"/>
                <a:gridCol w="1080249"/>
                <a:gridCol w="1080249"/>
                <a:gridCol w="1080249"/>
                <a:gridCol w="1080249"/>
              </a:tblGrid>
              <a:tr h="209740">
                <a:tc>
                  <a:txBody>
                    <a:bodyPr/>
                    <a:lstStyle/>
                    <a:p>
                      <a:pPr>
                        <a:spcAft>
                          <a:spcPts val="0"/>
                        </a:spcAft>
                      </a:pPr>
                      <a:r>
                        <a:rPr lang="es-ES" sz="1100" dirty="0">
                          <a:effectLst/>
                        </a:rPr>
                        <a:t> </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1200">
                          <a:effectLst/>
                        </a:rPr>
                        <a:t>7 días</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1200" dirty="0">
                          <a:effectLst/>
                        </a:rPr>
                        <a:t>28 días</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1200" dirty="0">
                          <a:effectLst/>
                        </a:rPr>
                        <a:t>6 meses</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1200">
                          <a:effectLst/>
                        </a:rPr>
                        <a:t>12 meses</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00720">
                <a:tc>
                  <a:txBody>
                    <a:bodyPr/>
                    <a:lstStyle/>
                    <a:p>
                      <a:pPr>
                        <a:spcAft>
                          <a:spcPts val="0"/>
                        </a:spcAft>
                      </a:pPr>
                      <a:r>
                        <a:rPr lang="es-ES" sz="1100">
                          <a:effectLst/>
                        </a:rPr>
                        <a:t>Adherencia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1100">
                          <a:effectLst/>
                        </a:rPr>
                        <a:t>374</a:t>
                      </a:r>
                    </a:p>
                    <a:p>
                      <a:pPr algn="ctr">
                        <a:spcAft>
                          <a:spcPts val="0"/>
                        </a:spcAft>
                      </a:pPr>
                      <a:r>
                        <a:rPr lang="es-ES" sz="1100">
                          <a:effectLst/>
                        </a:rPr>
                        <a:t>(73.19%)</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1100">
                          <a:effectLst/>
                        </a:rPr>
                        <a:t>384</a:t>
                      </a:r>
                    </a:p>
                    <a:p>
                      <a:pPr algn="ctr">
                        <a:spcAft>
                          <a:spcPts val="0"/>
                        </a:spcAft>
                      </a:pPr>
                      <a:r>
                        <a:rPr lang="es-ES" sz="1100">
                          <a:effectLst/>
                        </a:rPr>
                        <a:t>(75.15%)</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1100">
                          <a:effectLst/>
                        </a:rPr>
                        <a:t>327</a:t>
                      </a:r>
                    </a:p>
                    <a:p>
                      <a:pPr algn="ctr">
                        <a:spcAft>
                          <a:spcPts val="0"/>
                        </a:spcAft>
                      </a:pPr>
                      <a:r>
                        <a:rPr lang="es-ES" sz="1100">
                          <a:effectLst/>
                        </a:rPr>
                        <a:t>(69.87%)</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1100">
                          <a:effectLst/>
                        </a:rPr>
                        <a:t>233</a:t>
                      </a:r>
                    </a:p>
                    <a:p>
                      <a:pPr algn="ctr">
                        <a:spcAft>
                          <a:spcPts val="0"/>
                        </a:spcAft>
                      </a:pPr>
                      <a:r>
                        <a:rPr lang="es-ES" sz="1100">
                          <a:effectLst/>
                        </a:rPr>
                        <a:t>(79.79%)</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300720">
                <a:tc>
                  <a:txBody>
                    <a:bodyPr/>
                    <a:lstStyle/>
                    <a:p>
                      <a:pPr>
                        <a:spcAft>
                          <a:spcPts val="0"/>
                        </a:spcAft>
                      </a:pPr>
                      <a:r>
                        <a:rPr lang="es-ES" sz="1100">
                          <a:effectLst/>
                        </a:rPr>
                        <a:t>No adherencia</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1100">
                          <a:effectLst/>
                        </a:rPr>
                        <a:t>137</a:t>
                      </a:r>
                    </a:p>
                    <a:p>
                      <a:pPr algn="ctr">
                        <a:spcAft>
                          <a:spcPts val="0"/>
                        </a:spcAft>
                      </a:pPr>
                      <a:r>
                        <a:rPr lang="es-ES" sz="1100">
                          <a:effectLst/>
                        </a:rPr>
                        <a:t>(26.81%)</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1100">
                          <a:effectLst/>
                        </a:rPr>
                        <a:t>127</a:t>
                      </a:r>
                    </a:p>
                    <a:p>
                      <a:pPr algn="ctr">
                        <a:spcAft>
                          <a:spcPts val="0"/>
                        </a:spcAft>
                      </a:pPr>
                      <a:r>
                        <a:rPr lang="es-ES" sz="1100">
                          <a:effectLst/>
                        </a:rPr>
                        <a:t>(24.85%)</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1100">
                          <a:effectLst/>
                        </a:rPr>
                        <a:t>141</a:t>
                      </a:r>
                    </a:p>
                    <a:p>
                      <a:pPr algn="ctr">
                        <a:spcAft>
                          <a:spcPts val="0"/>
                        </a:spcAft>
                      </a:pPr>
                      <a:r>
                        <a:rPr lang="es-ES" sz="1100">
                          <a:effectLst/>
                        </a:rPr>
                        <a:t>(30.13%)</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1100">
                          <a:effectLst/>
                        </a:rPr>
                        <a:t>59</a:t>
                      </a:r>
                    </a:p>
                    <a:p>
                      <a:pPr algn="ctr">
                        <a:spcAft>
                          <a:spcPts val="0"/>
                        </a:spcAft>
                      </a:pPr>
                      <a:r>
                        <a:rPr lang="es-ES" sz="1100">
                          <a:effectLst/>
                        </a:rPr>
                        <a:t>(20.21%)</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198227">
                <a:tc>
                  <a:txBody>
                    <a:bodyPr/>
                    <a:lstStyle/>
                    <a:p>
                      <a:pPr>
                        <a:spcAft>
                          <a:spcPts val="0"/>
                        </a:spcAft>
                      </a:pPr>
                      <a:r>
                        <a:rPr lang="es-ES" sz="1100" dirty="0">
                          <a:effectLst/>
                        </a:rPr>
                        <a:t>Total</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1100">
                          <a:effectLst/>
                        </a:rPr>
                        <a:t>511</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1100">
                          <a:effectLst/>
                        </a:rPr>
                        <a:t>511</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1100">
                          <a:effectLst/>
                        </a:rPr>
                        <a:t>468</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s-ES" sz="1100" dirty="0">
                          <a:effectLst/>
                        </a:rPr>
                        <a:t>292</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9" name="CuadroTexto 8"/>
          <p:cNvSpPr txBox="1"/>
          <p:nvPr/>
        </p:nvSpPr>
        <p:spPr>
          <a:xfrm>
            <a:off x="1922569" y="3742229"/>
            <a:ext cx="4235907" cy="200055"/>
          </a:xfrm>
          <a:prstGeom prst="rect">
            <a:avLst/>
          </a:prstGeom>
          <a:noFill/>
        </p:spPr>
        <p:txBody>
          <a:bodyPr wrap="square" rtlCol="0">
            <a:spAutoFit/>
          </a:bodyPr>
          <a:lstStyle/>
          <a:p>
            <a:r>
              <a:rPr lang="es-ES" sz="700" dirty="0" smtClean="0"/>
              <a:t>Tabla 1. Adherencia al año de seguimiento.</a:t>
            </a:r>
            <a:endParaRPr lang="es-ES" dirty="0"/>
          </a:p>
        </p:txBody>
      </p:sp>
      <p:sp>
        <p:nvSpPr>
          <p:cNvPr id="10" name="6 CuadroTexto"/>
          <p:cNvSpPr txBox="1"/>
          <p:nvPr/>
        </p:nvSpPr>
        <p:spPr>
          <a:xfrm>
            <a:off x="4742155" y="907854"/>
            <a:ext cx="3636404" cy="276999"/>
          </a:xfrm>
          <a:prstGeom prst="rect">
            <a:avLst/>
          </a:prstGeom>
          <a:noFill/>
        </p:spPr>
        <p:txBody>
          <a:bodyPr wrap="square" rtlCol="0">
            <a:spAutoFit/>
          </a:bodyPr>
          <a:lstStyle/>
          <a:p>
            <a:pPr marL="285750" indent="-285750">
              <a:buFont typeface="Arial" panose="020B0604020202020204" pitchFamily="34" charset="0"/>
              <a:buChar char="•"/>
            </a:pPr>
            <a:endParaRPr lang="es-ES" sz="1200" dirty="0" smtClean="0"/>
          </a:p>
        </p:txBody>
      </p:sp>
      <p:sp>
        <p:nvSpPr>
          <p:cNvPr id="11" name="6 CuadroTexto"/>
          <p:cNvSpPr txBox="1"/>
          <p:nvPr/>
        </p:nvSpPr>
        <p:spPr>
          <a:xfrm>
            <a:off x="4742154" y="889524"/>
            <a:ext cx="4382623" cy="1384995"/>
          </a:xfrm>
          <a:prstGeom prst="rect">
            <a:avLst/>
          </a:prstGeom>
          <a:noFill/>
        </p:spPr>
        <p:txBody>
          <a:bodyPr wrap="square" rtlCol="0">
            <a:spAutoFit/>
          </a:bodyPr>
          <a:lstStyle/>
          <a:p>
            <a:pPr marL="171450" indent="-171450">
              <a:buFont typeface="Arial" panose="020B0604020202020204" pitchFamily="34" charset="0"/>
              <a:buChar char="•"/>
            </a:pPr>
            <a:r>
              <a:rPr lang="es-ES" sz="1200" dirty="0" smtClean="0"/>
              <a:t>No obstante, la </a:t>
            </a:r>
            <a:r>
              <a:rPr lang="es-ES" sz="1200" dirty="0"/>
              <a:t>adherencia a los 7 días no se asocia con la adherencia al año </a:t>
            </a:r>
            <a:r>
              <a:rPr lang="es-ES" sz="1200" dirty="0" smtClean="0"/>
              <a:t>(p=0.15).</a:t>
            </a:r>
          </a:p>
          <a:p>
            <a:pPr marL="171450" indent="-171450">
              <a:buFont typeface="Arial" panose="020B0604020202020204" pitchFamily="34" charset="0"/>
              <a:buChar char="•"/>
            </a:pPr>
            <a:r>
              <a:rPr lang="es-ES" sz="1200" dirty="0"/>
              <a:t>Respecto a los que </a:t>
            </a:r>
            <a:r>
              <a:rPr lang="es-ES" sz="1200" b="1" dirty="0"/>
              <a:t>abandonaron la </a:t>
            </a:r>
            <a:r>
              <a:rPr lang="es-ES" sz="1200" b="1" dirty="0" smtClean="0"/>
              <a:t>terapia</a:t>
            </a:r>
            <a:r>
              <a:rPr lang="es-ES" sz="1200" dirty="0" smtClean="0"/>
              <a:t>: </a:t>
            </a:r>
          </a:p>
          <a:p>
            <a:pPr marL="628650" lvl="1" indent="-171450">
              <a:buFont typeface="Wingdings" panose="05000000000000000000" pitchFamily="2" charset="2"/>
              <a:buChar char="Ø"/>
            </a:pPr>
            <a:r>
              <a:rPr lang="es-ES" sz="1200" dirty="0" smtClean="0"/>
              <a:t>84% </a:t>
            </a:r>
            <a:r>
              <a:rPr lang="es-ES" sz="1200" dirty="0"/>
              <a:t>no tenían adherencia a los 7 </a:t>
            </a:r>
            <a:r>
              <a:rPr lang="es-ES" sz="1200" dirty="0" smtClean="0"/>
              <a:t>días. </a:t>
            </a:r>
          </a:p>
          <a:p>
            <a:pPr marL="628650" lvl="1" indent="-171450">
              <a:buFont typeface="Wingdings" panose="05000000000000000000" pitchFamily="2" charset="2"/>
              <a:buChar char="Ø"/>
            </a:pPr>
            <a:r>
              <a:rPr lang="es-ES" sz="1200" dirty="0" smtClean="0"/>
              <a:t>78% </a:t>
            </a:r>
            <a:r>
              <a:rPr lang="es-ES" sz="1200" dirty="0"/>
              <a:t>no lo estuvieron a los 28 </a:t>
            </a:r>
            <a:r>
              <a:rPr lang="es-ES" sz="1200" dirty="0" smtClean="0"/>
              <a:t>días</a:t>
            </a:r>
          </a:p>
          <a:p>
            <a:pPr marL="628650" lvl="1" indent="-171450">
              <a:buFont typeface="Wingdings" panose="05000000000000000000" pitchFamily="2" charset="2"/>
              <a:buChar char="Ø"/>
            </a:pPr>
            <a:r>
              <a:rPr lang="es-ES" sz="1200" dirty="0" smtClean="0"/>
              <a:t>95% </a:t>
            </a:r>
            <a:r>
              <a:rPr lang="es-ES" sz="1200" dirty="0"/>
              <a:t>abandonaron en los primeros 6 meses de terapia.</a:t>
            </a:r>
          </a:p>
          <a:p>
            <a:pPr marL="171450" indent="-171450">
              <a:buFont typeface="Arial" panose="020B0604020202020204" pitchFamily="34" charset="0"/>
              <a:buChar char="•"/>
            </a:pPr>
            <a:endParaRPr lang="es-ES" sz="12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TotalTime>
  <Words>412</Words>
  <Application>Microsoft Office PowerPoint</Application>
  <PresentationFormat>Presentación en pantalla (16:9)</PresentationFormat>
  <Paragraphs>64</Paragraphs>
  <Slides>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vt:i4>
      </vt:variant>
    </vt:vector>
  </HeadingPairs>
  <TitlesOfParts>
    <vt:vector size="7" baseType="lpstr">
      <vt:lpstr>Arial</vt:lpstr>
      <vt:lpstr>Calibri</vt:lpstr>
      <vt:lpstr>Times New Roman</vt:lpstr>
      <vt:lpstr>Wingdings</vt:lpstr>
      <vt:lpstr>Tema de Office</vt:lpstr>
      <vt:lpstr>ADHERENCIA EN VIDA REAL A CPAP EN PACIENTES CON APNEA OBSTRUCTIVA DEL SUEÑO INCLUIDOS EN UN PROGRAMA DE TELEMONITORIZACIÓN M. Fernández Granja, F.J. Ruiz López, J. López Martínez, E. Martínez Orenes, L. Fernández Mula, E. Solana Martinez</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Marina</cp:lastModifiedBy>
  <cp:revision>12</cp:revision>
  <dcterms:created xsi:type="dcterms:W3CDTF">2024-02-05T13:08:18Z</dcterms:created>
  <dcterms:modified xsi:type="dcterms:W3CDTF">2024-02-14T18:59:13Z</dcterms:modified>
</cp:coreProperties>
</file>