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8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Estilo claro 3 - Énfasis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872" y="-1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1979712" y="123478"/>
            <a:ext cx="3024336" cy="135037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5076057" y="51470"/>
            <a:ext cx="4067944" cy="151216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4000" b="1" dirty="0" smtClean="0">
                <a:solidFill>
                  <a:schemeClr val="tx1"/>
                </a:solidFill>
                <a:latin typeface="Arial"/>
                <a:cs typeface="Arial"/>
              </a:rPr>
              <a:t>A.M. Gómez Ortiz</a:t>
            </a:r>
            <a:r>
              <a:rPr lang="es-ES" sz="4000" b="1" baseline="30000" dirty="0" smtClean="0">
                <a:solidFill>
                  <a:schemeClr val="tx1"/>
                </a:solidFill>
                <a:latin typeface="Arial"/>
                <a:cs typeface="Arial"/>
              </a:rPr>
              <a:t>1</a:t>
            </a:r>
            <a:r>
              <a:rPr lang="es-ES" sz="4000" dirty="0" smtClean="0">
                <a:solidFill>
                  <a:schemeClr val="tx1"/>
                </a:solidFill>
                <a:latin typeface="Arial"/>
                <a:cs typeface="Arial"/>
              </a:rPr>
              <a:t>, L. Carrasco Hernández</a:t>
            </a:r>
            <a:r>
              <a:rPr lang="es-ES" sz="4000" baseline="30000" dirty="0" smtClean="0">
                <a:solidFill>
                  <a:schemeClr val="tx1"/>
                </a:solidFill>
                <a:latin typeface="Arial"/>
                <a:cs typeface="Arial"/>
              </a:rPr>
              <a:t>2</a:t>
            </a:r>
            <a:r>
              <a:rPr lang="es-ES" sz="4000" dirty="0" smtClean="0">
                <a:solidFill>
                  <a:schemeClr val="tx1"/>
                </a:solidFill>
                <a:latin typeface="Arial"/>
                <a:cs typeface="Arial"/>
              </a:rPr>
              <a:t>, L. Román Rodríguez</a:t>
            </a:r>
            <a:r>
              <a:rPr lang="es-ES" sz="4000" baseline="30000" dirty="0" smtClean="0">
                <a:solidFill>
                  <a:schemeClr val="tx1"/>
                </a:solidFill>
                <a:latin typeface="Arial"/>
                <a:cs typeface="Arial"/>
              </a:rPr>
              <a:t>1</a:t>
            </a:r>
            <a:r>
              <a:rPr lang="es-ES" sz="4000" dirty="0" smtClean="0">
                <a:solidFill>
                  <a:schemeClr val="tx1"/>
                </a:solidFill>
                <a:latin typeface="Arial"/>
                <a:cs typeface="Arial"/>
              </a:rPr>
              <a:t>, I. Delgado Pecellín</a:t>
            </a:r>
            <a:r>
              <a:rPr lang="es-ES" sz="4000" baseline="30000" dirty="0" smtClean="0">
                <a:solidFill>
                  <a:schemeClr val="tx1"/>
                </a:solidFill>
                <a:latin typeface="Arial"/>
                <a:cs typeface="Arial"/>
              </a:rPr>
              <a:t>3</a:t>
            </a:r>
            <a:r>
              <a:rPr lang="es-ES" sz="4000" dirty="0" smtClean="0">
                <a:solidFill>
                  <a:schemeClr val="tx1"/>
                </a:solidFill>
                <a:latin typeface="Arial"/>
                <a:cs typeface="Arial"/>
              </a:rPr>
              <a:t>, F.J Álvarez Gutiérrez</a:t>
            </a:r>
            <a:r>
              <a:rPr lang="es-ES" sz="4000" baseline="30000" dirty="0" smtClean="0">
                <a:solidFill>
                  <a:schemeClr val="tx1"/>
                </a:solidFill>
                <a:latin typeface="Arial"/>
                <a:cs typeface="Arial"/>
              </a:rPr>
              <a:t>1</a:t>
            </a:r>
            <a:r>
              <a:rPr lang="es-ES" sz="4000" dirty="0" smtClean="0">
                <a:solidFill>
                  <a:schemeClr val="tx1"/>
                </a:solidFill>
                <a:latin typeface="Arial"/>
                <a:cs typeface="Arial"/>
              </a:rPr>
              <a:t>, E. Quintana Gallego</a:t>
            </a:r>
            <a:r>
              <a:rPr lang="es-ES" sz="4000" baseline="30000" dirty="0" smtClean="0">
                <a:solidFill>
                  <a:schemeClr val="tx1"/>
                </a:solidFill>
                <a:latin typeface="Arial"/>
                <a:cs typeface="Arial"/>
              </a:rPr>
              <a:t>2</a:t>
            </a:r>
          </a:p>
          <a:p>
            <a:pPr algn="just"/>
            <a:endParaRPr lang="es-ES" sz="3600" b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lvl="0" algn="just"/>
            <a:r>
              <a:rPr lang="es-ES_tradnl" sz="3600" dirty="0">
                <a:solidFill>
                  <a:srgbClr val="000000"/>
                </a:solidFill>
                <a:latin typeface="Arial"/>
                <a:cs typeface="Arial"/>
              </a:rPr>
              <a:t>1. Unidad Médico-Quirúrgica de Enfermedades Respiratorias. Instituto de Biomedicina de Sevilla (</a:t>
            </a:r>
            <a:r>
              <a:rPr lang="es-ES_tradnl" sz="3600" dirty="0" err="1">
                <a:solidFill>
                  <a:srgbClr val="000000"/>
                </a:solidFill>
                <a:latin typeface="Arial"/>
                <a:cs typeface="Arial"/>
              </a:rPr>
              <a:t>IBiS</a:t>
            </a:r>
            <a:r>
              <a:rPr lang="es-ES_tradnl" sz="3600" dirty="0">
                <a:solidFill>
                  <a:srgbClr val="000000"/>
                </a:solidFill>
                <a:latin typeface="Arial"/>
                <a:cs typeface="Arial"/>
              </a:rPr>
              <a:t>). Hospital Universitario Virgen del Rocío/Universidad de Sevilla, España</a:t>
            </a:r>
          </a:p>
          <a:p>
            <a:pPr lvl="0" algn="just"/>
            <a:r>
              <a:rPr lang="es-ES_tradnl" sz="3600" dirty="0">
                <a:solidFill>
                  <a:srgbClr val="000000"/>
                </a:solidFill>
                <a:latin typeface="Arial"/>
                <a:cs typeface="Arial"/>
              </a:rPr>
              <a:t>2. Unidad Médico-Quirúrgica de Enfermedades Respiratorias. </a:t>
            </a:r>
            <a:r>
              <a:rPr lang="es-ES_tradnl" sz="3600" dirty="0" err="1">
                <a:solidFill>
                  <a:srgbClr val="000000"/>
                </a:solidFill>
                <a:latin typeface="Arial"/>
                <a:cs typeface="Arial"/>
              </a:rPr>
              <a:t>IBiS</a:t>
            </a:r>
            <a:r>
              <a:rPr lang="es-ES_tradnl" sz="3600" dirty="0">
                <a:solidFill>
                  <a:srgbClr val="000000"/>
                </a:solidFill>
                <a:latin typeface="Arial"/>
                <a:cs typeface="Arial"/>
              </a:rPr>
              <a:t>. Hospital Universitario Virgen del Rocío/Universidad de Sevilla. Centro de Investigación Biomédica en Red de Enfermedades Respiratorias (CIBERES), Instituto de Salud Carlos III, Madrid</a:t>
            </a:r>
          </a:p>
          <a:p>
            <a:pPr lvl="0" algn="just"/>
            <a:r>
              <a:rPr lang="es-ES_tradnl" sz="3600" dirty="0">
                <a:solidFill>
                  <a:srgbClr val="000000"/>
                </a:solidFill>
                <a:latin typeface="Arial"/>
                <a:cs typeface="Arial"/>
              </a:rPr>
              <a:t>3. Unidad de Neumología y Alergias del Hospital Infantil Virgen del Rocío. Sevilla. CIBERES, Instituto de Salud Carlos III, Madrid</a:t>
            </a:r>
          </a:p>
          <a:p>
            <a:pPr marL="514350" indent="-514350">
              <a:buFont typeface="Arial" pitchFamily="34" charset="0"/>
              <a:buAutoNum type="alphaUcPeriod"/>
            </a:pPr>
            <a:endParaRPr lang="es-ES" dirty="0" smtClean="0">
              <a:latin typeface="Arial"/>
              <a:cs typeface="Arial"/>
            </a:endParaRPr>
          </a:p>
          <a:p>
            <a:endParaRPr lang="es-ES" dirty="0" smtClean="0">
              <a:latin typeface="Arial"/>
              <a:cs typeface="Arial"/>
            </a:endParaRPr>
          </a:p>
          <a:p>
            <a:endParaRPr lang="es-ES" dirty="0">
              <a:latin typeface="Arial"/>
              <a:cs typeface="Arial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1635646"/>
            <a:ext cx="9177388" cy="28803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0" y="2571750"/>
            <a:ext cx="9177388" cy="28803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3795886"/>
            <a:ext cx="9177388" cy="28803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0" y="3795886"/>
            <a:ext cx="13751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latin typeface="Arial"/>
                <a:cs typeface="Arial"/>
              </a:rPr>
              <a:t>RESULTADOS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0" y="2571750"/>
            <a:ext cx="15183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latin typeface="Arial"/>
                <a:cs typeface="Arial"/>
              </a:rPr>
              <a:t>METODOLOGÍA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0" y="1635646"/>
            <a:ext cx="15809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latin typeface="Arial"/>
                <a:cs typeface="Arial"/>
              </a:rPr>
              <a:t>INTRODUCCIÓN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07704" y="123478"/>
            <a:ext cx="3168352" cy="1102519"/>
          </a:xfrm>
        </p:spPr>
        <p:txBody>
          <a:bodyPr>
            <a:noAutofit/>
          </a:bodyPr>
          <a:lstStyle/>
          <a:p>
            <a:r>
              <a:rPr lang="es-ES" sz="1800" dirty="0" smtClean="0">
                <a:latin typeface="Arial"/>
                <a:cs typeface="Arial"/>
              </a:rPr>
              <a:t>Anticuerpos monoclonales en </a:t>
            </a:r>
            <a:r>
              <a:rPr lang="es-ES" sz="1800" dirty="0" err="1" smtClean="0">
                <a:latin typeface="Arial"/>
                <a:cs typeface="Arial"/>
              </a:rPr>
              <a:t>aspergilosis</a:t>
            </a:r>
            <a:r>
              <a:rPr lang="es-ES" sz="1800" dirty="0" smtClean="0">
                <a:latin typeface="Arial"/>
                <a:cs typeface="Arial"/>
              </a:rPr>
              <a:t> broncopulmonar alérgica y fibrosis quística</a:t>
            </a:r>
            <a:endParaRPr lang="es-ES" sz="1800" dirty="0">
              <a:latin typeface="Arial"/>
              <a:cs typeface="Arial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0" y="1923678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200" dirty="0" smtClean="0">
                <a:latin typeface="Arial"/>
                <a:cs typeface="Arial"/>
              </a:rPr>
              <a:t>La fibrosis </a:t>
            </a:r>
            <a:r>
              <a:rPr lang="es-ES_tradnl" sz="1200" dirty="0" smtClean="0">
                <a:latin typeface="Arial"/>
                <a:cs typeface="Arial"/>
              </a:rPr>
              <a:t>quística (</a:t>
            </a:r>
            <a:r>
              <a:rPr lang="es-ES_tradnl" sz="1200" dirty="0" smtClean="0">
                <a:latin typeface="Arial"/>
                <a:cs typeface="Arial"/>
              </a:rPr>
              <a:t>FQ) es un factor de riesgo para el desarrollo de </a:t>
            </a:r>
            <a:r>
              <a:rPr lang="es-ES_tradnl" sz="1200" dirty="0" err="1" smtClean="0">
                <a:latin typeface="Arial"/>
                <a:cs typeface="Arial"/>
              </a:rPr>
              <a:t>aspergilosis</a:t>
            </a:r>
            <a:r>
              <a:rPr lang="es-ES_tradnl" sz="1200" dirty="0" smtClean="0">
                <a:latin typeface="Arial"/>
                <a:cs typeface="Arial"/>
              </a:rPr>
              <a:t> broncopulmonar </a:t>
            </a:r>
            <a:r>
              <a:rPr lang="es-ES_tradnl" sz="1200" dirty="0" smtClean="0">
                <a:latin typeface="Arial"/>
                <a:cs typeface="Arial"/>
              </a:rPr>
              <a:t>alérgica (</a:t>
            </a:r>
            <a:r>
              <a:rPr lang="es-ES_tradnl" sz="1200" dirty="0" smtClean="0">
                <a:latin typeface="Arial"/>
                <a:cs typeface="Arial"/>
              </a:rPr>
              <a:t>ABPA), una entidad de diagnóstico y tratamiento complejo. Se ha observado que el uso de monoclonales podría ser beneficioso en casos de difícil control</a:t>
            </a:r>
            <a:r>
              <a:rPr lang="es-ES_tradnl" dirty="0" smtClean="0">
                <a:latin typeface="Arial"/>
                <a:cs typeface="Arial"/>
              </a:rPr>
              <a:t/>
            </a:r>
            <a:br>
              <a:rPr lang="es-ES_tradnl" dirty="0" smtClean="0">
                <a:latin typeface="Arial"/>
                <a:cs typeface="Arial"/>
              </a:rPr>
            </a:br>
            <a:endParaRPr lang="es-ES" dirty="0">
              <a:latin typeface="Arial"/>
              <a:cs typeface="Arial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-1238" y="2859782"/>
            <a:ext cx="9124337" cy="1194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_tradnl" sz="1200" dirty="0">
                <a:latin typeface="Arial"/>
                <a:cs typeface="Arial"/>
              </a:rPr>
              <a:t>Estudio observacional descriptivo en 316 pacientes de la Unidad FQ del hospital Virgen del Rocío. Las variables recogidas son: edad, sexo, índice masa corporal (IMC), tipo de mutación, comorbilidades, pruebas funcionales </a:t>
            </a:r>
            <a:r>
              <a:rPr lang="es-ES_tradnl" sz="1200" dirty="0" smtClean="0">
                <a:latin typeface="Arial"/>
                <a:cs typeface="Arial"/>
              </a:rPr>
              <a:t>respiratorias (previas al tratamiento y 6 meses despu</a:t>
            </a:r>
            <a:r>
              <a:rPr lang="es-ES_tradnl" sz="1200" dirty="0" smtClean="0">
                <a:latin typeface="Arial"/>
                <a:cs typeface="Arial"/>
              </a:rPr>
              <a:t>és</a:t>
            </a:r>
            <a:r>
              <a:rPr lang="es-ES_tradnl" sz="1200" dirty="0" smtClean="0">
                <a:latin typeface="Arial"/>
                <a:cs typeface="Arial"/>
              </a:rPr>
              <a:t>), </a:t>
            </a:r>
            <a:r>
              <a:rPr lang="es-ES_tradnl" sz="1200" dirty="0">
                <a:latin typeface="Arial"/>
                <a:cs typeface="Arial"/>
              </a:rPr>
              <a:t>inmunoglobulinas, exacerbaciones y tratamiento </a:t>
            </a:r>
            <a:r>
              <a:rPr lang="es-ES_tradnl" sz="1200" dirty="0" smtClean="0">
                <a:latin typeface="Arial"/>
                <a:cs typeface="Arial"/>
              </a:rPr>
              <a:t>realizado. Seguimiento realizado desde el primer diagn</a:t>
            </a:r>
            <a:r>
              <a:rPr lang="es-ES_tradnl" sz="1200" dirty="0" smtClean="0">
                <a:latin typeface="Arial"/>
                <a:cs typeface="Arial"/>
              </a:rPr>
              <a:t>óstico hasta el año 2023.</a:t>
            </a:r>
            <a:r>
              <a:rPr lang="es-ES_tradnl" sz="1200" dirty="0">
                <a:latin typeface="Arial"/>
                <a:cs typeface="Arial"/>
              </a:rPr>
              <a:t/>
            </a:r>
            <a:br>
              <a:rPr lang="es-ES_tradnl" sz="1200" dirty="0">
                <a:latin typeface="Arial"/>
                <a:cs typeface="Arial"/>
              </a:rPr>
            </a:br>
            <a:endParaRPr lang="es-ES" sz="1200" dirty="0">
              <a:latin typeface="Arial"/>
              <a:cs typeface="Arial"/>
            </a:endParaRPr>
          </a:p>
        </p:txBody>
      </p:sp>
      <p:sp>
        <p:nvSpPr>
          <p:cNvPr id="14" name="Rectángulo redondeado 13"/>
          <p:cNvSpPr/>
          <p:nvPr/>
        </p:nvSpPr>
        <p:spPr>
          <a:xfrm>
            <a:off x="395536" y="4155926"/>
            <a:ext cx="1152128" cy="648072"/>
          </a:xfrm>
          <a:prstGeom prst="roundRect">
            <a:avLst/>
          </a:prstGeom>
          <a:noFill/>
          <a:ln w="19050" cmpd="sng">
            <a:solidFill>
              <a:srgbClr val="B3A2C7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/>
          <p:cNvSpPr/>
          <p:nvPr/>
        </p:nvSpPr>
        <p:spPr>
          <a:xfrm>
            <a:off x="611560" y="4299942"/>
            <a:ext cx="1512167" cy="343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400" dirty="0" smtClean="0">
                <a:latin typeface="Arial"/>
                <a:cs typeface="Arial"/>
              </a:rPr>
              <a:t>N= 316 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691680" y="4083918"/>
            <a:ext cx="6192688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50000"/>
              </a:lnSpc>
              <a:buFont typeface="Arial"/>
              <a:buChar char="•"/>
            </a:pPr>
            <a:r>
              <a:rPr lang="es-ES_tradnl" sz="1200" dirty="0">
                <a:latin typeface="Arial"/>
                <a:cs typeface="Arial"/>
              </a:rPr>
              <a:t>La prevalencia de ABPA es del 4,4%(n=14) </a:t>
            </a:r>
          </a:p>
          <a:p>
            <a:pPr marL="171450" indent="-171450" algn="just">
              <a:lnSpc>
                <a:spcPct val="150000"/>
              </a:lnSpc>
              <a:buFont typeface="Arial"/>
              <a:buChar char="•"/>
            </a:pPr>
            <a:r>
              <a:rPr lang="es-ES_tradnl" sz="1200" dirty="0" smtClean="0">
                <a:latin typeface="Arial"/>
                <a:cs typeface="Arial"/>
              </a:rPr>
              <a:t>8 pacientes eran varones (</a:t>
            </a:r>
            <a:r>
              <a:rPr lang="es-ES_tradnl" sz="1200" dirty="0">
                <a:latin typeface="Arial"/>
                <a:cs typeface="Arial"/>
              </a:rPr>
              <a:t>57%) y 6 eran mujeres(43%</a:t>
            </a:r>
            <a:r>
              <a:rPr lang="es-ES_tradnl" sz="1200" dirty="0" smtClean="0">
                <a:latin typeface="Arial"/>
                <a:cs typeface="Arial"/>
              </a:rPr>
              <a:t>)</a:t>
            </a:r>
            <a:endParaRPr lang="es-ES_tradnl" sz="1200" dirty="0">
              <a:latin typeface="Arial"/>
              <a:cs typeface="Arial"/>
            </a:endParaRPr>
          </a:p>
          <a:p>
            <a:pPr marL="171450" indent="-171450" algn="just">
              <a:lnSpc>
                <a:spcPct val="150000"/>
              </a:lnSpc>
              <a:buFont typeface="Arial"/>
              <a:buChar char="•"/>
            </a:pPr>
            <a:r>
              <a:rPr lang="es-ES_tradnl" sz="1200" dirty="0">
                <a:latin typeface="Arial"/>
                <a:cs typeface="Arial"/>
              </a:rPr>
              <a:t>E</a:t>
            </a:r>
            <a:r>
              <a:rPr lang="es-ES_tradnl" sz="1200" dirty="0" smtClean="0">
                <a:latin typeface="Arial"/>
                <a:cs typeface="Arial"/>
              </a:rPr>
              <a:t>dad </a:t>
            </a:r>
            <a:r>
              <a:rPr lang="es-ES_tradnl" sz="1200" dirty="0">
                <a:latin typeface="Arial"/>
                <a:cs typeface="Arial"/>
              </a:rPr>
              <a:t>media de los pacientes </a:t>
            </a:r>
            <a:r>
              <a:rPr lang="es-ES_tradnl" sz="1200" dirty="0" smtClean="0">
                <a:latin typeface="Arial"/>
                <a:cs typeface="Arial"/>
              </a:rPr>
              <a:t>de </a:t>
            </a:r>
            <a:r>
              <a:rPr lang="es-ES_tradnl" sz="1200" dirty="0">
                <a:latin typeface="Arial"/>
                <a:cs typeface="Arial"/>
              </a:rPr>
              <a:t>19,5 </a:t>
            </a:r>
            <a:r>
              <a:rPr lang="es-ES_tradnl" sz="1200" dirty="0" smtClean="0">
                <a:latin typeface="Arial"/>
                <a:cs typeface="Arial"/>
              </a:rPr>
              <a:t>años </a:t>
            </a:r>
            <a:endParaRPr lang="es-ES" sz="1200" dirty="0">
              <a:latin typeface="Arial"/>
              <a:cs typeface="Arial"/>
            </a:endParaRPr>
          </a:p>
        </p:txBody>
      </p:sp>
      <p:pic>
        <p:nvPicPr>
          <p:cNvPr id="16" name="Imagen 15" descr="LOGO_IBIS completo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" y="699542"/>
            <a:ext cx="1187624" cy="6834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-33388" y="4011910"/>
            <a:ext cx="9177388" cy="28803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-12338" y="4011910"/>
            <a:ext cx="16212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latin typeface="Arial"/>
                <a:cs typeface="Arial"/>
              </a:rPr>
              <a:t>CONCLUSIONES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79512" y="4371950"/>
            <a:ext cx="8388424" cy="52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_tradnl" sz="1200" dirty="0">
                <a:latin typeface="Arial"/>
                <a:cs typeface="Arial"/>
              </a:rPr>
              <a:t>La ABPA es una comorbilidad que debemos tener en cuenta en los pacientes FQ. Los monoclonales son una opción terapéutica en pacientes con ABPA con difícil control que precisan más estudios </a:t>
            </a:r>
            <a:r>
              <a:rPr lang="es-ES_tradnl" sz="1200" dirty="0" smtClean="0">
                <a:latin typeface="Arial"/>
                <a:cs typeface="Arial"/>
              </a:rPr>
              <a:t>en el futuro. </a:t>
            </a:r>
            <a:endParaRPr lang="es-ES" sz="1200" dirty="0">
              <a:latin typeface="Arial"/>
              <a:cs typeface="Arial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45472"/>
              </p:ext>
            </p:extLst>
          </p:nvPr>
        </p:nvGraphicFramePr>
        <p:xfrm>
          <a:off x="5238574" y="2211710"/>
          <a:ext cx="3888432" cy="1793109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/>
              </a:tblGrid>
              <a:tr h="302211"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PREVIO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6 MESES 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VALOR</a:t>
                      </a:r>
                      <a:r>
                        <a:rPr lang="es-ES" sz="1200" baseline="0" dirty="0" smtClean="0"/>
                        <a:t> P</a:t>
                      </a:r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6966">
                <a:tc>
                  <a:txBody>
                    <a:bodyPr/>
                    <a:lstStyle/>
                    <a:p>
                      <a:r>
                        <a:rPr lang="es-ES" sz="1200" dirty="0" err="1" smtClean="0">
                          <a:latin typeface="Arial"/>
                          <a:cs typeface="Arial"/>
                        </a:rPr>
                        <a:t>IgE</a:t>
                      </a:r>
                      <a:r>
                        <a:rPr lang="es-ES" sz="1200" baseline="0" dirty="0" smtClean="0">
                          <a:latin typeface="Arial"/>
                          <a:cs typeface="Arial"/>
                        </a:rPr>
                        <a:t> total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3404,83±DS 2237 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859,5±DS 898 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1" dirty="0" smtClean="0">
                          <a:latin typeface="Arial"/>
                          <a:cs typeface="Arial"/>
                        </a:rPr>
                        <a:t>0,016</a:t>
                      </a:r>
                      <a:endParaRPr lang="es-ES" sz="1200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6966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/>
                          <a:cs typeface="Arial"/>
                        </a:rPr>
                        <a:t>FEV</a:t>
                      </a:r>
                      <a:r>
                        <a:rPr lang="es-ES" sz="1200" baseline="-25000" dirty="0" smtClean="0">
                          <a:latin typeface="Arial"/>
                          <a:cs typeface="Arial"/>
                        </a:rPr>
                        <a:t>1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1643,33±DS</a:t>
                      </a:r>
                      <a:r>
                        <a:rPr lang="es-ES_tradnl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es-ES_tradnl" sz="12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715,98 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2273,33±DS 231,8 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/>
                          <a:cs typeface="Arial"/>
                        </a:rPr>
                        <a:t>0,196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6966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/>
                          <a:cs typeface="Arial"/>
                        </a:rPr>
                        <a:t>IMC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18,68±DS 1,56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19,89±DS 1,93 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/>
                          <a:cs typeface="Arial"/>
                        </a:rPr>
                        <a:t>0,69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7710"/>
              </p:ext>
            </p:extLst>
          </p:nvPr>
        </p:nvGraphicFramePr>
        <p:xfrm>
          <a:off x="0" y="1131590"/>
          <a:ext cx="6816080" cy="576064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3408040"/>
                <a:gridCol w="3408040"/>
              </a:tblGrid>
              <a:tr h="0">
                <a:tc>
                  <a:txBody>
                    <a:bodyPr/>
                    <a:lstStyle/>
                    <a:p>
                      <a:r>
                        <a:rPr lang="es-ES" sz="1200" b="0" dirty="0" err="1" smtClean="0">
                          <a:latin typeface="Arial"/>
                          <a:cs typeface="Arial"/>
                        </a:rPr>
                        <a:t>Itraconazol</a:t>
                      </a:r>
                      <a:r>
                        <a:rPr lang="es-ES" sz="1200" b="0" baseline="0" dirty="0" smtClean="0">
                          <a:latin typeface="Arial"/>
                          <a:cs typeface="Arial"/>
                        </a:rPr>
                        <a:t> + </a:t>
                      </a:r>
                      <a:r>
                        <a:rPr lang="es-ES" sz="1200" b="0" baseline="0" dirty="0" err="1" smtClean="0">
                          <a:latin typeface="Arial"/>
                          <a:cs typeface="Arial"/>
                        </a:rPr>
                        <a:t>Prednisona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N=14 (100%)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01744"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Monoclonales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N=6 (43%)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0" y="843558"/>
            <a:ext cx="11857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latin typeface="Arial"/>
                <a:cs typeface="Arial"/>
              </a:rPr>
              <a:t>Tratamiento: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11" name="Flecha abajo 10"/>
          <p:cNvSpPr/>
          <p:nvPr/>
        </p:nvSpPr>
        <p:spPr>
          <a:xfrm>
            <a:off x="1115616" y="1563638"/>
            <a:ext cx="144016" cy="288032"/>
          </a:xfrm>
          <a:prstGeom prst="downArrow">
            <a:avLst/>
          </a:prstGeom>
          <a:solidFill>
            <a:srgbClr val="9D87B5"/>
          </a:solidFill>
          <a:ln>
            <a:solidFill>
              <a:srgbClr val="B3A2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/>
          <p:cNvSpPr/>
          <p:nvPr/>
        </p:nvSpPr>
        <p:spPr>
          <a:xfrm>
            <a:off x="0" y="1779662"/>
            <a:ext cx="4176464" cy="972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20000"/>
              </a:lnSpc>
              <a:buFontTx/>
              <a:buChar char="-"/>
            </a:pPr>
            <a:r>
              <a:rPr lang="es-ES" sz="1200" dirty="0" err="1" smtClean="0">
                <a:latin typeface="Arial"/>
                <a:cs typeface="Arial"/>
              </a:rPr>
              <a:t>Corticodependencia</a:t>
            </a:r>
            <a:r>
              <a:rPr lang="es-ES" sz="1200" dirty="0" smtClean="0">
                <a:latin typeface="Arial"/>
                <a:cs typeface="Arial"/>
              </a:rPr>
              <a:t> o </a:t>
            </a:r>
            <a:r>
              <a:rPr lang="es-ES" sz="1200" dirty="0" err="1" smtClean="0">
                <a:latin typeface="Arial"/>
                <a:cs typeface="Arial"/>
              </a:rPr>
              <a:t>exacerbadores</a:t>
            </a:r>
            <a:endParaRPr lang="es-ES" sz="1200" dirty="0" smtClean="0">
              <a:latin typeface="Arial"/>
              <a:cs typeface="Arial"/>
            </a:endParaRPr>
          </a:p>
          <a:p>
            <a:pPr marL="171450" indent="-171450" algn="just">
              <a:lnSpc>
                <a:spcPct val="120000"/>
              </a:lnSpc>
              <a:buFontTx/>
              <a:buChar char="-"/>
            </a:pPr>
            <a:r>
              <a:rPr lang="es-ES" sz="1200" dirty="0" err="1" smtClean="0">
                <a:latin typeface="Arial"/>
                <a:cs typeface="Arial"/>
              </a:rPr>
              <a:t>Mepolizumab</a:t>
            </a:r>
            <a:r>
              <a:rPr lang="es-ES" sz="1200" dirty="0" smtClean="0">
                <a:latin typeface="Arial"/>
                <a:cs typeface="Arial"/>
              </a:rPr>
              <a:t> n=1 (16,6%)</a:t>
            </a:r>
          </a:p>
          <a:p>
            <a:pPr marL="171450" indent="-171450" algn="just">
              <a:lnSpc>
                <a:spcPct val="120000"/>
              </a:lnSpc>
              <a:buFontTx/>
              <a:buChar char="-"/>
            </a:pPr>
            <a:r>
              <a:rPr lang="es-ES" sz="1200" dirty="0" err="1" smtClean="0">
                <a:latin typeface="Arial"/>
                <a:cs typeface="Arial"/>
              </a:rPr>
              <a:t>Omalizumab</a:t>
            </a:r>
            <a:r>
              <a:rPr lang="es-ES" sz="1200" dirty="0" smtClean="0">
                <a:latin typeface="Arial"/>
                <a:cs typeface="Arial"/>
              </a:rPr>
              <a:t> n=5 (83,3%)</a:t>
            </a:r>
          </a:p>
          <a:p>
            <a:pPr marL="171450" indent="-171450" algn="just">
              <a:lnSpc>
                <a:spcPct val="120000"/>
              </a:lnSpc>
              <a:buFontTx/>
              <a:buChar char="-"/>
            </a:pPr>
            <a:r>
              <a:rPr lang="es-ES" sz="1200" dirty="0" smtClean="0">
                <a:latin typeface="Arial"/>
                <a:cs typeface="Arial"/>
              </a:rPr>
              <a:t>Suspensión por buena respuesta n=2 (33,3%)</a:t>
            </a:r>
            <a:endParaRPr lang="es-ES" sz="1200" dirty="0">
              <a:latin typeface="Arial"/>
              <a:cs typeface="Arial"/>
            </a:endParaRPr>
          </a:p>
        </p:txBody>
      </p:sp>
      <p:sp>
        <p:nvSpPr>
          <p:cNvPr id="14" name="Flecha derecha 13"/>
          <p:cNvSpPr/>
          <p:nvPr/>
        </p:nvSpPr>
        <p:spPr>
          <a:xfrm>
            <a:off x="2051720" y="2283718"/>
            <a:ext cx="360040" cy="144016"/>
          </a:xfrm>
          <a:prstGeom prst="rightArrow">
            <a:avLst/>
          </a:prstGeom>
          <a:solidFill>
            <a:srgbClr val="9D87B5"/>
          </a:solidFill>
          <a:ln>
            <a:solidFill>
              <a:srgbClr val="B3A2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/>
          <p:cNvSpPr/>
          <p:nvPr/>
        </p:nvSpPr>
        <p:spPr>
          <a:xfrm>
            <a:off x="2411760" y="2211710"/>
            <a:ext cx="28871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200" dirty="0" smtClean="0">
                <a:latin typeface="Arial"/>
                <a:cs typeface="Arial"/>
              </a:rPr>
              <a:t>(n=1 cambia a </a:t>
            </a:r>
            <a:r>
              <a:rPr lang="es-ES" sz="1200" dirty="0" err="1" smtClean="0">
                <a:latin typeface="Arial"/>
                <a:cs typeface="Arial"/>
              </a:rPr>
              <a:t>Benralizumab</a:t>
            </a:r>
            <a:r>
              <a:rPr lang="es-ES" sz="1200" dirty="0" smtClean="0">
                <a:latin typeface="Arial"/>
                <a:cs typeface="Arial"/>
              </a:rPr>
              <a:t>)</a:t>
            </a:r>
            <a:endParaRPr lang="es-ES" sz="1200" dirty="0">
              <a:latin typeface="Arial"/>
              <a:cs typeface="Arial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2051720" y="0"/>
            <a:ext cx="6912768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40000"/>
              </a:lnSpc>
              <a:buFont typeface="Arial"/>
              <a:buChar char="•"/>
            </a:pPr>
            <a:r>
              <a:rPr lang="es-ES_tradnl" sz="1200" dirty="0" smtClean="0">
                <a:latin typeface="Arial"/>
                <a:cs typeface="Arial"/>
              </a:rPr>
              <a:t>Infección bronquial crónica por </a:t>
            </a:r>
            <a:r>
              <a:rPr lang="es-ES_tradnl" sz="1200" dirty="0" err="1" smtClean="0">
                <a:latin typeface="Arial"/>
                <a:cs typeface="Arial"/>
              </a:rPr>
              <a:t>Pseudomonas</a:t>
            </a:r>
            <a:r>
              <a:rPr lang="es-ES_tradnl" sz="1200" dirty="0" smtClean="0">
                <a:latin typeface="Arial"/>
                <a:cs typeface="Arial"/>
              </a:rPr>
              <a:t> </a:t>
            </a:r>
            <a:r>
              <a:rPr lang="es-ES_tradnl" sz="1200" dirty="0" err="1" smtClean="0">
                <a:latin typeface="Arial"/>
                <a:cs typeface="Arial"/>
              </a:rPr>
              <a:t>Aeruginosa</a:t>
            </a:r>
            <a:r>
              <a:rPr lang="es-ES_tradnl" sz="1200" dirty="0" smtClean="0">
                <a:latin typeface="Arial"/>
                <a:cs typeface="Arial"/>
              </a:rPr>
              <a:t> 42,9% y Estafilococo </a:t>
            </a:r>
            <a:r>
              <a:rPr lang="es-ES_tradnl" sz="1200" dirty="0" err="1" smtClean="0">
                <a:latin typeface="Arial"/>
                <a:cs typeface="Arial"/>
              </a:rPr>
              <a:t>Aureus</a:t>
            </a:r>
            <a:r>
              <a:rPr lang="es-ES_tradnl" sz="1200" dirty="0" smtClean="0">
                <a:latin typeface="Arial"/>
                <a:cs typeface="Arial"/>
              </a:rPr>
              <a:t> </a:t>
            </a:r>
            <a:r>
              <a:rPr lang="es-ES_tradnl" sz="1200" dirty="0" err="1" smtClean="0">
                <a:latin typeface="Arial"/>
                <a:cs typeface="Arial"/>
              </a:rPr>
              <a:t>Meticilín</a:t>
            </a:r>
            <a:r>
              <a:rPr lang="es-ES_tradnl" sz="1200" dirty="0" smtClean="0">
                <a:latin typeface="Arial"/>
                <a:cs typeface="Arial"/>
              </a:rPr>
              <a:t> Sensible 35,7% </a:t>
            </a:r>
          </a:p>
          <a:p>
            <a:pPr marL="171450" indent="-171450" algn="just">
              <a:lnSpc>
                <a:spcPct val="140000"/>
              </a:lnSpc>
              <a:buFont typeface="Arial"/>
              <a:buChar char="•"/>
            </a:pPr>
            <a:r>
              <a:rPr lang="es-ES_tradnl" sz="1200" dirty="0" smtClean="0">
                <a:latin typeface="Arial"/>
                <a:cs typeface="Arial"/>
              </a:rPr>
              <a:t>Todos presentaron tos y expectoración</a:t>
            </a:r>
          </a:p>
          <a:p>
            <a:pPr marL="171450" indent="-171450" algn="just">
              <a:lnSpc>
                <a:spcPct val="140000"/>
              </a:lnSpc>
              <a:buFont typeface="Arial"/>
              <a:buChar char="•"/>
            </a:pPr>
            <a:r>
              <a:rPr lang="es-ES_tradnl" sz="1200" dirty="0" smtClean="0">
                <a:latin typeface="Arial"/>
                <a:cs typeface="Arial"/>
              </a:rPr>
              <a:t>Ingresos hospitalarios 50%  (n=3)</a:t>
            </a:r>
          </a:p>
          <a:p>
            <a:pPr marL="171450" indent="-171450" algn="just">
              <a:lnSpc>
                <a:spcPct val="150000"/>
              </a:lnSpc>
              <a:buFont typeface="Arial"/>
              <a:buChar char="•"/>
            </a:pPr>
            <a:endParaRPr lang="es-ES" sz="1200" dirty="0">
              <a:latin typeface="Arial"/>
              <a:cs typeface="Arial"/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776035"/>
              </p:ext>
            </p:extLst>
          </p:nvPr>
        </p:nvGraphicFramePr>
        <p:xfrm>
          <a:off x="-7309" y="3003798"/>
          <a:ext cx="5220072" cy="96520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870012"/>
                <a:gridCol w="870012"/>
                <a:gridCol w="870012"/>
                <a:gridCol w="870012"/>
                <a:gridCol w="870012"/>
                <a:gridCol w="870012"/>
              </a:tblGrid>
              <a:tr h="0">
                <a:tc>
                  <a:txBody>
                    <a:bodyPr/>
                    <a:lstStyle/>
                    <a:p>
                      <a:r>
                        <a:rPr lang="es-ES" sz="1100" b="0" dirty="0" err="1" smtClean="0"/>
                        <a:t>Omalizumab</a:t>
                      </a:r>
                      <a:r>
                        <a:rPr lang="es-ES" sz="1100" b="0" dirty="0" smtClean="0"/>
                        <a:t> 1</a:t>
                      </a:r>
                      <a:endParaRPr lang="es-E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dirty="0" err="1" smtClean="0"/>
                        <a:t>Omalizumab</a:t>
                      </a:r>
                      <a:r>
                        <a:rPr lang="es-ES" sz="1100" b="0" dirty="0" smtClean="0"/>
                        <a:t> 2</a:t>
                      </a:r>
                    </a:p>
                    <a:p>
                      <a:endParaRPr lang="es-E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dirty="0" err="1" smtClean="0"/>
                        <a:t>Omalizumab</a:t>
                      </a:r>
                      <a:r>
                        <a:rPr lang="es-ES" sz="1100" b="0" dirty="0" smtClean="0"/>
                        <a:t> 3</a:t>
                      </a:r>
                    </a:p>
                    <a:p>
                      <a:endParaRPr lang="es-E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dirty="0" err="1" smtClean="0"/>
                        <a:t>Omalizumab</a:t>
                      </a:r>
                      <a:r>
                        <a:rPr lang="es-ES" sz="1100" b="0" dirty="0" smtClean="0"/>
                        <a:t> 4</a:t>
                      </a:r>
                    </a:p>
                    <a:p>
                      <a:endParaRPr lang="es-E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dirty="0" err="1" smtClean="0"/>
                        <a:t>Omalizumab</a:t>
                      </a:r>
                      <a:r>
                        <a:rPr lang="es-ES" sz="1100" b="0" dirty="0" smtClean="0"/>
                        <a:t> 5</a:t>
                      </a:r>
                    </a:p>
                    <a:p>
                      <a:endParaRPr lang="es-E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b="0" dirty="0" err="1" smtClean="0"/>
                        <a:t>Mepolizumab</a:t>
                      </a:r>
                      <a:endParaRPr lang="es-ES" sz="11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84 meses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12 </a:t>
                      </a:r>
                      <a:r>
                        <a:rPr lang="es-ES" sz="1200" dirty="0" smtClean="0"/>
                        <a:t>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68 </a:t>
                      </a:r>
                      <a:r>
                        <a:rPr lang="es-ES" sz="1200" dirty="0" smtClean="0"/>
                        <a:t>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60 </a:t>
                      </a:r>
                      <a:r>
                        <a:rPr lang="es-ES" sz="1200" dirty="0" smtClean="0"/>
                        <a:t>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10 </a:t>
                      </a:r>
                      <a:r>
                        <a:rPr lang="es-ES" sz="1200" dirty="0" smtClean="0"/>
                        <a:t>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24 </a:t>
                      </a:r>
                      <a:r>
                        <a:rPr lang="es-ES" sz="1200" dirty="0" smtClean="0"/>
                        <a:t>meses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CuadroTexto 16"/>
          <p:cNvSpPr txBox="1"/>
          <p:nvPr/>
        </p:nvSpPr>
        <p:spPr>
          <a:xfrm>
            <a:off x="3419872" y="2715766"/>
            <a:ext cx="19010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latin typeface="Arial"/>
                <a:cs typeface="Arial"/>
              </a:rPr>
              <a:t>Duraci</a:t>
            </a:r>
            <a:r>
              <a:rPr lang="es-ES" sz="1400" dirty="0" smtClean="0">
                <a:latin typeface="Arial"/>
                <a:cs typeface="Arial"/>
              </a:rPr>
              <a:t>ón t</a:t>
            </a:r>
            <a:r>
              <a:rPr lang="es-ES" sz="1400" dirty="0" smtClean="0">
                <a:latin typeface="Arial"/>
                <a:cs typeface="Arial"/>
              </a:rPr>
              <a:t>ratamiento</a:t>
            </a:r>
            <a:r>
              <a:rPr lang="es-ES" sz="1400" dirty="0" smtClean="0">
                <a:latin typeface="Arial"/>
                <a:cs typeface="Arial"/>
              </a:rPr>
              <a:t>:</a:t>
            </a:r>
            <a:endParaRPr lang="es-ES"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1395</TotalTime>
  <Words>478</Words>
  <Application>Microsoft Macintosh PowerPoint</Application>
  <PresentationFormat>Presentación en pantalla (16:9)</PresentationFormat>
  <Paragraphs>59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Anticuerpos monoclonales en aspergilosis broncopulmonar alérgica y fibrosis quística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Ana as</cp:lastModifiedBy>
  <cp:revision>13</cp:revision>
  <dcterms:created xsi:type="dcterms:W3CDTF">2024-02-05T13:08:18Z</dcterms:created>
  <dcterms:modified xsi:type="dcterms:W3CDTF">2024-02-28T22:04:33Z</dcterms:modified>
</cp:coreProperties>
</file>