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21" autoAdjust="0"/>
  </p:normalViewPr>
  <p:slideViewPr>
    <p:cSldViewPr>
      <p:cViewPr>
        <p:scale>
          <a:sx n="121" d="100"/>
          <a:sy n="121" d="100"/>
        </p:scale>
        <p:origin x="-624" y="-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amacon:Desktop:ELA-GRUPO%20NEUMOSUR:ELA%20encuesta%20definitiv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amacon:Desktop:ELA-GRUPO%20NEUMOSUR:ELA%20encuesta%20definitiv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acon:Library:Application%20Support:Microsoft:Office:Office%202011%20AutoRecovery:ELA%20encuesta%20definitiva%20(versio&#769;n%20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6"/>
            <c:invertIfNegative val="0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</c:spPr>
          </c:dPt>
          <c:dPt>
            <c:idx val="7"/>
            <c:invertIfNegative val="0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Hoja7!$A$3:$A$13</c:f>
              <c:strCache>
                <c:ptCount val="11"/>
                <c:pt idx="0">
                  <c:v>CONSULTA MULTIDISCIPLINAR</c:v>
                </c:pt>
                <c:pt idx="1">
                  <c:v>NO ESPACIO UNICO</c:v>
                </c:pt>
                <c:pt idx="2">
                  <c:v>VNI</c:v>
                </c:pt>
                <c:pt idx="3">
                  <c:v>VI</c:v>
                </c:pt>
                <c:pt idx="4">
                  <c:v>ASISTENTE DE TOS</c:v>
                </c:pt>
                <c:pt idx="5">
                  <c:v>PEG</c:v>
                </c:pt>
                <c:pt idx="6">
                  <c:v>PEG ENDOSCÓPICA</c:v>
                </c:pt>
                <c:pt idx="7">
                  <c:v>PEG RADIOLÓGICA</c:v>
                </c:pt>
                <c:pt idx="8">
                  <c:v>TTO TOXINA BOTULINICA</c:v>
                </c:pt>
                <c:pt idx="9">
                  <c:v>CC PALIATIVOS</c:v>
                </c:pt>
                <c:pt idx="10">
                  <c:v>VVAA</c:v>
                </c:pt>
              </c:strCache>
            </c:strRef>
          </c:cat>
          <c:val>
            <c:numRef>
              <c:f>Hoja7!$B$3:$B$13</c:f>
              <c:numCache>
                <c:formatCode>General</c:formatCode>
                <c:ptCount val="11"/>
                <c:pt idx="0">
                  <c:v>89.0</c:v>
                </c:pt>
                <c:pt idx="1">
                  <c:v>27.0</c:v>
                </c:pt>
                <c:pt idx="2">
                  <c:v>50.4</c:v>
                </c:pt>
                <c:pt idx="3">
                  <c:v>5.6</c:v>
                </c:pt>
                <c:pt idx="4">
                  <c:v>34.3</c:v>
                </c:pt>
                <c:pt idx="5">
                  <c:v>31.0</c:v>
                </c:pt>
                <c:pt idx="6">
                  <c:v>75.0</c:v>
                </c:pt>
                <c:pt idx="7">
                  <c:v>25.0</c:v>
                </c:pt>
                <c:pt idx="8">
                  <c:v>13.0</c:v>
                </c:pt>
                <c:pt idx="9">
                  <c:v>24.0</c:v>
                </c:pt>
                <c:pt idx="10">
                  <c:v>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4084936"/>
        <c:axId val="-2094081928"/>
      </c:barChart>
      <c:catAx>
        <c:axId val="-20940849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-2094081928"/>
        <c:crosses val="autoZero"/>
        <c:auto val="1"/>
        <c:lblAlgn val="ctr"/>
        <c:lblOffset val="100"/>
        <c:noMultiLvlLbl val="0"/>
      </c:catAx>
      <c:valAx>
        <c:axId val="-209408192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20940849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'POR HOPSITAL'!$A$3:$A$28</c:f>
              <c:strCache>
                <c:ptCount val="26"/>
                <c:pt idx="0">
                  <c:v>PLASENCIA</c:v>
                </c:pt>
                <c:pt idx="1">
                  <c:v>CÁCERES</c:v>
                </c:pt>
                <c:pt idx="2">
                  <c:v>BADAJOZ</c:v>
                </c:pt>
                <c:pt idx="3">
                  <c:v>MÉRIDA</c:v>
                </c:pt>
                <c:pt idx="5">
                  <c:v>ALMERIA,H.TORRECÁRDENAS</c:v>
                </c:pt>
                <c:pt idx="7">
                  <c:v>GRANADA,H.CLÍNICO</c:v>
                </c:pt>
                <c:pt idx="8">
                  <c:v>GRANADA,H.V.NIEVES</c:v>
                </c:pt>
                <c:pt idx="10">
                  <c:v>MÁLAGA.H.REGIONAL</c:v>
                </c:pt>
                <c:pt idx="11">
                  <c:v>Málaga.H.V.de la Victoria</c:v>
                </c:pt>
                <c:pt idx="13">
                  <c:v>CÓRDOBA</c:v>
                </c:pt>
                <c:pt idx="15">
                  <c:v>SEVILLA.H.V.Rocio</c:v>
                </c:pt>
                <c:pt idx="16">
                  <c:v>SEVILLA.H.V.Macarena</c:v>
                </c:pt>
                <c:pt idx="17">
                  <c:v>SEVILLA.H.V.Valme</c:v>
                </c:pt>
                <c:pt idx="19">
                  <c:v>CÁDIZ.H.Puerto Real</c:v>
                </c:pt>
                <c:pt idx="20">
                  <c:v>CÁDIZ.H.Puerta del Mar</c:v>
                </c:pt>
                <c:pt idx="21">
                  <c:v>H. ALGECIRAS</c:v>
                </c:pt>
                <c:pt idx="23">
                  <c:v>HUELVA   HJRJIMENEZ</c:v>
                </c:pt>
                <c:pt idx="25">
                  <c:v>H. JAEN</c:v>
                </c:pt>
              </c:strCache>
            </c:strRef>
          </c:cat>
          <c:val>
            <c:numRef>
              <c:f>'POR HOPSITAL'!$B$3:$B$28</c:f>
              <c:numCache>
                <c:formatCode>General</c:formatCode>
                <c:ptCount val="26"/>
                <c:pt idx="0">
                  <c:v>5.0</c:v>
                </c:pt>
                <c:pt idx="1">
                  <c:v>30.0</c:v>
                </c:pt>
                <c:pt idx="2">
                  <c:v>40.0</c:v>
                </c:pt>
                <c:pt idx="3">
                  <c:v>16.0</c:v>
                </c:pt>
                <c:pt idx="5">
                  <c:v>20.0</c:v>
                </c:pt>
                <c:pt idx="7">
                  <c:v>40.0</c:v>
                </c:pt>
                <c:pt idx="8">
                  <c:v>29.0</c:v>
                </c:pt>
                <c:pt idx="10">
                  <c:v>54.0</c:v>
                </c:pt>
                <c:pt idx="11">
                  <c:v>39.0</c:v>
                </c:pt>
                <c:pt idx="13">
                  <c:v>60.0</c:v>
                </c:pt>
                <c:pt idx="15">
                  <c:v>105.0</c:v>
                </c:pt>
                <c:pt idx="16">
                  <c:v>38.0</c:v>
                </c:pt>
                <c:pt idx="17">
                  <c:v>10.0</c:v>
                </c:pt>
                <c:pt idx="19">
                  <c:v>19.0</c:v>
                </c:pt>
                <c:pt idx="20">
                  <c:v>29.0</c:v>
                </c:pt>
                <c:pt idx="21">
                  <c:v>8.0</c:v>
                </c:pt>
                <c:pt idx="23">
                  <c:v>26.0</c:v>
                </c:pt>
                <c:pt idx="25">
                  <c:v>37.0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94145400"/>
        <c:axId val="-2094142424"/>
      </c:barChart>
      <c:catAx>
        <c:axId val="-20941454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-2094142424"/>
        <c:crosses val="autoZero"/>
        <c:auto val="1"/>
        <c:lblAlgn val="ctr"/>
        <c:lblOffset val="100"/>
        <c:noMultiLvlLbl val="0"/>
      </c:catAx>
      <c:valAx>
        <c:axId val="-2094142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941454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Hoja3!$F$3:$F$28</c:f>
              <c:strCache>
                <c:ptCount val="26"/>
                <c:pt idx="0">
                  <c:v>CÁCERES</c:v>
                </c:pt>
                <c:pt idx="2">
                  <c:v>BADAJOZ</c:v>
                </c:pt>
                <c:pt idx="5">
                  <c:v>ALMERÍA</c:v>
                </c:pt>
                <c:pt idx="7">
                  <c:v>GRANADA</c:v>
                </c:pt>
                <c:pt idx="10">
                  <c:v>MÁLAGA</c:v>
                </c:pt>
                <c:pt idx="13">
                  <c:v>CÓRDOBA</c:v>
                </c:pt>
                <c:pt idx="15">
                  <c:v>SEVILLA</c:v>
                </c:pt>
                <c:pt idx="19">
                  <c:v>CÁDIZ</c:v>
                </c:pt>
                <c:pt idx="23">
                  <c:v>HUELVA</c:v>
                </c:pt>
                <c:pt idx="25">
                  <c:v>JAÉN</c:v>
                </c:pt>
              </c:strCache>
            </c:strRef>
          </c:cat>
          <c:val>
            <c:numRef>
              <c:f>Hoja3!$G$3:$G$28</c:f>
              <c:numCache>
                <c:formatCode>General</c:formatCode>
                <c:ptCount val="26"/>
                <c:pt idx="0">
                  <c:v>35.0</c:v>
                </c:pt>
                <c:pt idx="2">
                  <c:v>56.0</c:v>
                </c:pt>
                <c:pt idx="4">
                  <c:v>91.0</c:v>
                </c:pt>
                <c:pt idx="5">
                  <c:v>20.0</c:v>
                </c:pt>
                <c:pt idx="7">
                  <c:v>69.0</c:v>
                </c:pt>
                <c:pt idx="10">
                  <c:v>93.0</c:v>
                </c:pt>
                <c:pt idx="13">
                  <c:v>60.0</c:v>
                </c:pt>
                <c:pt idx="15">
                  <c:v>153.0</c:v>
                </c:pt>
                <c:pt idx="19">
                  <c:v>56.0</c:v>
                </c:pt>
                <c:pt idx="23">
                  <c:v>26.0</c:v>
                </c:pt>
                <c:pt idx="25">
                  <c:v>37.0</c:v>
                </c:pt>
              </c:numCache>
            </c:numRef>
          </c:val>
        </c:ser>
        <c:ser>
          <c:idx val="1"/>
          <c:order val="1"/>
          <c:invertIfNegative val="0"/>
          <c:dLbls>
            <c:dLbl>
              <c:idx val="0"/>
              <c:layout>
                <c:manualLayout>
                  <c:x val="0.00473519450091046"/>
                  <c:y val="-0.009420515880801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710279175136575"/>
                  <c:y val="-0.02826154764240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00473538092589087"/>
                  <c:y val="-0.0235512897020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0"/>
                  <c:y val="-0.009420515880801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0.00236759725045527"/>
                  <c:y val="-0.0188414026480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0.00236759725045527"/>
                  <c:y val="-0.01975308641975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0.0047351945009105"/>
                  <c:y val="-0.01975308641975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Hoja3!$F$3:$F$28</c:f>
              <c:strCache>
                <c:ptCount val="26"/>
                <c:pt idx="0">
                  <c:v>CÁCERES</c:v>
                </c:pt>
                <c:pt idx="2">
                  <c:v>BADAJOZ</c:v>
                </c:pt>
                <c:pt idx="5">
                  <c:v>ALMERÍA</c:v>
                </c:pt>
                <c:pt idx="7">
                  <c:v>GRANADA</c:v>
                </c:pt>
                <c:pt idx="10">
                  <c:v>MÁLAGA</c:v>
                </c:pt>
                <c:pt idx="13">
                  <c:v>CÓRDOBA</c:v>
                </c:pt>
                <c:pt idx="15">
                  <c:v>SEVILLA</c:v>
                </c:pt>
                <c:pt idx="19">
                  <c:v>CÁDIZ</c:v>
                </c:pt>
                <c:pt idx="23">
                  <c:v>HUELVA</c:v>
                </c:pt>
                <c:pt idx="25">
                  <c:v>JAÉN</c:v>
                </c:pt>
              </c:strCache>
            </c:strRef>
          </c:cat>
          <c:val>
            <c:numRef>
              <c:f>Hoja3!$H$3:$H$28</c:f>
              <c:numCache>
                <c:formatCode>General</c:formatCode>
                <c:ptCount val="26"/>
                <c:pt idx="0">
                  <c:v>8.7</c:v>
                </c:pt>
                <c:pt idx="2">
                  <c:v>8.3</c:v>
                </c:pt>
                <c:pt idx="5">
                  <c:v>2.7</c:v>
                </c:pt>
                <c:pt idx="8">
                  <c:v>7.4</c:v>
                </c:pt>
                <c:pt idx="11">
                  <c:v>5.4</c:v>
                </c:pt>
                <c:pt idx="13">
                  <c:v>7.7</c:v>
                </c:pt>
                <c:pt idx="17">
                  <c:v>7.8</c:v>
                </c:pt>
                <c:pt idx="21">
                  <c:v>4.4</c:v>
                </c:pt>
                <c:pt idx="23">
                  <c:v>4.9</c:v>
                </c:pt>
                <c:pt idx="25">
                  <c:v>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gapDepth val="80"/>
        <c:shape val="cylinder"/>
        <c:axId val="-2096136920"/>
        <c:axId val="-2106355160"/>
        <c:axId val="0"/>
      </c:bar3DChart>
      <c:catAx>
        <c:axId val="-2096136920"/>
        <c:scaling>
          <c:orientation val="minMax"/>
        </c:scaling>
        <c:delete val="0"/>
        <c:axPos val="l"/>
        <c:majorTickMark val="out"/>
        <c:minorTickMark val="none"/>
        <c:tickLblPos val="nextTo"/>
        <c:crossAx val="-2106355160"/>
        <c:crosses val="autoZero"/>
        <c:auto val="1"/>
        <c:lblAlgn val="ctr"/>
        <c:lblOffset val="100"/>
        <c:noMultiLvlLbl val="0"/>
      </c:catAx>
      <c:valAx>
        <c:axId val="-210635516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2096136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75B92-C9CE-524E-A400-48B05C5F0BB7}" type="datetimeFigureOut">
              <a:rPr lang="es-ES" smtClean="0"/>
              <a:t>15/2/24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19FCE-17BB-3B47-8EB7-3025F369ADF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86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19FCE-17BB-3B47-8EB7-3025F369ADF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135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15/2/24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07704" y="123478"/>
            <a:ext cx="6984776" cy="1080120"/>
          </a:xfrm>
        </p:spPr>
        <p:txBody>
          <a:bodyPr>
            <a:normAutofit fontScale="55000" lnSpcReduction="20000"/>
          </a:bodyPr>
          <a:lstStyle/>
          <a:p>
            <a:r>
              <a:rPr lang="es-ES" dirty="0" smtClean="0">
                <a:solidFill>
                  <a:schemeClr val="tx1"/>
                </a:solidFill>
              </a:rPr>
              <a:t>PRESENTE </a:t>
            </a:r>
            <a:r>
              <a:rPr lang="es-ES" dirty="0">
                <a:solidFill>
                  <a:schemeClr val="tx1"/>
                </a:solidFill>
              </a:rPr>
              <a:t>DE LA ATENCIÓN ASISTENCIAL DE LOS PACIENTES CON ESCLEROSIS LATERAL AMIOTRÓFICA (ELA) EN LAS COMUNIDADES DE ANDALUCÍA Y EXTREMADURA DURANTE 2023. </a:t>
            </a:r>
            <a:endParaRPr lang="es-ES" dirty="0" smtClean="0">
              <a:solidFill>
                <a:schemeClr val="tx1"/>
              </a:solidFill>
            </a:endParaRPr>
          </a:p>
          <a:p>
            <a:r>
              <a:rPr lang="es-E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GRUPO </a:t>
            </a:r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 TRABAJO DE VENTILACIÓN NO INVASIVA DE NEUMOSUR.</a:t>
            </a:r>
          </a:p>
          <a:p>
            <a:endParaRPr lang="es-ES" dirty="0"/>
          </a:p>
        </p:txBody>
      </p:sp>
      <p:pic>
        <p:nvPicPr>
          <p:cNvPr id="4" name="Imagen 3" descr="grupo VNI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1111904" cy="55552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79512" y="1203598"/>
            <a:ext cx="87129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400" dirty="0" smtClean="0"/>
              <a:t>C</a:t>
            </a:r>
            <a:r>
              <a:rPr lang="es-ES" sz="1400" dirty="0"/>
              <a:t>. Romero </a:t>
            </a:r>
            <a:r>
              <a:rPr lang="es-ES" sz="1400" dirty="0" smtClean="0"/>
              <a:t>Muñoz; A.C</a:t>
            </a:r>
            <a:r>
              <a:rPr lang="es-ES" sz="1400" dirty="0"/>
              <a:t>. Reina </a:t>
            </a:r>
            <a:r>
              <a:rPr lang="es-ES" sz="1400" dirty="0" smtClean="0"/>
              <a:t>González; J.M</a:t>
            </a:r>
            <a:r>
              <a:rPr lang="es-ES" sz="1400" dirty="0"/>
              <a:t>. </a:t>
            </a:r>
            <a:r>
              <a:rPr lang="es-ES" sz="1400" dirty="0" smtClean="0"/>
              <a:t>Benítez </a:t>
            </a:r>
            <a:r>
              <a:rPr lang="es-ES" sz="1400" dirty="0" smtClean="0"/>
              <a:t>Moya</a:t>
            </a:r>
            <a:r>
              <a:rPr lang="es-ES" sz="1400" dirty="0" smtClean="0"/>
              <a:t>.</a:t>
            </a:r>
            <a:endParaRPr lang="es-ES" sz="1400" dirty="0" smtClean="0"/>
          </a:p>
          <a:p>
            <a:pPr lvl="0"/>
            <a:r>
              <a:rPr lang="es-ES" sz="1200" dirty="0" smtClean="0"/>
              <a:t>GRUPO </a:t>
            </a:r>
            <a:r>
              <a:rPr lang="es-ES" sz="1200" dirty="0"/>
              <a:t>DE TRABAJO DE VENTILACIÓN NO INVASIVA DE </a:t>
            </a:r>
            <a:r>
              <a:rPr lang="es-ES" sz="1200" dirty="0" smtClean="0"/>
              <a:t>NEUMOSUR. Hospital </a:t>
            </a:r>
            <a:r>
              <a:rPr lang="es-ES" sz="1200" dirty="0" smtClean="0"/>
              <a:t>U.</a:t>
            </a:r>
            <a:r>
              <a:rPr lang="es-ES" sz="1200" dirty="0" smtClean="0"/>
              <a:t> </a:t>
            </a:r>
            <a:r>
              <a:rPr lang="es-ES" sz="1200" dirty="0"/>
              <a:t>Virgen </a:t>
            </a:r>
            <a:r>
              <a:rPr lang="es-ES" sz="1200" dirty="0" smtClean="0"/>
              <a:t>Macarena. Hospital U. Virgen </a:t>
            </a:r>
            <a:r>
              <a:rPr lang="es-ES" sz="1200" dirty="0"/>
              <a:t>de </a:t>
            </a:r>
            <a:r>
              <a:rPr lang="es-ES" sz="1200" dirty="0" err="1" smtClean="0"/>
              <a:t>Valme</a:t>
            </a:r>
            <a:r>
              <a:rPr lang="es-ES" sz="1200" dirty="0"/>
              <a:t>. </a:t>
            </a:r>
            <a:endParaRPr lang="es-ES" sz="1200" dirty="0" smtClean="0"/>
          </a:p>
          <a:p>
            <a:r>
              <a:rPr lang="es-ES" sz="1400" dirty="0" smtClean="0"/>
              <a:t>AGRADECIMIENTOS</a:t>
            </a:r>
            <a:r>
              <a:rPr lang="es-ES" sz="1400" dirty="0"/>
              <a:t>: a todos los compañeros  de los Hospitales que han colaborado en la realización de la Encuesta enviada para la elaboración de este proyecto.</a:t>
            </a:r>
          </a:p>
          <a:p>
            <a:pPr lvl="0"/>
            <a:endParaRPr lang="es-ES" sz="1200" dirty="0" smtClean="0"/>
          </a:p>
          <a:p>
            <a:pPr lvl="0"/>
            <a:endParaRPr lang="es-ES" sz="1200" dirty="0"/>
          </a:p>
        </p:txBody>
      </p:sp>
      <p:sp>
        <p:nvSpPr>
          <p:cNvPr id="7" name="Rectángulo 6"/>
          <p:cNvSpPr/>
          <p:nvPr/>
        </p:nvSpPr>
        <p:spPr>
          <a:xfrm>
            <a:off x="2411760" y="2643758"/>
            <a:ext cx="5040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 smtClean="0"/>
              <a:t>La </a:t>
            </a:r>
            <a:r>
              <a:rPr lang="es-ES" sz="1400" dirty="0"/>
              <a:t>ELA es una enfermedad degenerativa progresiva</a:t>
            </a:r>
            <a:r>
              <a:rPr lang="es-ES" sz="1400" dirty="0" smtClean="0"/>
              <a:t>.</a:t>
            </a:r>
          </a:p>
          <a:p>
            <a:pPr algn="just"/>
            <a:r>
              <a:rPr lang="es-ES" sz="1400" dirty="0" smtClean="0"/>
              <a:t>En </a:t>
            </a:r>
            <a:r>
              <a:rPr lang="es-ES" sz="1400" dirty="0"/>
              <a:t>el seno del Grupo de Ventilación No Invasiva de Neumosur nos propusimos conocer cual es la situación sanitaria actual de los pacientes con ELA en Andalucía y Extremadura. 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2411760" y="2211710"/>
            <a:ext cx="4896544" cy="2880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95B3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INTRODUCCIÓN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483768" y="4066282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 smtClean="0"/>
              <a:t>Estudio </a:t>
            </a:r>
            <a:r>
              <a:rPr lang="es-ES" sz="1600" dirty="0"/>
              <a:t>Observacional Transversal tras la evaluación de los resultados de una encuesta con 20 </a:t>
            </a:r>
            <a:r>
              <a:rPr lang="es-ES" sz="1600" dirty="0" smtClean="0"/>
              <a:t>ítems </a:t>
            </a:r>
            <a:r>
              <a:rPr lang="es-ES" sz="1600" dirty="0"/>
              <a:t>enviada a los Neumólogos referentes de los 18 hospitales con consultas de ELA en las dos C.C.A.A.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2483768" y="3651870"/>
            <a:ext cx="4824536" cy="2880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95B3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METODOLOGÍA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2" name="Imagen 1" descr="mapa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27734"/>
            <a:ext cx="1440160" cy="1224136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-1404664" y="3219822"/>
            <a:ext cx="1044624" cy="2160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80" name="Tabla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988610"/>
              </p:ext>
            </p:extLst>
          </p:nvPr>
        </p:nvGraphicFramePr>
        <p:xfrm>
          <a:off x="9237" y="2259577"/>
          <a:ext cx="2016224" cy="2859785"/>
        </p:xfrm>
        <a:graphic>
          <a:graphicData uri="http://schemas.openxmlformats.org/drawingml/2006/table">
            <a:tbl>
              <a:tblPr/>
              <a:tblGrid>
                <a:gridCol w="1008112"/>
                <a:gridCol w="1008112"/>
              </a:tblGrid>
              <a:tr h="15051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CENSO PROVINCIAL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CÁCERES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389558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BADAJOZ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669943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ALMERIA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731792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GRANADA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921338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MÁLAGA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1695651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CÓRDOBA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776789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SEVILLA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1947852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CÁDIZ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1245960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HUELVA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525835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r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515"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JAÉN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627190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617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5652120" y="2931790"/>
            <a:ext cx="3168352" cy="2880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95B3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CONCLUSIONES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2123728" y="123478"/>
            <a:ext cx="6949280" cy="2880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95B3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RESULTADOS</a:t>
            </a:r>
            <a:endParaRPr lang="es-ES" dirty="0">
              <a:solidFill>
                <a:schemeClr val="tx1"/>
              </a:solidFill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776340"/>
              </p:ext>
            </p:extLst>
          </p:nvPr>
        </p:nvGraphicFramePr>
        <p:xfrm>
          <a:off x="0" y="555526"/>
          <a:ext cx="3712261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9" name="Gráfico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4890148"/>
              </p:ext>
            </p:extLst>
          </p:nvPr>
        </p:nvGraphicFramePr>
        <p:xfrm>
          <a:off x="3447601" y="339502"/>
          <a:ext cx="5696399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ángulo 1"/>
          <p:cNvSpPr/>
          <p:nvPr/>
        </p:nvSpPr>
        <p:spPr>
          <a:xfrm>
            <a:off x="5292080" y="3363838"/>
            <a:ext cx="385192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Se evidencia un importante aumento del número de Consultas </a:t>
            </a:r>
            <a:r>
              <a:rPr lang="es-ES" sz="1200" dirty="0" smtClean="0"/>
              <a:t>Multidisciplinares.</a:t>
            </a:r>
            <a:endParaRPr lang="es-ES" sz="1200" dirty="0"/>
          </a:p>
          <a:p>
            <a:r>
              <a:rPr lang="es-ES" sz="1200" dirty="0"/>
              <a:t>Mas del 50% de los pacientes están en tratamiento con soporte ventilatorio.</a:t>
            </a:r>
          </a:p>
          <a:p>
            <a:r>
              <a:rPr lang="es-ES" sz="1200" dirty="0"/>
              <a:t>La atención </a:t>
            </a:r>
            <a:r>
              <a:rPr lang="es-ES" sz="1200" dirty="0" smtClean="0"/>
              <a:t>en </a:t>
            </a:r>
            <a:r>
              <a:rPr lang="es-ES" sz="1200" dirty="0"/>
              <a:t>espacio único,  la colaboración con Atención Primaria y </a:t>
            </a:r>
            <a:r>
              <a:rPr lang="es-ES" sz="1200" dirty="0" smtClean="0"/>
              <a:t> los Cuidados </a:t>
            </a:r>
            <a:r>
              <a:rPr lang="es-ES" sz="1200" dirty="0"/>
              <a:t>P</a:t>
            </a:r>
            <a:r>
              <a:rPr lang="es-ES" sz="1200" dirty="0" smtClean="0"/>
              <a:t>aliativos deberían implementarse.</a:t>
            </a:r>
            <a:endParaRPr lang="es-ES" sz="1200" dirty="0"/>
          </a:p>
          <a:p>
            <a:r>
              <a:rPr lang="es-ES" sz="1200" dirty="0" smtClean="0"/>
              <a:t>Sería necesario fomentar </a:t>
            </a:r>
            <a:r>
              <a:rPr lang="es-ES" sz="1200" dirty="0"/>
              <a:t>el registro de las VVAA </a:t>
            </a:r>
            <a:endParaRPr lang="es-ES" sz="1200" dirty="0" smtClean="0"/>
          </a:p>
          <a:p>
            <a:r>
              <a:rPr lang="es-ES" sz="1200" dirty="0" smtClean="0"/>
              <a:t>en </a:t>
            </a:r>
            <a:r>
              <a:rPr lang="es-ES" sz="1200" dirty="0"/>
              <a:t>nuestros pacientes</a:t>
            </a:r>
            <a:r>
              <a:rPr lang="es-ES" sz="1200" dirty="0" smtClean="0"/>
              <a:t>.</a:t>
            </a:r>
            <a:endParaRPr lang="es-ES" sz="1200" dirty="0"/>
          </a:p>
        </p:txBody>
      </p:sp>
      <p:sp>
        <p:nvSpPr>
          <p:cNvPr id="42" name="Rectángulo 41"/>
          <p:cNvSpPr/>
          <p:nvPr/>
        </p:nvSpPr>
        <p:spPr>
          <a:xfrm>
            <a:off x="2771800" y="411510"/>
            <a:ext cx="1872208" cy="576064"/>
          </a:xfrm>
          <a:prstGeom prst="rect">
            <a:avLst/>
          </a:prstGeom>
          <a:solidFill>
            <a:srgbClr val="D7E4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 smtClean="0">
              <a:solidFill>
                <a:srgbClr val="000000"/>
              </a:solidFill>
            </a:endParaRPr>
          </a:p>
          <a:p>
            <a:pPr algn="ctr"/>
            <a:r>
              <a:rPr lang="es-ES" sz="1200" dirty="0" smtClean="0">
                <a:solidFill>
                  <a:srgbClr val="000000"/>
                </a:solidFill>
              </a:rPr>
              <a:t>605 pacientes ELA</a:t>
            </a:r>
          </a:p>
          <a:p>
            <a:pPr algn="ctr"/>
            <a:r>
              <a:rPr lang="es-ES" sz="1200" dirty="0" smtClean="0">
                <a:solidFill>
                  <a:srgbClr val="000000"/>
                </a:solidFill>
              </a:rPr>
              <a:t>91 Extremadura</a:t>
            </a:r>
          </a:p>
          <a:p>
            <a:pPr algn="ctr"/>
            <a:r>
              <a:rPr lang="es-ES" sz="1200" dirty="0" smtClean="0">
                <a:solidFill>
                  <a:srgbClr val="000000"/>
                </a:solidFill>
              </a:rPr>
              <a:t>514 Andalucía</a:t>
            </a:r>
          </a:p>
          <a:p>
            <a:pPr algn="ctr"/>
            <a:endParaRPr lang="es-ES" sz="1600" dirty="0">
              <a:solidFill>
                <a:srgbClr val="000000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843808" y="2859782"/>
            <a:ext cx="2232248" cy="5760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rgbClr val="000000"/>
                </a:solidFill>
              </a:rPr>
              <a:t>PREVALENCIA</a:t>
            </a:r>
          </a:p>
          <a:p>
            <a:pPr algn="ctr"/>
            <a:r>
              <a:rPr lang="es-ES" sz="1200" dirty="0" smtClean="0">
                <a:solidFill>
                  <a:srgbClr val="000000"/>
                </a:solidFill>
              </a:rPr>
              <a:t>* Extremadura  8,5x100000</a:t>
            </a:r>
          </a:p>
          <a:p>
            <a:pPr algn="ctr"/>
            <a:r>
              <a:rPr lang="es-ES" sz="1200" dirty="0" smtClean="0">
                <a:solidFill>
                  <a:srgbClr val="000000"/>
                </a:solidFill>
              </a:rPr>
              <a:t>*   Andalucía  5,7 x100000</a:t>
            </a:r>
            <a:endParaRPr lang="es-ES" sz="1200" dirty="0">
              <a:solidFill>
                <a:srgbClr val="000000"/>
              </a:solidFill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388695"/>
              </p:ext>
            </p:extLst>
          </p:nvPr>
        </p:nvGraphicFramePr>
        <p:xfrm>
          <a:off x="0" y="2447257"/>
          <a:ext cx="5364088" cy="2696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09656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12197</TotalTime>
  <Words>230</Words>
  <Application>Microsoft Macintosh PowerPoint</Application>
  <PresentationFormat>Presentación en pantalla (16:9)</PresentationFormat>
  <Paragraphs>53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cp:keywords/>
  <dc:description/>
  <cp:lastModifiedBy>Concha Romero</cp:lastModifiedBy>
  <cp:revision>47</cp:revision>
  <dcterms:created xsi:type="dcterms:W3CDTF">2024-02-05T13:08:18Z</dcterms:created>
  <dcterms:modified xsi:type="dcterms:W3CDTF">2024-02-20T17:19:49Z</dcterms:modified>
  <cp:category/>
</cp:coreProperties>
</file>