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menvelascoalcazar@outlook.es" initials="" lastIdx="1" clrIdx="0">
    <p:extLst>
      <p:ext uri="{19B8F6BF-5375-455C-9EA6-DF929625EA0E}">
        <p15:presenceInfo xmlns:p15="http://schemas.microsoft.com/office/powerpoint/2012/main" userId="a67bfb6ad19438c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CCECFF"/>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89" autoAdjust="0"/>
    <p:restoredTop sz="95196" autoAdjust="0"/>
  </p:normalViewPr>
  <p:slideViewPr>
    <p:cSldViewPr>
      <p:cViewPr varScale="1">
        <p:scale>
          <a:sx n="113" d="100"/>
          <a:sy n="113" d="100"/>
        </p:scale>
        <p:origin x="221" y="77"/>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8CF59D-C42C-40E2-B129-8E4F2B7E577B}" type="doc">
      <dgm:prSet loTypeId="urn:microsoft.com/office/officeart/2005/8/layout/process2" loCatId="process" qsTypeId="urn:microsoft.com/office/officeart/2005/8/quickstyle/simple3" qsCatId="simple" csTypeId="urn:microsoft.com/office/officeart/2005/8/colors/accent6_3" csCatId="accent6" phldr="1"/>
      <dgm:spPr/>
    </dgm:pt>
    <dgm:pt modelId="{C95B6CD9-3701-4648-8D77-4F7A2205627D}">
      <dgm:prSet phldrT="[Texto]" custT="1"/>
      <dgm:spPr/>
      <dgm:t>
        <a:bodyPr/>
        <a:lstStyle/>
        <a:p>
          <a:r>
            <a:rPr lang="es-ES" sz="1400" dirty="0">
              <a:latin typeface="Arial" panose="020B0604020202020204" pitchFamily="34" charset="0"/>
              <a:cs typeface="Arial" panose="020B0604020202020204" pitchFamily="34" charset="0"/>
            </a:rPr>
            <a:t> Muestra 32 pacientes</a:t>
          </a:r>
        </a:p>
      </dgm:t>
    </dgm:pt>
    <dgm:pt modelId="{E2D6E306-1550-4AA7-9BE4-0EA8B233E5CF}" type="parTrans" cxnId="{B7A4B1FA-6C97-47A2-A8F7-CCB1AF38812E}">
      <dgm:prSet/>
      <dgm:spPr/>
      <dgm:t>
        <a:bodyPr/>
        <a:lstStyle/>
        <a:p>
          <a:endParaRPr lang="es-ES"/>
        </a:p>
      </dgm:t>
    </dgm:pt>
    <dgm:pt modelId="{D0F8CB7E-A119-4E43-B153-037C3C1F94B4}" type="sibTrans" cxnId="{B7A4B1FA-6C97-47A2-A8F7-CCB1AF38812E}">
      <dgm:prSet/>
      <dgm:spPr/>
      <dgm:t>
        <a:bodyPr/>
        <a:lstStyle/>
        <a:p>
          <a:endParaRPr lang="es-ES"/>
        </a:p>
      </dgm:t>
    </dgm:pt>
    <dgm:pt modelId="{DA9AFC9F-5B8F-4F69-BCE1-915AB17BA9E2}">
      <dgm:prSet phldrT="[Texto]" custT="1"/>
      <dgm:spPr/>
      <dgm:t>
        <a:bodyPr/>
        <a:lstStyle/>
        <a:p>
          <a:r>
            <a:rPr lang="es-ES" sz="1400" dirty="0">
              <a:latin typeface="Arial" panose="020B0604020202020204" pitchFamily="34" charset="0"/>
              <a:cs typeface="Arial" panose="020B0604020202020204" pitchFamily="34" charset="0"/>
            </a:rPr>
            <a:t>21 (66%) completaron 6 meses de tratamiento </a:t>
          </a:r>
        </a:p>
      </dgm:t>
    </dgm:pt>
    <dgm:pt modelId="{26A0E38E-E7E8-420B-86B3-94EEBB7CBE98}" type="parTrans" cxnId="{92200B15-C753-4BB2-93BE-8BB0FD0A3513}">
      <dgm:prSet/>
      <dgm:spPr/>
      <dgm:t>
        <a:bodyPr/>
        <a:lstStyle/>
        <a:p>
          <a:endParaRPr lang="es-ES"/>
        </a:p>
      </dgm:t>
    </dgm:pt>
    <dgm:pt modelId="{275BD230-C7EF-4C25-94BE-2191C2E037F4}" type="sibTrans" cxnId="{92200B15-C753-4BB2-93BE-8BB0FD0A3513}">
      <dgm:prSet/>
      <dgm:spPr/>
      <dgm:t>
        <a:bodyPr/>
        <a:lstStyle/>
        <a:p>
          <a:endParaRPr lang="es-ES"/>
        </a:p>
      </dgm:t>
    </dgm:pt>
    <dgm:pt modelId="{6E88F2B6-8D3A-49A1-88FF-A69B0AC1333A}">
      <dgm:prSet phldrT="[Texto]" custT="1"/>
      <dgm:spPr/>
      <dgm:t>
        <a:bodyPr/>
        <a:lstStyle/>
        <a:p>
          <a:r>
            <a:rPr lang="es-ES" sz="1400" dirty="0">
              <a:latin typeface="Arial" panose="020B0604020202020204" pitchFamily="34" charset="0"/>
              <a:cs typeface="Arial" panose="020B0604020202020204" pitchFamily="34" charset="0"/>
            </a:rPr>
            <a:t>12(38%) </a:t>
          </a:r>
          <a:r>
            <a:rPr lang="es-ES" sz="1400" b="1" i="0" dirty="0">
              <a:latin typeface="Arial" panose="020B0604020202020204" pitchFamily="34" charset="0"/>
              <a:cs typeface="Arial" panose="020B0604020202020204" pitchFamily="34" charset="0"/>
            </a:rPr>
            <a:t>♂</a:t>
          </a:r>
          <a:r>
            <a:rPr lang="es-ES" sz="1400" dirty="0">
              <a:latin typeface="Arial" panose="020B0604020202020204" pitchFamily="34" charset="0"/>
              <a:cs typeface="Arial" panose="020B0604020202020204" pitchFamily="34" charset="0"/>
            </a:rPr>
            <a:t>    9(28%) </a:t>
          </a:r>
          <a:r>
            <a:rPr lang="es-ES" sz="1400" b="1" i="0" dirty="0">
              <a:latin typeface="Arial" panose="020B0604020202020204" pitchFamily="34" charset="0"/>
              <a:cs typeface="Arial" panose="020B0604020202020204" pitchFamily="34" charset="0"/>
            </a:rPr>
            <a:t>♀</a:t>
          </a:r>
          <a:endParaRPr lang="es-ES" sz="1400" b="1" dirty="0">
            <a:latin typeface="Arial" panose="020B0604020202020204" pitchFamily="34" charset="0"/>
            <a:cs typeface="Arial" panose="020B0604020202020204" pitchFamily="34" charset="0"/>
          </a:endParaRPr>
        </a:p>
      </dgm:t>
    </dgm:pt>
    <dgm:pt modelId="{41A4D3CD-2BDF-43B9-9F50-D369917C9B81}" type="parTrans" cxnId="{A546285F-44AA-43B9-A248-1C0A43E1E480}">
      <dgm:prSet/>
      <dgm:spPr/>
      <dgm:t>
        <a:bodyPr/>
        <a:lstStyle/>
        <a:p>
          <a:endParaRPr lang="es-ES"/>
        </a:p>
      </dgm:t>
    </dgm:pt>
    <dgm:pt modelId="{A4CE9AC3-95D1-44E3-9BE7-217E35AA3523}" type="sibTrans" cxnId="{A546285F-44AA-43B9-A248-1C0A43E1E480}">
      <dgm:prSet/>
      <dgm:spPr/>
      <dgm:t>
        <a:bodyPr/>
        <a:lstStyle/>
        <a:p>
          <a:endParaRPr lang="es-ES"/>
        </a:p>
      </dgm:t>
    </dgm:pt>
    <dgm:pt modelId="{7E18804F-3452-441D-928F-87321982063B}">
      <dgm:prSet phldrT="[Texto]" custT="1"/>
      <dgm:spPr/>
      <dgm:t>
        <a:bodyPr/>
        <a:lstStyle/>
        <a:p>
          <a:endParaRPr lang="es-ES" sz="1400" b="1" dirty="0">
            <a:latin typeface="Arial" panose="020B0604020202020204" pitchFamily="34" charset="0"/>
            <a:cs typeface="Arial" panose="020B0604020202020204" pitchFamily="34" charset="0"/>
          </a:endParaRPr>
        </a:p>
      </dgm:t>
    </dgm:pt>
    <dgm:pt modelId="{9CB9BD4B-1EE3-41ED-896D-3E42077AB8C8}" type="parTrans" cxnId="{5DDA362C-0C09-4D38-A0AD-84A96C39910D}">
      <dgm:prSet/>
      <dgm:spPr/>
      <dgm:t>
        <a:bodyPr/>
        <a:lstStyle/>
        <a:p>
          <a:endParaRPr lang="es-ES"/>
        </a:p>
      </dgm:t>
    </dgm:pt>
    <dgm:pt modelId="{F1EE739C-0C79-41D4-8B25-181A6D953D98}" type="sibTrans" cxnId="{5DDA362C-0C09-4D38-A0AD-84A96C39910D}">
      <dgm:prSet/>
      <dgm:spPr/>
      <dgm:t>
        <a:bodyPr/>
        <a:lstStyle/>
        <a:p>
          <a:endParaRPr lang="es-ES"/>
        </a:p>
      </dgm:t>
    </dgm:pt>
    <dgm:pt modelId="{3CFDFD05-3BDA-4653-8184-B06160939466}" type="pres">
      <dgm:prSet presAssocID="{B98CF59D-C42C-40E2-B129-8E4F2B7E577B}" presName="linearFlow" presStyleCnt="0">
        <dgm:presLayoutVars>
          <dgm:resizeHandles val="exact"/>
        </dgm:presLayoutVars>
      </dgm:prSet>
      <dgm:spPr/>
    </dgm:pt>
    <dgm:pt modelId="{B757F2D2-2D36-493A-B630-309D397DF9F9}" type="pres">
      <dgm:prSet presAssocID="{C95B6CD9-3701-4648-8D77-4F7A2205627D}" presName="node" presStyleLbl="node1" presStyleIdx="0" presStyleCnt="4" custScaleX="47185" custScaleY="58036" custLinFactNeighborX="4762" custLinFactNeighborY="28263">
        <dgm:presLayoutVars>
          <dgm:bulletEnabled val="1"/>
        </dgm:presLayoutVars>
      </dgm:prSet>
      <dgm:spPr/>
    </dgm:pt>
    <dgm:pt modelId="{4090FE80-149E-4C86-90F0-A765BD4E6650}" type="pres">
      <dgm:prSet presAssocID="{D0F8CB7E-A119-4E43-B153-037C3C1F94B4}" presName="sibTrans" presStyleLbl="sibTrans2D1" presStyleIdx="0" presStyleCnt="3"/>
      <dgm:spPr/>
    </dgm:pt>
    <dgm:pt modelId="{E103403F-C920-41ED-B8E3-74FB6DA5D554}" type="pres">
      <dgm:prSet presAssocID="{D0F8CB7E-A119-4E43-B153-037C3C1F94B4}" presName="connectorText" presStyleLbl="sibTrans2D1" presStyleIdx="0" presStyleCnt="3"/>
      <dgm:spPr/>
    </dgm:pt>
    <dgm:pt modelId="{2620DC08-BD2F-4D03-8FE4-A87D332E4EFA}" type="pres">
      <dgm:prSet presAssocID="{DA9AFC9F-5B8F-4F69-BCE1-915AB17BA9E2}" presName="node" presStyleLbl="node1" presStyleIdx="1" presStyleCnt="4" custScaleX="91657" custScaleY="78289" custLinFactNeighborX="6857" custLinFactNeighborY="6021">
        <dgm:presLayoutVars>
          <dgm:bulletEnabled val="1"/>
        </dgm:presLayoutVars>
      </dgm:prSet>
      <dgm:spPr/>
    </dgm:pt>
    <dgm:pt modelId="{EC3CD9FB-8789-4A49-AD3B-89552617B7C9}" type="pres">
      <dgm:prSet presAssocID="{275BD230-C7EF-4C25-94BE-2191C2E037F4}" presName="sibTrans" presStyleLbl="sibTrans2D1" presStyleIdx="1" presStyleCnt="3"/>
      <dgm:spPr/>
    </dgm:pt>
    <dgm:pt modelId="{2282F10C-D46B-4E04-B273-BC78002B1693}" type="pres">
      <dgm:prSet presAssocID="{275BD230-C7EF-4C25-94BE-2191C2E037F4}" presName="connectorText" presStyleLbl="sibTrans2D1" presStyleIdx="1" presStyleCnt="3"/>
      <dgm:spPr/>
    </dgm:pt>
    <dgm:pt modelId="{11C0951F-93F1-4835-94DC-1170220BFC3E}" type="pres">
      <dgm:prSet presAssocID="{6E88F2B6-8D3A-49A1-88FF-A69B0AC1333A}" presName="node" presStyleLbl="node1" presStyleIdx="2" presStyleCnt="4" custScaleX="69318" custScaleY="70137" custLinFactNeighborX="5246" custLinFactNeighborY="-14702">
        <dgm:presLayoutVars>
          <dgm:bulletEnabled val="1"/>
        </dgm:presLayoutVars>
      </dgm:prSet>
      <dgm:spPr/>
    </dgm:pt>
    <dgm:pt modelId="{944E6B55-82B4-47B5-858D-4B04159162F7}" type="pres">
      <dgm:prSet presAssocID="{A4CE9AC3-95D1-44E3-9BE7-217E35AA3523}" presName="sibTrans" presStyleLbl="sibTrans2D1" presStyleIdx="2" presStyleCnt="3"/>
      <dgm:spPr/>
    </dgm:pt>
    <dgm:pt modelId="{1B95F91C-C458-487D-923C-0E0D60A16E55}" type="pres">
      <dgm:prSet presAssocID="{A4CE9AC3-95D1-44E3-9BE7-217E35AA3523}" presName="connectorText" presStyleLbl="sibTrans2D1" presStyleIdx="2" presStyleCnt="3"/>
      <dgm:spPr/>
    </dgm:pt>
    <dgm:pt modelId="{DA0F02F6-A008-4F06-A7AB-0035234F58F7}" type="pres">
      <dgm:prSet presAssocID="{7E18804F-3452-441D-928F-87321982063B}" presName="node" presStyleLbl="node1" presStyleIdx="3" presStyleCnt="4" custScaleX="82283" custScaleY="117424" custLinFactNeighborX="5411" custLinFactNeighborY="-1251">
        <dgm:presLayoutVars>
          <dgm:bulletEnabled val="1"/>
        </dgm:presLayoutVars>
      </dgm:prSet>
      <dgm:spPr/>
    </dgm:pt>
  </dgm:ptLst>
  <dgm:cxnLst>
    <dgm:cxn modelId="{F4240302-304D-4D9C-979D-ED288E41E772}" type="presOf" srcId="{DA9AFC9F-5B8F-4F69-BCE1-915AB17BA9E2}" destId="{2620DC08-BD2F-4D03-8FE4-A87D332E4EFA}" srcOrd="0" destOrd="0" presId="urn:microsoft.com/office/officeart/2005/8/layout/process2"/>
    <dgm:cxn modelId="{EEFAB612-C8C7-496E-9E1B-A4D7E0290C92}" type="presOf" srcId="{275BD230-C7EF-4C25-94BE-2191C2E037F4}" destId="{EC3CD9FB-8789-4A49-AD3B-89552617B7C9}" srcOrd="0" destOrd="0" presId="urn:microsoft.com/office/officeart/2005/8/layout/process2"/>
    <dgm:cxn modelId="{92200B15-C753-4BB2-93BE-8BB0FD0A3513}" srcId="{B98CF59D-C42C-40E2-B129-8E4F2B7E577B}" destId="{DA9AFC9F-5B8F-4F69-BCE1-915AB17BA9E2}" srcOrd="1" destOrd="0" parTransId="{26A0E38E-E7E8-420B-86B3-94EEBB7CBE98}" sibTransId="{275BD230-C7EF-4C25-94BE-2191C2E037F4}"/>
    <dgm:cxn modelId="{E44A2C17-56D7-4612-8C46-877B1E3BEB85}" type="presOf" srcId="{D0F8CB7E-A119-4E43-B153-037C3C1F94B4}" destId="{E103403F-C920-41ED-B8E3-74FB6DA5D554}" srcOrd="1" destOrd="0" presId="urn:microsoft.com/office/officeart/2005/8/layout/process2"/>
    <dgm:cxn modelId="{5DDA362C-0C09-4D38-A0AD-84A96C39910D}" srcId="{B98CF59D-C42C-40E2-B129-8E4F2B7E577B}" destId="{7E18804F-3452-441D-928F-87321982063B}" srcOrd="3" destOrd="0" parTransId="{9CB9BD4B-1EE3-41ED-896D-3E42077AB8C8}" sibTransId="{F1EE739C-0C79-41D4-8B25-181A6D953D98}"/>
    <dgm:cxn modelId="{C1DA7D36-DD29-4307-A2B1-6B681ED76C4F}" type="presOf" srcId="{B98CF59D-C42C-40E2-B129-8E4F2B7E577B}" destId="{3CFDFD05-3BDA-4653-8184-B06160939466}" srcOrd="0" destOrd="0" presId="urn:microsoft.com/office/officeart/2005/8/layout/process2"/>
    <dgm:cxn modelId="{C2BE6A3F-4AD2-4ACE-BEBD-05241DB48D95}" type="presOf" srcId="{D0F8CB7E-A119-4E43-B153-037C3C1F94B4}" destId="{4090FE80-149E-4C86-90F0-A765BD4E6650}" srcOrd="0" destOrd="0" presId="urn:microsoft.com/office/officeart/2005/8/layout/process2"/>
    <dgm:cxn modelId="{A546285F-44AA-43B9-A248-1C0A43E1E480}" srcId="{B98CF59D-C42C-40E2-B129-8E4F2B7E577B}" destId="{6E88F2B6-8D3A-49A1-88FF-A69B0AC1333A}" srcOrd="2" destOrd="0" parTransId="{41A4D3CD-2BDF-43B9-9F50-D369917C9B81}" sibTransId="{A4CE9AC3-95D1-44E3-9BE7-217E35AA3523}"/>
    <dgm:cxn modelId="{D156A242-A349-419D-9394-E2AC14262445}" type="presOf" srcId="{275BD230-C7EF-4C25-94BE-2191C2E037F4}" destId="{2282F10C-D46B-4E04-B273-BC78002B1693}" srcOrd="1" destOrd="0" presId="urn:microsoft.com/office/officeart/2005/8/layout/process2"/>
    <dgm:cxn modelId="{32E25A69-06F3-4DF2-AEC5-578685FF3BB8}" type="presOf" srcId="{A4CE9AC3-95D1-44E3-9BE7-217E35AA3523}" destId="{944E6B55-82B4-47B5-858D-4B04159162F7}" srcOrd="0" destOrd="0" presId="urn:microsoft.com/office/officeart/2005/8/layout/process2"/>
    <dgm:cxn modelId="{11FB5994-2F4B-4393-8564-89DD3EB68FDB}" type="presOf" srcId="{A4CE9AC3-95D1-44E3-9BE7-217E35AA3523}" destId="{1B95F91C-C458-487D-923C-0E0D60A16E55}" srcOrd="1" destOrd="0" presId="urn:microsoft.com/office/officeart/2005/8/layout/process2"/>
    <dgm:cxn modelId="{F3835BAE-CEB6-4294-B764-D38B753E5AB2}" type="presOf" srcId="{7E18804F-3452-441D-928F-87321982063B}" destId="{DA0F02F6-A008-4F06-A7AB-0035234F58F7}" srcOrd="0" destOrd="0" presId="urn:microsoft.com/office/officeart/2005/8/layout/process2"/>
    <dgm:cxn modelId="{50A293CE-50D9-4C80-9F22-2DB98B275575}" type="presOf" srcId="{C95B6CD9-3701-4648-8D77-4F7A2205627D}" destId="{B757F2D2-2D36-493A-B630-309D397DF9F9}" srcOrd="0" destOrd="0" presId="urn:microsoft.com/office/officeart/2005/8/layout/process2"/>
    <dgm:cxn modelId="{755474ED-6CE1-4A5D-8EC5-F5AA7FA0FA1E}" type="presOf" srcId="{6E88F2B6-8D3A-49A1-88FF-A69B0AC1333A}" destId="{11C0951F-93F1-4835-94DC-1170220BFC3E}" srcOrd="0" destOrd="0" presId="urn:microsoft.com/office/officeart/2005/8/layout/process2"/>
    <dgm:cxn modelId="{B7A4B1FA-6C97-47A2-A8F7-CCB1AF38812E}" srcId="{B98CF59D-C42C-40E2-B129-8E4F2B7E577B}" destId="{C95B6CD9-3701-4648-8D77-4F7A2205627D}" srcOrd="0" destOrd="0" parTransId="{E2D6E306-1550-4AA7-9BE4-0EA8B233E5CF}" sibTransId="{D0F8CB7E-A119-4E43-B153-037C3C1F94B4}"/>
    <dgm:cxn modelId="{8120A583-D180-4289-8DEE-D7EF81054C11}" type="presParOf" srcId="{3CFDFD05-3BDA-4653-8184-B06160939466}" destId="{B757F2D2-2D36-493A-B630-309D397DF9F9}" srcOrd="0" destOrd="0" presId="urn:microsoft.com/office/officeart/2005/8/layout/process2"/>
    <dgm:cxn modelId="{126797BE-4F02-4122-9111-8AC55AA0BACB}" type="presParOf" srcId="{3CFDFD05-3BDA-4653-8184-B06160939466}" destId="{4090FE80-149E-4C86-90F0-A765BD4E6650}" srcOrd="1" destOrd="0" presId="urn:microsoft.com/office/officeart/2005/8/layout/process2"/>
    <dgm:cxn modelId="{F8D747B0-A2C4-47DE-BD9B-9848CB50E8A3}" type="presParOf" srcId="{4090FE80-149E-4C86-90F0-A765BD4E6650}" destId="{E103403F-C920-41ED-B8E3-74FB6DA5D554}" srcOrd="0" destOrd="0" presId="urn:microsoft.com/office/officeart/2005/8/layout/process2"/>
    <dgm:cxn modelId="{6982C998-B6CA-4E5F-8EDD-0811208F1514}" type="presParOf" srcId="{3CFDFD05-3BDA-4653-8184-B06160939466}" destId="{2620DC08-BD2F-4D03-8FE4-A87D332E4EFA}" srcOrd="2" destOrd="0" presId="urn:microsoft.com/office/officeart/2005/8/layout/process2"/>
    <dgm:cxn modelId="{642A54E9-4545-4079-A15F-08A56DE131EB}" type="presParOf" srcId="{3CFDFD05-3BDA-4653-8184-B06160939466}" destId="{EC3CD9FB-8789-4A49-AD3B-89552617B7C9}" srcOrd="3" destOrd="0" presId="urn:microsoft.com/office/officeart/2005/8/layout/process2"/>
    <dgm:cxn modelId="{5CEFF9E6-5416-4EA8-A164-9F27F950C19B}" type="presParOf" srcId="{EC3CD9FB-8789-4A49-AD3B-89552617B7C9}" destId="{2282F10C-D46B-4E04-B273-BC78002B1693}" srcOrd="0" destOrd="0" presId="urn:microsoft.com/office/officeart/2005/8/layout/process2"/>
    <dgm:cxn modelId="{7BBAA5F4-83B5-4566-B9C0-071798A9ADED}" type="presParOf" srcId="{3CFDFD05-3BDA-4653-8184-B06160939466}" destId="{11C0951F-93F1-4835-94DC-1170220BFC3E}" srcOrd="4" destOrd="0" presId="urn:microsoft.com/office/officeart/2005/8/layout/process2"/>
    <dgm:cxn modelId="{733456BA-21A8-4105-A0E9-5F8E66C6718C}" type="presParOf" srcId="{3CFDFD05-3BDA-4653-8184-B06160939466}" destId="{944E6B55-82B4-47B5-858D-4B04159162F7}" srcOrd="5" destOrd="0" presId="urn:microsoft.com/office/officeart/2005/8/layout/process2"/>
    <dgm:cxn modelId="{7EFA435D-519E-4F55-B395-2112296E8EC4}" type="presParOf" srcId="{944E6B55-82B4-47B5-858D-4B04159162F7}" destId="{1B95F91C-C458-487D-923C-0E0D60A16E55}" srcOrd="0" destOrd="0" presId="urn:microsoft.com/office/officeart/2005/8/layout/process2"/>
    <dgm:cxn modelId="{951B7451-7F62-4BC9-AB54-AC795CDFE1E3}" type="presParOf" srcId="{3CFDFD05-3BDA-4653-8184-B06160939466}" destId="{DA0F02F6-A008-4F06-A7AB-0035234F58F7}"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57F2D2-2D36-493A-B630-309D397DF9F9}">
      <dsp:nvSpPr>
        <dsp:cNvPr id="0" name=""/>
        <dsp:cNvSpPr/>
      </dsp:nvSpPr>
      <dsp:spPr>
        <a:xfrm>
          <a:off x="1016677" y="114498"/>
          <a:ext cx="1494783" cy="459633"/>
        </a:xfrm>
        <a:prstGeom prst="roundRect">
          <a:avLst>
            <a:gd name="adj" fmla="val 10000"/>
          </a:avLst>
        </a:prstGeom>
        <a:gradFill rotWithShape="0">
          <a:gsLst>
            <a:gs pos="0">
              <a:schemeClr val="accent6">
                <a:shade val="80000"/>
                <a:hueOff val="0"/>
                <a:satOff val="0"/>
                <a:lumOff val="0"/>
                <a:alphaOff val="0"/>
                <a:tint val="50000"/>
                <a:satMod val="300000"/>
              </a:schemeClr>
            </a:gs>
            <a:gs pos="35000">
              <a:schemeClr val="accent6">
                <a:shade val="80000"/>
                <a:hueOff val="0"/>
                <a:satOff val="0"/>
                <a:lumOff val="0"/>
                <a:alphaOff val="0"/>
                <a:tint val="37000"/>
                <a:satMod val="300000"/>
              </a:schemeClr>
            </a:gs>
            <a:gs pos="100000">
              <a:schemeClr val="accent6">
                <a:shade val="8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Arial" panose="020B0604020202020204" pitchFamily="34" charset="0"/>
              <a:cs typeface="Arial" panose="020B0604020202020204" pitchFamily="34" charset="0"/>
            </a:rPr>
            <a:t> Muestra 32 pacientes</a:t>
          </a:r>
        </a:p>
      </dsp:txBody>
      <dsp:txXfrm>
        <a:off x="1030139" y="127960"/>
        <a:ext cx="1467859" cy="432709"/>
      </dsp:txXfrm>
    </dsp:sp>
    <dsp:sp modelId="{4090FE80-149E-4C86-90F0-A765BD4E6650}">
      <dsp:nvSpPr>
        <dsp:cNvPr id="0" name=""/>
        <dsp:cNvSpPr/>
      </dsp:nvSpPr>
      <dsp:spPr>
        <a:xfrm rot="5357237">
          <a:off x="1653366" y="549893"/>
          <a:ext cx="230953" cy="356391"/>
        </a:xfrm>
        <a:prstGeom prst="rightArrow">
          <a:avLst>
            <a:gd name="adj1" fmla="val 60000"/>
            <a:gd name="adj2" fmla="val 50000"/>
          </a:avLst>
        </a:prstGeom>
        <a:gradFill rotWithShape="0">
          <a:gsLst>
            <a:gs pos="0">
              <a:schemeClr val="accent6">
                <a:shade val="90000"/>
                <a:hueOff val="0"/>
                <a:satOff val="0"/>
                <a:lumOff val="0"/>
                <a:alphaOff val="0"/>
                <a:tint val="50000"/>
                <a:satMod val="300000"/>
              </a:schemeClr>
            </a:gs>
            <a:gs pos="35000">
              <a:schemeClr val="accent6">
                <a:shade val="90000"/>
                <a:hueOff val="0"/>
                <a:satOff val="0"/>
                <a:lumOff val="0"/>
                <a:alphaOff val="0"/>
                <a:tint val="37000"/>
                <a:satMod val="300000"/>
              </a:schemeClr>
            </a:gs>
            <a:gs pos="100000">
              <a:schemeClr val="accent6">
                <a:shade val="9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5400000">
        <a:off x="1661494" y="612615"/>
        <a:ext cx="213835" cy="161667"/>
      </dsp:txXfrm>
    </dsp:sp>
    <dsp:sp modelId="{2620DC08-BD2F-4D03-8FE4-A87D332E4EFA}">
      <dsp:nvSpPr>
        <dsp:cNvPr id="0" name=""/>
        <dsp:cNvSpPr/>
      </dsp:nvSpPr>
      <dsp:spPr>
        <a:xfrm>
          <a:off x="322804" y="882046"/>
          <a:ext cx="2903621" cy="620033"/>
        </a:xfrm>
        <a:prstGeom prst="roundRect">
          <a:avLst>
            <a:gd name="adj" fmla="val 10000"/>
          </a:avLst>
        </a:prstGeom>
        <a:gradFill rotWithShape="0">
          <a:gsLst>
            <a:gs pos="0">
              <a:schemeClr val="accent6">
                <a:shade val="80000"/>
                <a:hueOff val="-127231"/>
                <a:satOff val="5670"/>
                <a:lumOff val="7926"/>
                <a:alphaOff val="0"/>
                <a:tint val="50000"/>
                <a:satMod val="300000"/>
              </a:schemeClr>
            </a:gs>
            <a:gs pos="35000">
              <a:schemeClr val="accent6">
                <a:shade val="80000"/>
                <a:hueOff val="-127231"/>
                <a:satOff val="5670"/>
                <a:lumOff val="7926"/>
                <a:alphaOff val="0"/>
                <a:tint val="37000"/>
                <a:satMod val="300000"/>
              </a:schemeClr>
            </a:gs>
            <a:gs pos="100000">
              <a:schemeClr val="accent6">
                <a:shade val="80000"/>
                <a:hueOff val="-127231"/>
                <a:satOff val="5670"/>
                <a:lumOff val="792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Arial" panose="020B0604020202020204" pitchFamily="34" charset="0"/>
              <a:cs typeface="Arial" panose="020B0604020202020204" pitchFamily="34" charset="0"/>
            </a:rPr>
            <a:t>21 (66%) completaron 6 meses de tratamiento </a:t>
          </a:r>
        </a:p>
      </dsp:txBody>
      <dsp:txXfrm>
        <a:off x="340964" y="900206"/>
        <a:ext cx="2867301" cy="583713"/>
      </dsp:txXfrm>
    </dsp:sp>
    <dsp:sp modelId="{EC3CD9FB-8789-4A49-AD3B-89552617B7C9}">
      <dsp:nvSpPr>
        <dsp:cNvPr id="0" name=""/>
        <dsp:cNvSpPr/>
      </dsp:nvSpPr>
      <dsp:spPr>
        <a:xfrm rot="5381750">
          <a:off x="1659369" y="1480848"/>
          <a:ext cx="235450" cy="356391"/>
        </a:xfrm>
        <a:prstGeom prst="rightArrow">
          <a:avLst>
            <a:gd name="adj1" fmla="val 60000"/>
            <a:gd name="adj2" fmla="val 50000"/>
          </a:avLst>
        </a:prstGeom>
        <a:gradFill rotWithShape="0">
          <a:gsLst>
            <a:gs pos="0">
              <a:schemeClr val="accent6">
                <a:shade val="90000"/>
                <a:hueOff val="-190867"/>
                <a:satOff val="3809"/>
                <a:lumOff val="10339"/>
                <a:alphaOff val="0"/>
                <a:tint val="50000"/>
                <a:satMod val="300000"/>
              </a:schemeClr>
            </a:gs>
            <a:gs pos="35000">
              <a:schemeClr val="accent6">
                <a:shade val="90000"/>
                <a:hueOff val="-190867"/>
                <a:satOff val="3809"/>
                <a:lumOff val="10339"/>
                <a:alphaOff val="0"/>
                <a:tint val="37000"/>
                <a:satMod val="300000"/>
              </a:schemeClr>
            </a:gs>
            <a:gs pos="100000">
              <a:schemeClr val="accent6">
                <a:shade val="90000"/>
                <a:hueOff val="-190867"/>
                <a:satOff val="3809"/>
                <a:lumOff val="10339"/>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5400000">
        <a:off x="1669989" y="1541319"/>
        <a:ext cx="213835" cy="164815"/>
      </dsp:txXfrm>
    </dsp:sp>
    <dsp:sp modelId="{11C0951F-93F1-4835-94DC-1170220BFC3E}">
      <dsp:nvSpPr>
        <dsp:cNvPr id="0" name=""/>
        <dsp:cNvSpPr/>
      </dsp:nvSpPr>
      <dsp:spPr>
        <a:xfrm>
          <a:off x="681432" y="1816008"/>
          <a:ext cx="2195939" cy="555471"/>
        </a:xfrm>
        <a:prstGeom prst="roundRect">
          <a:avLst>
            <a:gd name="adj" fmla="val 10000"/>
          </a:avLst>
        </a:prstGeom>
        <a:gradFill rotWithShape="0">
          <a:gsLst>
            <a:gs pos="0">
              <a:schemeClr val="accent6">
                <a:shade val="80000"/>
                <a:hueOff val="-254461"/>
                <a:satOff val="11339"/>
                <a:lumOff val="15853"/>
                <a:alphaOff val="0"/>
                <a:tint val="50000"/>
                <a:satMod val="300000"/>
              </a:schemeClr>
            </a:gs>
            <a:gs pos="35000">
              <a:schemeClr val="accent6">
                <a:shade val="80000"/>
                <a:hueOff val="-254461"/>
                <a:satOff val="11339"/>
                <a:lumOff val="15853"/>
                <a:alphaOff val="0"/>
                <a:tint val="37000"/>
                <a:satMod val="300000"/>
              </a:schemeClr>
            </a:gs>
            <a:gs pos="100000">
              <a:schemeClr val="accent6">
                <a:shade val="80000"/>
                <a:hueOff val="-254461"/>
                <a:satOff val="11339"/>
                <a:lumOff val="1585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kern="1200" dirty="0">
              <a:latin typeface="Arial" panose="020B0604020202020204" pitchFamily="34" charset="0"/>
              <a:cs typeface="Arial" panose="020B0604020202020204" pitchFamily="34" charset="0"/>
            </a:rPr>
            <a:t>12(38%) </a:t>
          </a:r>
          <a:r>
            <a:rPr lang="es-ES" sz="1400" b="1" i="0" kern="1200" dirty="0">
              <a:latin typeface="Arial" panose="020B0604020202020204" pitchFamily="34" charset="0"/>
              <a:cs typeface="Arial" panose="020B0604020202020204" pitchFamily="34" charset="0"/>
            </a:rPr>
            <a:t>♂</a:t>
          </a:r>
          <a:r>
            <a:rPr lang="es-ES" sz="1400" kern="1200" dirty="0">
              <a:latin typeface="Arial" panose="020B0604020202020204" pitchFamily="34" charset="0"/>
              <a:cs typeface="Arial" panose="020B0604020202020204" pitchFamily="34" charset="0"/>
            </a:rPr>
            <a:t>    9(28%) </a:t>
          </a:r>
          <a:r>
            <a:rPr lang="es-ES" sz="1400" b="1" i="0" kern="1200" dirty="0">
              <a:latin typeface="Arial" panose="020B0604020202020204" pitchFamily="34" charset="0"/>
              <a:cs typeface="Arial" panose="020B0604020202020204" pitchFamily="34" charset="0"/>
            </a:rPr>
            <a:t>♀</a:t>
          </a:r>
          <a:endParaRPr lang="es-ES" sz="1400" b="1" kern="1200" dirty="0">
            <a:latin typeface="Arial" panose="020B0604020202020204" pitchFamily="34" charset="0"/>
            <a:cs typeface="Arial" panose="020B0604020202020204" pitchFamily="34" charset="0"/>
          </a:endParaRPr>
        </a:p>
      </dsp:txBody>
      <dsp:txXfrm>
        <a:off x="697701" y="1832277"/>
        <a:ext cx="2163401" cy="522933"/>
      </dsp:txXfrm>
    </dsp:sp>
    <dsp:sp modelId="{944E6B55-82B4-47B5-858D-4B04159162F7}">
      <dsp:nvSpPr>
        <dsp:cNvPr id="0" name=""/>
        <dsp:cNvSpPr/>
      </dsp:nvSpPr>
      <dsp:spPr>
        <a:xfrm rot="5384925">
          <a:off x="1613132" y="2417911"/>
          <a:ext cx="336944" cy="356391"/>
        </a:xfrm>
        <a:prstGeom prst="rightArrow">
          <a:avLst>
            <a:gd name="adj1" fmla="val 60000"/>
            <a:gd name="adj2" fmla="val 50000"/>
          </a:avLst>
        </a:prstGeom>
        <a:gradFill rotWithShape="0">
          <a:gsLst>
            <a:gs pos="0">
              <a:schemeClr val="accent6">
                <a:shade val="90000"/>
                <a:hueOff val="-381735"/>
                <a:satOff val="7617"/>
                <a:lumOff val="20678"/>
                <a:alphaOff val="0"/>
                <a:tint val="50000"/>
                <a:satMod val="300000"/>
              </a:schemeClr>
            </a:gs>
            <a:gs pos="35000">
              <a:schemeClr val="accent6">
                <a:shade val="90000"/>
                <a:hueOff val="-381735"/>
                <a:satOff val="7617"/>
                <a:lumOff val="20678"/>
                <a:alphaOff val="0"/>
                <a:tint val="37000"/>
                <a:satMod val="300000"/>
              </a:schemeClr>
            </a:gs>
            <a:gs pos="100000">
              <a:schemeClr val="accent6">
                <a:shade val="90000"/>
                <a:hueOff val="-381735"/>
                <a:satOff val="7617"/>
                <a:lumOff val="20678"/>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s-ES" sz="1600" kern="1200"/>
        </a:p>
      </dsp:txBody>
      <dsp:txXfrm rot="-5400000">
        <a:off x="1674465" y="2427635"/>
        <a:ext cx="213835" cy="235861"/>
      </dsp:txXfrm>
    </dsp:sp>
    <dsp:sp modelId="{DA0F02F6-A008-4F06-A7AB-0035234F58F7}">
      <dsp:nvSpPr>
        <dsp:cNvPr id="0" name=""/>
        <dsp:cNvSpPr/>
      </dsp:nvSpPr>
      <dsp:spPr>
        <a:xfrm>
          <a:off x="481299" y="2820734"/>
          <a:ext cx="2606660" cy="929974"/>
        </a:xfrm>
        <a:prstGeom prst="roundRect">
          <a:avLst>
            <a:gd name="adj" fmla="val 10000"/>
          </a:avLst>
        </a:prstGeom>
        <a:gradFill rotWithShape="0">
          <a:gsLst>
            <a:gs pos="0">
              <a:schemeClr val="accent6">
                <a:shade val="80000"/>
                <a:hueOff val="-381692"/>
                <a:satOff val="17009"/>
                <a:lumOff val="23779"/>
                <a:alphaOff val="0"/>
                <a:tint val="50000"/>
                <a:satMod val="300000"/>
              </a:schemeClr>
            </a:gs>
            <a:gs pos="35000">
              <a:schemeClr val="accent6">
                <a:shade val="80000"/>
                <a:hueOff val="-381692"/>
                <a:satOff val="17009"/>
                <a:lumOff val="23779"/>
                <a:alphaOff val="0"/>
                <a:tint val="37000"/>
                <a:satMod val="300000"/>
              </a:schemeClr>
            </a:gs>
            <a:gs pos="100000">
              <a:schemeClr val="accent6">
                <a:shade val="80000"/>
                <a:hueOff val="-381692"/>
                <a:satOff val="17009"/>
                <a:lumOff val="2377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rial" panose="020B0604020202020204" pitchFamily="34" charset="0"/>
            <a:cs typeface="Arial" panose="020B0604020202020204" pitchFamily="34" charset="0"/>
          </a:endParaRPr>
        </a:p>
      </dsp:txBody>
      <dsp:txXfrm>
        <a:off x="508537" y="2847972"/>
        <a:ext cx="2552184" cy="875498"/>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EA86EE-62A9-40C4-A74E-A362A9877B84}" type="datetimeFigureOut">
              <a:rPr lang="es-ES" smtClean="0"/>
              <a:t>29/02/2024</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692808-B012-4387-B722-A087B828BC73}" type="slidenum">
              <a:rPr lang="es-ES" smtClean="0"/>
              <a:t>‹Nº›</a:t>
            </a:fld>
            <a:endParaRPr lang="es-ES"/>
          </a:p>
        </p:txBody>
      </p:sp>
    </p:spTree>
    <p:extLst>
      <p:ext uri="{BB962C8B-B14F-4D97-AF65-F5344CB8AC3E}">
        <p14:creationId xmlns:p14="http://schemas.microsoft.com/office/powerpoint/2010/main" val="1202690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_tradnl" sz="1200" kern="100" dirty="0">
                <a:effectLst/>
                <a:latin typeface="Arial" panose="020B0604020202020204" pitchFamily="34" charset="0"/>
                <a:ea typeface="Calibri" panose="020F0502020204030204" pitchFamily="34" charset="0"/>
                <a:cs typeface="Arial" panose="020B0604020202020204" pitchFamily="34" charset="0"/>
              </a:rPr>
              <a:t>El asma constituye una enfermedad inflamatoria crónica de las vías respiratorias, en la cual intervienen mediadores inflamatorios y cursa con </a:t>
            </a:r>
            <a:r>
              <a:rPr lang="es-ES_tradnl" sz="1200" kern="100" dirty="0" err="1">
                <a:effectLst/>
                <a:latin typeface="Arial" panose="020B0604020202020204" pitchFamily="34" charset="0"/>
                <a:ea typeface="Calibri" panose="020F0502020204030204" pitchFamily="34" charset="0"/>
                <a:cs typeface="Arial" panose="020B0604020202020204" pitchFamily="34" charset="0"/>
              </a:rPr>
              <a:t>hiperrespuesta</a:t>
            </a:r>
            <a:r>
              <a:rPr lang="es-ES_tradnl" sz="1200" kern="100" dirty="0">
                <a:effectLst/>
                <a:latin typeface="Arial" panose="020B0604020202020204" pitchFamily="34" charset="0"/>
                <a:ea typeface="Calibri" panose="020F0502020204030204" pitchFamily="34" charset="0"/>
                <a:cs typeface="Arial" panose="020B0604020202020204" pitchFamily="34" charset="0"/>
              </a:rPr>
              <a:t> bronquial y obstrucción al flujo aéreo. Asma grave se caracteriza por precisar múltiples fármacos para su tratamiento y control. En el caso de asma grave no controlada(AGNC), se caracteriza como aquella enfermedad que persiste mal controlada pese a recibir tratamiento con una combinación de GCI/LABA/</a:t>
            </a:r>
            <a:r>
              <a:rPr lang="es-ES_tradnl" sz="1200" kern="100" dirty="0" err="1">
                <a:effectLst/>
                <a:latin typeface="Arial" panose="020B0604020202020204" pitchFamily="34" charset="0"/>
                <a:ea typeface="Calibri" panose="020F0502020204030204" pitchFamily="34" charset="0"/>
                <a:cs typeface="Arial" panose="020B0604020202020204" pitchFamily="34" charset="0"/>
              </a:rPr>
              <a:t>LAMA,a</a:t>
            </a:r>
            <a:r>
              <a:rPr lang="es-ES_tradnl" sz="1200" kern="100" dirty="0">
                <a:effectLst/>
                <a:latin typeface="Arial" panose="020B0604020202020204" pitchFamily="34" charset="0"/>
                <a:ea typeface="Calibri" panose="020F0502020204030204" pitchFamily="34" charset="0"/>
                <a:cs typeface="Arial" panose="020B0604020202020204" pitchFamily="34" charset="0"/>
              </a:rPr>
              <a:t> dosis elevadas en el último </a:t>
            </a:r>
            <a:r>
              <a:rPr lang="es-ES_tradnl" sz="1200" kern="100" dirty="0" err="1">
                <a:effectLst/>
                <a:latin typeface="Arial" panose="020B0604020202020204" pitchFamily="34" charset="0"/>
                <a:ea typeface="Calibri" panose="020F0502020204030204" pitchFamily="34" charset="0"/>
                <a:cs typeface="Arial" panose="020B0604020202020204" pitchFamily="34" charset="0"/>
              </a:rPr>
              <a:t>año,o</a:t>
            </a:r>
            <a:r>
              <a:rPr lang="es-ES_tradnl" sz="1200" kern="100" dirty="0">
                <a:effectLst/>
                <a:latin typeface="Arial" panose="020B0604020202020204" pitchFamily="34" charset="0"/>
                <a:ea typeface="Calibri" panose="020F0502020204030204" pitchFamily="34" charset="0"/>
                <a:cs typeface="Arial" panose="020B0604020202020204" pitchFamily="34" charset="0"/>
              </a:rPr>
              <a:t> glucocorticoides orales durante mínimo 6 meses.  Destacan 3 fenotipos de AGNC con implicaciones en la decisión terapéutica: alérgico-T2, Eosinofílico-T2 y No T2, para los que se dispone de diferentes anticuerpos monoclonales dirigidos para cada fenotipo. El objetivo de este estudio es analizar las características clínicas de pacientes valorados en la unidad de asma grave del hospital Santa Lucía Cartagena y evaluar la respuesta, con </a:t>
            </a:r>
            <a:r>
              <a:rPr lang="es-ES_tradnl" sz="1200" kern="100" dirty="0" err="1">
                <a:effectLst/>
                <a:latin typeface="Arial" panose="020B0604020202020204" pitchFamily="34" charset="0"/>
                <a:ea typeface="Calibri" panose="020F0502020204030204" pitchFamily="34" charset="0"/>
                <a:cs typeface="Arial" panose="020B0604020202020204" pitchFamily="34" charset="0"/>
              </a:rPr>
              <a:t>biológicos,en</a:t>
            </a:r>
            <a:r>
              <a:rPr lang="es-ES_tradnl" sz="1200" kern="100" dirty="0">
                <a:effectLst/>
                <a:latin typeface="Arial" panose="020B0604020202020204" pitchFamily="34" charset="0"/>
                <a:ea typeface="Calibri" panose="020F0502020204030204" pitchFamily="34" charset="0"/>
                <a:cs typeface="Arial" panose="020B0604020202020204" pitchFamily="34" charset="0"/>
              </a:rPr>
              <a:t> los pacientes que completaron al menos 6 meses de tratamiento.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kern="100" dirty="0">
              <a:effectLst/>
              <a:latin typeface="Arial" panose="020B0604020202020204" pitchFamily="34" charset="0"/>
              <a:ea typeface="Calibri" panose="020F0502020204030204" pitchFamily="34" charset="0"/>
              <a:cs typeface="Arial" panose="020B0604020202020204" pitchFamily="34" charset="0"/>
            </a:endParaRPr>
          </a:p>
          <a:p>
            <a:endParaRPr lang="es-ES" dirty="0"/>
          </a:p>
        </p:txBody>
      </p:sp>
      <p:sp>
        <p:nvSpPr>
          <p:cNvPr id="4" name="Marcador de número de diapositiva 3"/>
          <p:cNvSpPr>
            <a:spLocks noGrp="1"/>
          </p:cNvSpPr>
          <p:nvPr>
            <p:ph type="sldNum" sz="quarter" idx="5"/>
          </p:nvPr>
        </p:nvSpPr>
        <p:spPr/>
        <p:txBody>
          <a:bodyPr/>
          <a:lstStyle/>
          <a:p>
            <a:fld id="{7E692808-B012-4387-B722-A087B828BC73}" type="slidenum">
              <a:rPr lang="es-ES" smtClean="0"/>
              <a:t>1</a:t>
            </a:fld>
            <a:endParaRPr lang="es-ES"/>
          </a:p>
        </p:txBody>
      </p:sp>
    </p:spTree>
    <p:extLst>
      <p:ext uri="{BB962C8B-B14F-4D97-AF65-F5344CB8AC3E}">
        <p14:creationId xmlns:p14="http://schemas.microsoft.com/office/powerpoint/2010/main" val="21698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t>29/02/2024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t>29/02/2024</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29519C01-0580-7D0D-6F0E-F278DDEA0CE3}"/>
              </a:ext>
            </a:extLst>
          </p:cNvPr>
          <p:cNvSpPr txBox="1"/>
          <p:nvPr/>
        </p:nvSpPr>
        <p:spPr>
          <a:xfrm>
            <a:off x="1979712" y="175264"/>
            <a:ext cx="7416824" cy="627288"/>
          </a:xfrm>
          <a:prstGeom prst="rect">
            <a:avLst/>
          </a:prstGeom>
          <a:noFill/>
        </p:spPr>
        <p:txBody>
          <a:bodyPr wrap="square" rtlCol="0">
            <a:spAutoFit/>
          </a:bodyPr>
          <a:lstStyle/>
          <a:p>
            <a:pPr>
              <a:lnSpc>
                <a:spcPct val="106000"/>
              </a:lnSpc>
              <a:spcAft>
                <a:spcPts val="800"/>
              </a:spcAft>
            </a:pPr>
            <a:r>
              <a:rPr lang="es-ES_tradnl" sz="1700" b="1" kern="100" dirty="0">
                <a:effectLst/>
                <a:latin typeface="Arial" panose="020B0604020202020204" pitchFamily="34" charset="0"/>
                <a:ea typeface="Calibri" panose="020F0502020204030204" pitchFamily="34" charset="0"/>
                <a:cs typeface="Arial" panose="020B0604020202020204" pitchFamily="34" charset="0"/>
              </a:rPr>
              <a:t>TRAS 6 MESES DE TRATAMIENTO CON FÁRMACOS BIOLÓGICOS   ¿CÓMO ES LA RESPUESTA EN PACIENTES CON ASMA GRAVE?</a:t>
            </a:r>
            <a:endParaRPr lang="es-ES" sz="1700" b="1" dirty="0">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7CBFE182-2809-ED4B-8947-9D33D24885C5}"/>
              </a:ext>
            </a:extLst>
          </p:cNvPr>
          <p:cNvSpPr txBox="1"/>
          <p:nvPr/>
        </p:nvSpPr>
        <p:spPr>
          <a:xfrm>
            <a:off x="714143" y="779531"/>
            <a:ext cx="8208912" cy="323165"/>
          </a:xfrm>
          <a:prstGeom prst="rect">
            <a:avLst/>
          </a:prstGeom>
          <a:noFill/>
        </p:spPr>
        <p:txBody>
          <a:bodyPr wrap="square" rtlCol="0">
            <a:spAutoFit/>
          </a:bodyPr>
          <a:lstStyle/>
          <a:p>
            <a:pPr algn="l"/>
            <a:r>
              <a:rPr lang="es-ES" sz="500" b="1" i="0" dirty="0">
                <a:solidFill>
                  <a:srgbClr val="222222"/>
                </a:solidFill>
                <a:effectLst/>
                <a:latin typeface="Arial" panose="020B0604020202020204" pitchFamily="34" charset="0"/>
              </a:rPr>
              <a:t>María Del Carmen Velasco Alcázar</a:t>
            </a:r>
            <a:r>
              <a:rPr lang="es-ES" sz="500" i="0" dirty="0">
                <a:solidFill>
                  <a:srgbClr val="222222"/>
                </a:solidFill>
                <a:effectLst/>
                <a:latin typeface="Arial" panose="020B0604020202020204" pitchFamily="34" charset="0"/>
              </a:rPr>
              <a:t>, María Del Rosario Cabello Jabalquinto, Alexander Jiménez Romero, Francisco Campello Olga Meca Birlanga, Marta Hernández Olivo, Desiré Lozano , Mercedes Guillamón Sánchez, Rocío Ibáñez Meléndez, José Javier Martínez Garcerán, Carlos Castillo Quintanilla, Carlos Federico Álvarez Miranda, Pedro García Torres, María Del Mar Valdivia Salas, Javier Pérez Pallarés, Francisco Javier Bravo Gutiérrez, Antonio Santa Cruz Siminiani</a:t>
            </a:r>
            <a:endParaRPr lang="es-ES" sz="500" b="1" i="0" dirty="0">
              <a:solidFill>
                <a:srgbClr val="222222"/>
              </a:solidFill>
              <a:effectLst/>
              <a:latin typeface="Arial" panose="020B0604020202020204" pitchFamily="34" charset="0"/>
            </a:endParaRPr>
          </a:p>
          <a:p>
            <a:pPr algn="l"/>
            <a:r>
              <a:rPr lang="es-ES" sz="500" b="1" i="0" dirty="0">
                <a:solidFill>
                  <a:srgbClr val="222222"/>
                </a:solidFill>
                <a:effectLst/>
                <a:latin typeface="Arial" panose="020B0604020202020204" pitchFamily="34" charset="0"/>
              </a:rPr>
              <a:t>Hospital Universitario Santa Lucía, Cartagena, Murcia, España.</a:t>
            </a:r>
          </a:p>
        </p:txBody>
      </p:sp>
      <p:sp>
        <p:nvSpPr>
          <p:cNvPr id="10" name="Rectángulo: esquinas redondeadas 9">
            <a:extLst>
              <a:ext uri="{FF2B5EF4-FFF2-40B4-BE49-F238E27FC236}">
                <a16:creationId xmlns:a16="http://schemas.microsoft.com/office/drawing/2014/main" id="{B0DC4486-7ACA-E35F-41BD-F777C570F8EF}"/>
              </a:ext>
            </a:extLst>
          </p:cNvPr>
          <p:cNvSpPr/>
          <p:nvPr/>
        </p:nvSpPr>
        <p:spPr>
          <a:xfrm>
            <a:off x="328479" y="1412816"/>
            <a:ext cx="4673245" cy="1088415"/>
          </a:xfrm>
          <a:prstGeom prst="roundRect">
            <a:avLst/>
          </a:prstGeom>
          <a:solidFill>
            <a:srgbClr val="CCFFCC"/>
          </a:solidFill>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sp>
        <p:nvSpPr>
          <p:cNvPr id="13" name="CuadroTexto 12">
            <a:extLst>
              <a:ext uri="{FF2B5EF4-FFF2-40B4-BE49-F238E27FC236}">
                <a16:creationId xmlns:a16="http://schemas.microsoft.com/office/drawing/2014/main" id="{46546AD5-D59F-50B6-FEFD-A8E6BFD8573D}"/>
              </a:ext>
            </a:extLst>
          </p:cNvPr>
          <p:cNvSpPr txBox="1"/>
          <p:nvPr/>
        </p:nvSpPr>
        <p:spPr>
          <a:xfrm>
            <a:off x="345581" y="1443643"/>
            <a:ext cx="4673245" cy="1057277"/>
          </a:xfrm>
          <a:prstGeom prst="rect">
            <a:avLst/>
          </a:prstGeom>
          <a:noFill/>
        </p:spPr>
        <p:txBody>
          <a:bodyPr wrap="square" rtlCol="0">
            <a:spAutoFit/>
          </a:bodyPr>
          <a:lstStyle/>
          <a:p>
            <a:pPr>
              <a:lnSpc>
                <a:spcPct val="106000"/>
              </a:lnSpc>
              <a:spcAft>
                <a:spcPts val="800"/>
              </a:spcAft>
            </a:pPr>
            <a:r>
              <a:rPr lang="es-ES_tradnl" sz="1200" kern="100" dirty="0">
                <a:effectLst/>
                <a:latin typeface="Arial" panose="020B0604020202020204" pitchFamily="34" charset="0"/>
                <a:ea typeface="Calibri" panose="020F0502020204030204" pitchFamily="34" charset="0"/>
                <a:cs typeface="Arial" panose="020B0604020202020204" pitchFamily="34" charset="0"/>
              </a:rPr>
              <a:t>Asma grave no controlada (AGNC) </a:t>
            </a:r>
            <a:r>
              <a:rPr lang="es-ES_tradnl" sz="1200" kern="100" dirty="0">
                <a:latin typeface="Arial" panose="020B0604020202020204" pitchFamily="34" charset="0"/>
                <a:ea typeface="Calibri" panose="020F0502020204030204" pitchFamily="34" charset="0"/>
                <a:cs typeface="Arial" panose="020B0604020202020204" pitchFamily="34" charset="0"/>
              </a:rPr>
              <a:t>es</a:t>
            </a:r>
            <a:r>
              <a:rPr lang="es-ES_tradnl" sz="1200" kern="100" dirty="0">
                <a:effectLst/>
                <a:latin typeface="Arial" panose="020B0604020202020204" pitchFamily="34" charset="0"/>
                <a:ea typeface="Calibri" panose="020F0502020204030204" pitchFamily="34" charset="0"/>
                <a:cs typeface="Arial" panose="020B0604020202020204" pitchFamily="34" charset="0"/>
              </a:rPr>
              <a:t> aquella enfermedad que persiste con mal control pese a recibir tratamiento óptimo. Destacan 3 fenotipos: alérgico-T2, Eosinofílico-T2 y No T2, para los que se dispone de diferentes anticuerpos monoclonales dirigidos.</a:t>
            </a:r>
          </a:p>
        </p:txBody>
      </p:sp>
      <p:graphicFrame>
        <p:nvGraphicFramePr>
          <p:cNvPr id="15" name="Diagrama 14">
            <a:extLst>
              <a:ext uri="{FF2B5EF4-FFF2-40B4-BE49-F238E27FC236}">
                <a16:creationId xmlns:a16="http://schemas.microsoft.com/office/drawing/2014/main" id="{C65531E8-C983-AA6C-1B97-733ADBE849B1}"/>
              </a:ext>
            </a:extLst>
          </p:cNvPr>
          <p:cNvGraphicFramePr/>
          <p:nvPr>
            <p:extLst>
              <p:ext uri="{D42A27DB-BD31-4B8C-83A1-F6EECF244321}">
                <p14:modId xmlns:p14="http://schemas.microsoft.com/office/powerpoint/2010/main" val="2426074908"/>
              </p:ext>
            </p:extLst>
          </p:nvPr>
        </p:nvGraphicFramePr>
        <p:xfrm>
          <a:off x="5665547" y="1064545"/>
          <a:ext cx="3226426" cy="3758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CuadroTexto 20">
            <a:extLst>
              <a:ext uri="{FF2B5EF4-FFF2-40B4-BE49-F238E27FC236}">
                <a16:creationId xmlns:a16="http://schemas.microsoft.com/office/drawing/2014/main" id="{FF4CC526-91D9-25C1-4116-E0E42C725485}"/>
              </a:ext>
            </a:extLst>
          </p:cNvPr>
          <p:cNvSpPr txBox="1"/>
          <p:nvPr/>
        </p:nvSpPr>
        <p:spPr>
          <a:xfrm>
            <a:off x="328479" y="1072007"/>
            <a:ext cx="1699996" cy="338554"/>
          </a:xfrm>
          <a:prstGeom prst="rect">
            <a:avLst/>
          </a:prstGeom>
          <a:noFill/>
        </p:spPr>
        <p:txBody>
          <a:bodyPr wrap="square" rtlCol="0">
            <a:spAutoFit/>
          </a:bodyPr>
          <a:lstStyle/>
          <a:p>
            <a:r>
              <a:rPr lang="es-ES" sz="1600" b="1" dirty="0">
                <a:solidFill>
                  <a:schemeClr val="accent6">
                    <a:lumMod val="75000"/>
                  </a:schemeClr>
                </a:solidFill>
                <a:latin typeface="Arial" panose="020B0604020202020204" pitchFamily="34" charset="0"/>
                <a:cs typeface="Arial" panose="020B0604020202020204" pitchFamily="34" charset="0"/>
              </a:rPr>
              <a:t>Introducción</a:t>
            </a:r>
          </a:p>
        </p:txBody>
      </p:sp>
      <p:sp>
        <p:nvSpPr>
          <p:cNvPr id="22" name="CuadroTexto 21">
            <a:extLst>
              <a:ext uri="{FF2B5EF4-FFF2-40B4-BE49-F238E27FC236}">
                <a16:creationId xmlns:a16="http://schemas.microsoft.com/office/drawing/2014/main" id="{3C9BCF75-2DF0-15CF-8560-E04ECDC53A24}"/>
              </a:ext>
            </a:extLst>
          </p:cNvPr>
          <p:cNvSpPr txBox="1"/>
          <p:nvPr/>
        </p:nvSpPr>
        <p:spPr>
          <a:xfrm>
            <a:off x="316646" y="3716003"/>
            <a:ext cx="2304256" cy="338554"/>
          </a:xfrm>
          <a:prstGeom prst="rect">
            <a:avLst/>
          </a:prstGeom>
          <a:noFill/>
        </p:spPr>
        <p:txBody>
          <a:bodyPr wrap="square" rtlCol="0">
            <a:spAutoFit/>
          </a:bodyPr>
          <a:lstStyle/>
          <a:p>
            <a:r>
              <a:rPr lang="es-ES" sz="1600" b="1" dirty="0">
                <a:solidFill>
                  <a:schemeClr val="accent6">
                    <a:lumMod val="75000"/>
                  </a:schemeClr>
                </a:solidFill>
                <a:latin typeface="Arial" panose="020B0604020202020204" pitchFamily="34" charset="0"/>
                <a:cs typeface="Arial" panose="020B0604020202020204" pitchFamily="34" charset="0"/>
              </a:rPr>
              <a:t>Material y métodos</a:t>
            </a:r>
          </a:p>
        </p:txBody>
      </p:sp>
      <p:sp>
        <p:nvSpPr>
          <p:cNvPr id="23" name="CuadroTexto 22">
            <a:extLst>
              <a:ext uri="{FF2B5EF4-FFF2-40B4-BE49-F238E27FC236}">
                <a16:creationId xmlns:a16="http://schemas.microsoft.com/office/drawing/2014/main" id="{0159D3D9-DA90-DCEB-F5AD-46971A2FF6A0}"/>
              </a:ext>
            </a:extLst>
          </p:cNvPr>
          <p:cNvSpPr txBox="1"/>
          <p:nvPr/>
        </p:nvSpPr>
        <p:spPr>
          <a:xfrm>
            <a:off x="5024230" y="1096605"/>
            <a:ext cx="1419978" cy="338554"/>
          </a:xfrm>
          <a:prstGeom prst="rect">
            <a:avLst/>
          </a:prstGeom>
          <a:noFill/>
        </p:spPr>
        <p:txBody>
          <a:bodyPr wrap="square" rtlCol="0">
            <a:spAutoFit/>
          </a:bodyPr>
          <a:lstStyle/>
          <a:p>
            <a:r>
              <a:rPr lang="es-ES" sz="1600" b="1" dirty="0">
                <a:solidFill>
                  <a:schemeClr val="accent6">
                    <a:lumMod val="75000"/>
                  </a:schemeClr>
                </a:solidFill>
                <a:latin typeface="Arial" panose="020B0604020202020204" pitchFamily="34" charset="0"/>
                <a:cs typeface="Arial" panose="020B0604020202020204" pitchFamily="34" charset="0"/>
              </a:rPr>
              <a:t>Resultados</a:t>
            </a:r>
          </a:p>
        </p:txBody>
      </p:sp>
      <p:sp>
        <p:nvSpPr>
          <p:cNvPr id="28" name="CuadroTexto 27">
            <a:extLst>
              <a:ext uri="{FF2B5EF4-FFF2-40B4-BE49-F238E27FC236}">
                <a16:creationId xmlns:a16="http://schemas.microsoft.com/office/drawing/2014/main" id="{10E05555-76D1-DC08-7E89-B8672F286008}"/>
              </a:ext>
            </a:extLst>
          </p:cNvPr>
          <p:cNvSpPr txBox="1"/>
          <p:nvPr/>
        </p:nvSpPr>
        <p:spPr>
          <a:xfrm>
            <a:off x="345581" y="2623444"/>
            <a:ext cx="2304256" cy="338554"/>
          </a:xfrm>
          <a:prstGeom prst="rect">
            <a:avLst/>
          </a:prstGeom>
          <a:noFill/>
        </p:spPr>
        <p:txBody>
          <a:bodyPr wrap="square" rtlCol="0">
            <a:spAutoFit/>
          </a:bodyPr>
          <a:lstStyle/>
          <a:p>
            <a:r>
              <a:rPr lang="es-ES" sz="1600" b="1" dirty="0">
                <a:solidFill>
                  <a:schemeClr val="accent6">
                    <a:lumMod val="75000"/>
                  </a:schemeClr>
                </a:solidFill>
                <a:latin typeface="Arial" panose="020B0604020202020204" pitchFamily="34" charset="0"/>
                <a:cs typeface="Arial" panose="020B0604020202020204" pitchFamily="34" charset="0"/>
              </a:rPr>
              <a:t>Objetivos</a:t>
            </a:r>
          </a:p>
        </p:txBody>
      </p:sp>
      <p:grpSp>
        <p:nvGrpSpPr>
          <p:cNvPr id="36" name="Grupo 35">
            <a:extLst>
              <a:ext uri="{FF2B5EF4-FFF2-40B4-BE49-F238E27FC236}">
                <a16:creationId xmlns:a16="http://schemas.microsoft.com/office/drawing/2014/main" id="{9E17FCDB-F73C-6736-DAA9-C2C4B670CCD2}"/>
              </a:ext>
            </a:extLst>
          </p:cNvPr>
          <p:cNvGrpSpPr/>
          <p:nvPr/>
        </p:nvGrpSpPr>
        <p:grpSpPr>
          <a:xfrm>
            <a:off x="328479" y="2966799"/>
            <a:ext cx="3862801" cy="553992"/>
            <a:chOff x="328479" y="3109946"/>
            <a:chExt cx="3862801" cy="553992"/>
          </a:xfrm>
        </p:grpSpPr>
        <p:sp>
          <p:nvSpPr>
            <p:cNvPr id="7" name="Rectángulo: esquinas redondeadas 6">
              <a:extLst>
                <a:ext uri="{FF2B5EF4-FFF2-40B4-BE49-F238E27FC236}">
                  <a16:creationId xmlns:a16="http://schemas.microsoft.com/office/drawing/2014/main" id="{62E32B22-E7C6-A8DD-F090-2B96938A7EE9}"/>
                </a:ext>
              </a:extLst>
            </p:cNvPr>
            <p:cNvSpPr/>
            <p:nvPr/>
          </p:nvSpPr>
          <p:spPr>
            <a:xfrm>
              <a:off x="328479" y="3109946"/>
              <a:ext cx="3439210" cy="553992"/>
            </a:xfrm>
            <a:prstGeom prst="roundRect">
              <a:avLst/>
            </a:prstGeom>
            <a:ln>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8" name="CuadroTexto 7">
              <a:extLst>
                <a:ext uri="{FF2B5EF4-FFF2-40B4-BE49-F238E27FC236}">
                  <a16:creationId xmlns:a16="http://schemas.microsoft.com/office/drawing/2014/main" id="{BCA63E30-1518-3B95-2553-6C45C400EA57}"/>
                </a:ext>
              </a:extLst>
            </p:cNvPr>
            <p:cNvSpPr txBox="1"/>
            <p:nvPr/>
          </p:nvSpPr>
          <p:spPr>
            <a:xfrm>
              <a:off x="345581" y="3158474"/>
              <a:ext cx="3845699" cy="461665"/>
            </a:xfrm>
            <a:prstGeom prst="rect">
              <a:avLst/>
            </a:prstGeom>
            <a:noFill/>
          </p:spPr>
          <p:txBody>
            <a:bodyPr wrap="square" rtlCol="0">
              <a:spAutoFit/>
            </a:bodyPr>
            <a:lstStyle/>
            <a:p>
              <a:r>
                <a:rPr lang="es-ES_tradnl" sz="1200" kern="100" dirty="0">
                  <a:effectLst/>
                  <a:latin typeface="Arial" panose="020B0604020202020204" pitchFamily="34" charset="0"/>
                  <a:ea typeface="Calibri" panose="020F0502020204030204" pitchFamily="34" charset="0"/>
                  <a:cs typeface="Arial" panose="020B0604020202020204" pitchFamily="34" charset="0"/>
                </a:rPr>
                <a:t>Analizar las características clínicas de pacientes valorados en la unidad de asma grave</a:t>
              </a:r>
              <a:endParaRPr lang="es-ES" sz="1200" dirty="0"/>
            </a:p>
          </p:txBody>
        </p:sp>
      </p:grpSp>
      <p:grpSp>
        <p:nvGrpSpPr>
          <p:cNvPr id="37" name="Grupo 36">
            <a:extLst>
              <a:ext uri="{FF2B5EF4-FFF2-40B4-BE49-F238E27FC236}">
                <a16:creationId xmlns:a16="http://schemas.microsoft.com/office/drawing/2014/main" id="{692256E7-8AC3-D2DF-4290-F8619F1B13F7}"/>
              </a:ext>
            </a:extLst>
          </p:cNvPr>
          <p:cNvGrpSpPr/>
          <p:nvPr/>
        </p:nvGrpSpPr>
        <p:grpSpPr>
          <a:xfrm>
            <a:off x="3836586" y="2973961"/>
            <a:ext cx="2183655" cy="687420"/>
            <a:chOff x="3841288" y="3104922"/>
            <a:chExt cx="2183655" cy="687420"/>
          </a:xfrm>
        </p:grpSpPr>
        <p:sp>
          <p:nvSpPr>
            <p:cNvPr id="14" name="Rectángulo: esquinas redondeadas 13">
              <a:extLst>
                <a:ext uri="{FF2B5EF4-FFF2-40B4-BE49-F238E27FC236}">
                  <a16:creationId xmlns:a16="http://schemas.microsoft.com/office/drawing/2014/main" id="{A494E99E-FB40-1B23-9EAF-DC8E256FE0BD}"/>
                </a:ext>
              </a:extLst>
            </p:cNvPr>
            <p:cNvSpPr/>
            <p:nvPr/>
          </p:nvSpPr>
          <p:spPr>
            <a:xfrm>
              <a:off x="3870454" y="3104922"/>
              <a:ext cx="2154489" cy="553992"/>
            </a:xfrm>
            <a:prstGeom prst="roundRect">
              <a:avLst/>
            </a:prstGeom>
            <a:ln>
              <a:solidFill>
                <a:schemeClr val="accent3">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sp>
          <p:nvSpPr>
            <p:cNvPr id="16" name="CuadroTexto 15">
              <a:extLst>
                <a:ext uri="{FF2B5EF4-FFF2-40B4-BE49-F238E27FC236}">
                  <a16:creationId xmlns:a16="http://schemas.microsoft.com/office/drawing/2014/main" id="{F8FAE424-0806-B7E1-FF56-23DCB492F9DE}"/>
                </a:ext>
              </a:extLst>
            </p:cNvPr>
            <p:cNvSpPr txBox="1"/>
            <p:nvPr/>
          </p:nvSpPr>
          <p:spPr>
            <a:xfrm>
              <a:off x="3841288" y="3146011"/>
              <a:ext cx="2127136" cy="646331"/>
            </a:xfrm>
            <a:prstGeom prst="rect">
              <a:avLst/>
            </a:prstGeom>
            <a:noFill/>
          </p:spPr>
          <p:txBody>
            <a:bodyPr wrap="square" rtlCol="0">
              <a:spAutoFit/>
            </a:bodyPr>
            <a:lstStyle/>
            <a:p>
              <a:pPr algn="ctr"/>
              <a:r>
                <a:rPr lang="es-ES_tradnl" sz="1200" kern="100" dirty="0">
                  <a:effectLst/>
                  <a:latin typeface="Arial" panose="020B0604020202020204" pitchFamily="34" charset="0"/>
                  <a:ea typeface="Calibri" panose="020F0502020204030204" pitchFamily="34" charset="0"/>
                  <a:cs typeface="Arial" panose="020B0604020202020204" pitchFamily="34" charset="0"/>
                </a:rPr>
                <a:t>tras 6 meses de tratamiento con biológicos.</a:t>
              </a:r>
              <a:endParaRPr lang="es-ES" sz="1200" dirty="0">
                <a:latin typeface="Arial" panose="020B0604020202020204" pitchFamily="34" charset="0"/>
                <a:cs typeface="Arial" panose="020B0604020202020204" pitchFamily="34" charset="0"/>
              </a:endParaRPr>
            </a:p>
            <a:p>
              <a:pPr algn="ctr"/>
              <a:endParaRPr lang="es-ES" sz="1200" dirty="0"/>
            </a:p>
          </p:txBody>
        </p:sp>
      </p:grpSp>
      <p:grpSp>
        <p:nvGrpSpPr>
          <p:cNvPr id="38" name="Grupo 37">
            <a:extLst>
              <a:ext uri="{FF2B5EF4-FFF2-40B4-BE49-F238E27FC236}">
                <a16:creationId xmlns:a16="http://schemas.microsoft.com/office/drawing/2014/main" id="{E07A2454-3C10-009A-17B8-BB5A974C4D88}"/>
              </a:ext>
            </a:extLst>
          </p:cNvPr>
          <p:cNvGrpSpPr/>
          <p:nvPr/>
        </p:nvGrpSpPr>
        <p:grpSpPr>
          <a:xfrm>
            <a:off x="179512" y="4071493"/>
            <a:ext cx="5647848" cy="728212"/>
            <a:chOff x="142613" y="4116865"/>
            <a:chExt cx="5647848" cy="728212"/>
          </a:xfrm>
        </p:grpSpPr>
        <p:sp>
          <p:nvSpPr>
            <p:cNvPr id="29" name="Rectángulo: esquinas redondeadas 28">
              <a:extLst>
                <a:ext uri="{FF2B5EF4-FFF2-40B4-BE49-F238E27FC236}">
                  <a16:creationId xmlns:a16="http://schemas.microsoft.com/office/drawing/2014/main" id="{EE302103-AB43-B635-AFC1-23E0113A397F}"/>
                </a:ext>
              </a:extLst>
            </p:cNvPr>
            <p:cNvSpPr/>
            <p:nvPr/>
          </p:nvSpPr>
          <p:spPr>
            <a:xfrm>
              <a:off x="3870454" y="4134422"/>
              <a:ext cx="1650642" cy="710655"/>
            </a:xfrm>
            <a:prstGeom prst="roundRect">
              <a:avLst/>
            </a:prstGeom>
            <a:solidFill>
              <a:srgbClr val="CCFFC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sp>
          <p:nvSpPr>
            <p:cNvPr id="25" name="Rectángulo: esquinas redondeadas 24">
              <a:extLst>
                <a:ext uri="{FF2B5EF4-FFF2-40B4-BE49-F238E27FC236}">
                  <a16:creationId xmlns:a16="http://schemas.microsoft.com/office/drawing/2014/main" id="{B85B62B2-4209-69E9-E118-CB881E160717}"/>
                </a:ext>
              </a:extLst>
            </p:cNvPr>
            <p:cNvSpPr/>
            <p:nvPr/>
          </p:nvSpPr>
          <p:spPr>
            <a:xfrm>
              <a:off x="2081359" y="4122058"/>
              <a:ext cx="1704755" cy="723019"/>
            </a:xfrm>
            <a:prstGeom prst="roundRect">
              <a:avLst/>
            </a:prstGeom>
            <a:solidFill>
              <a:srgbClr val="CCFFC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sp>
          <p:nvSpPr>
            <p:cNvPr id="11" name="Rectángulo: esquinas redondeadas 10">
              <a:extLst>
                <a:ext uri="{FF2B5EF4-FFF2-40B4-BE49-F238E27FC236}">
                  <a16:creationId xmlns:a16="http://schemas.microsoft.com/office/drawing/2014/main" id="{968A8AE1-3A16-6C03-A36B-DC5B47238FEA}"/>
                </a:ext>
              </a:extLst>
            </p:cNvPr>
            <p:cNvSpPr/>
            <p:nvPr/>
          </p:nvSpPr>
          <p:spPr>
            <a:xfrm>
              <a:off x="329070" y="4116865"/>
              <a:ext cx="1650642" cy="710655"/>
            </a:xfrm>
            <a:prstGeom prst="roundRect">
              <a:avLst/>
            </a:prstGeom>
            <a:solidFill>
              <a:srgbClr val="CCFFC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dirty="0"/>
            </a:p>
          </p:txBody>
        </p:sp>
        <p:sp>
          <p:nvSpPr>
            <p:cNvPr id="18" name="CuadroTexto 17">
              <a:extLst>
                <a:ext uri="{FF2B5EF4-FFF2-40B4-BE49-F238E27FC236}">
                  <a16:creationId xmlns:a16="http://schemas.microsoft.com/office/drawing/2014/main" id="{FA2B35BB-4214-4CAA-27F5-001AE38A5420}"/>
                </a:ext>
              </a:extLst>
            </p:cNvPr>
            <p:cNvSpPr txBox="1"/>
            <p:nvPr/>
          </p:nvSpPr>
          <p:spPr>
            <a:xfrm>
              <a:off x="142613" y="4223815"/>
              <a:ext cx="2003647" cy="461665"/>
            </a:xfrm>
            <a:prstGeom prst="rect">
              <a:avLst/>
            </a:prstGeom>
            <a:noFill/>
          </p:spPr>
          <p:txBody>
            <a:bodyPr wrap="square" rtlCol="0">
              <a:spAutoFit/>
            </a:bodyPr>
            <a:lstStyle/>
            <a:p>
              <a:pPr algn="ctr"/>
              <a:r>
                <a:rPr lang="es-ES_tradnl" sz="1200" kern="100" dirty="0">
                  <a:effectLst/>
                  <a:latin typeface="Arial" panose="020B0604020202020204" pitchFamily="34" charset="0"/>
                  <a:ea typeface="Calibri" panose="020F0502020204030204" pitchFamily="34" charset="0"/>
                  <a:cs typeface="Arial" panose="020B0604020202020204" pitchFamily="34" charset="0"/>
                </a:rPr>
                <a:t>Estudio descriptivo retrospectivo.</a:t>
              </a:r>
              <a:endParaRPr lang="es-ES" sz="1200" dirty="0"/>
            </a:p>
          </p:txBody>
        </p:sp>
        <p:sp>
          <p:nvSpPr>
            <p:cNvPr id="19" name="CuadroTexto 18">
              <a:extLst>
                <a:ext uri="{FF2B5EF4-FFF2-40B4-BE49-F238E27FC236}">
                  <a16:creationId xmlns:a16="http://schemas.microsoft.com/office/drawing/2014/main" id="{8E25B3A6-5D97-6AF7-5B63-563A65CFCD91}"/>
                </a:ext>
              </a:extLst>
            </p:cNvPr>
            <p:cNvSpPr txBox="1"/>
            <p:nvPr/>
          </p:nvSpPr>
          <p:spPr>
            <a:xfrm>
              <a:off x="2004359" y="4176457"/>
              <a:ext cx="1843428" cy="646331"/>
            </a:xfrm>
            <a:prstGeom prst="rect">
              <a:avLst/>
            </a:prstGeom>
            <a:noFill/>
          </p:spPr>
          <p:txBody>
            <a:bodyPr wrap="square" rtlCol="0">
              <a:spAutoFit/>
            </a:bodyPr>
            <a:lstStyle/>
            <a:p>
              <a:pPr algn="ctr"/>
              <a:r>
                <a:rPr lang="es-ES_tradnl" sz="1200" kern="100" dirty="0">
                  <a:effectLst/>
                  <a:latin typeface="Arial" panose="020B0604020202020204" pitchFamily="34" charset="0"/>
                  <a:ea typeface="Calibri" panose="020F0502020204030204" pitchFamily="34" charset="0"/>
                  <a:cs typeface="Arial" panose="020B0604020202020204" pitchFamily="34" charset="0"/>
                </a:rPr>
                <a:t>32 pacientes valorados en la unidad de asma grave</a:t>
              </a:r>
              <a:endParaRPr lang="es-ES" sz="1200" dirty="0"/>
            </a:p>
          </p:txBody>
        </p:sp>
        <p:sp>
          <p:nvSpPr>
            <p:cNvPr id="24" name="CuadroTexto 23">
              <a:extLst>
                <a:ext uri="{FF2B5EF4-FFF2-40B4-BE49-F238E27FC236}">
                  <a16:creationId xmlns:a16="http://schemas.microsoft.com/office/drawing/2014/main" id="{53860E02-BD3F-C126-59C7-E859F0A20F5A}"/>
                </a:ext>
              </a:extLst>
            </p:cNvPr>
            <p:cNvSpPr txBox="1"/>
            <p:nvPr/>
          </p:nvSpPr>
          <p:spPr>
            <a:xfrm>
              <a:off x="3663325" y="4251880"/>
              <a:ext cx="2127136" cy="461665"/>
            </a:xfrm>
            <a:prstGeom prst="rect">
              <a:avLst/>
            </a:prstGeom>
            <a:noFill/>
          </p:spPr>
          <p:txBody>
            <a:bodyPr wrap="square" rtlCol="0">
              <a:spAutoFit/>
            </a:bodyPr>
            <a:lstStyle/>
            <a:p>
              <a:pPr algn="ctr"/>
              <a:r>
                <a:rPr lang="es-ES_tradnl" sz="1200" kern="100" dirty="0">
                  <a:latin typeface="Arial" panose="020B0604020202020204" pitchFamily="34" charset="0"/>
                  <a:ea typeface="Calibri" panose="020F0502020204030204" pitchFamily="34" charset="0"/>
                  <a:cs typeface="Arial" panose="020B0604020202020204" pitchFamily="34" charset="0"/>
                </a:rPr>
                <a:t>de M</a:t>
              </a:r>
              <a:r>
                <a:rPr lang="es-ES_tradnl" sz="1200" kern="100" dirty="0">
                  <a:effectLst/>
                  <a:latin typeface="Arial" panose="020B0604020202020204" pitchFamily="34" charset="0"/>
                  <a:ea typeface="Calibri" panose="020F0502020204030204" pitchFamily="34" charset="0"/>
                  <a:cs typeface="Arial" panose="020B0604020202020204" pitchFamily="34" charset="0"/>
                </a:rPr>
                <a:t>arzo 2022 a Septiembre 2023</a:t>
              </a:r>
              <a:endParaRPr lang="es-ES" sz="1200" dirty="0"/>
            </a:p>
          </p:txBody>
        </p:sp>
      </p:grpSp>
      <p:sp>
        <p:nvSpPr>
          <p:cNvPr id="9" name="Flecha: a la derecha 8">
            <a:extLst>
              <a:ext uri="{FF2B5EF4-FFF2-40B4-BE49-F238E27FC236}">
                <a16:creationId xmlns:a16="http://schemas.microsoft.com/office/drawing/2014/main" id="{6C16DBB4-649A-E883-6379-1E27A4558476}"/>
              </a:ext>
            </a:extLst>
          </p:cNvPr>
          <p:cNvSpPr/>
          <p:nvPr/>
        </p:nvSpPr>
        <p:spPr>
          <a:xfrm>
            <a:off x="3598491" y="3253324"/>
            <a:ext cx="461967" cy="186248"/>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31" name="CuadroTexto 30">
            <a:extLst>
              <a:ext uri="{FF2B5EF4-FFF2-40B4-BE49-F238E27FC236}">
                <a16:creationId xmlns:a16="http://schemas.microsoft.com/office/drawing/2014/main" id="{26B8E3B4-EEFB-83A3-75BA-2C0A69FC87F2}"/>
              </a:ext>
            </a:extLst>
          </p:cNvPr>
          <p:cNvSpPr txBox="1"/>
          <p:nvPr/>
        </p:nvSpPr>
        <p:spPr>
          <a:xfrm>
            <a:off x="6372683" y="3885280"/>
            <a:ext cx="2837817" cy="954107"/>
          </a:xfrm>
          <a:prstGeom prst="rect">
            <a:avLst/>
          </a:prstGeom>
          <a:noFill/>
        </p:spPr>
        <p:txBody>
          <a:bodyPr wrap="square" rtlCol="0">
            <a:spAutoFit/>
          </a:bodyPr>
          <a:lstStyle/>
          <a:p>
            <a:pPr lvl="0"/>
            <a:r>
              <a:rPr lang="es-ES" sz="1400" dirty="0">
                <a:latin typeface="Arial" panose="020B0604020202020204" pitchFamily="34" charset="0"/>
                <a:cs typeface="Arial" panose="020B0604020202020204" pitchFamily="34" charset="0"/>
              </a:rPr>
              <a:t>2(6%) OMALIZUMAB                                                                                                                                                               12(38%) MEPOLIZUMAB                     3(9%) BENRALIZUMAB               4 (13%) DUPILUMAB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esquinas redondeadas 7">
            <a:extLst>
              <a:ext uri="{FF2B5EF4-FFF2-40B4-BE49-F238E27FC236}">
                <a16:creationId xmlns:a16="http://schemas.microsoft.com/office/drawing/2014/main" id="{18DDF5D4-455F-419E-365D-F2C49E4C7425}"/>
              </a:ext>
            </a:extLst>
          </p:cNvPr>
          <p:cNvSpPr/>
          <p:nvPr/>
        </p:nvSpPr>
        <p:spPr>
          <a:xfrm>
            <a:off x="288152" y="4232723"/>
            <a:ext cx="8064895" cy="774099"/>
          </a:xfrm>
          <a:prstGeom prst="roundRect">
            <a:avLst/>
          </a:prstGeom>
          <a:solidFill>
            <a:srgbClr val="CCFFCC"/>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a:p>
        </p:txBody>
      </p:sp>
      <p:graphicFrame>
        <p:nvGraphicFramePr>
          <p:cNvPr id="14" name="Tabla 13">
            <a:extLst>
              <a:ext uri="{FF2B5EF4-FFF2-40B4-BE49-F238E27FC236}">
                <a16:creationId xmlns:a16="http://schemas.microsoft.com/office/drawing/2014/main" id="{6AD4E69F-BD1A-B1A9-0B4C-6C959388EE36}"/>
              </a:ext>
            </a:extLst>
          </p:cNvPr>
          <p:cNvGraphicFramePr>
            <a:graphicFrameLocks noGrp="1"/>
          </p:cNvGraphicFramePr>
          <p:nvPr>
            <p:extLst>
              <p:ext uri="{D42A27DB-BD31-4B8C-83A1-F6EECF244321}">
                <p14:modId xmlns:p14="http://schemas.microsoft.com/office/powerpoint/2010/main" val="723895262"/>
              </p:ext>
            </p:extLst>
          </p:nvPr>
        </p:nvGraphicFramePr>
        <p:xfrm>
          <a:off x="625891" y="2046673"/>
          <a:ext cx="7718729" cy="1718901"/>
        </p:xfrm>
        <a:graphic>
          <a:graphicData uri="http://schemas.openxmlformats.org/drawingml/2006/table">
            <a:tbl>
              <a:tblPr firstRow="1" firstCol="1" bandRow="1">
                <a:tableStyleId>{E8B1032C-EA38-4F05-BA0D-38AFFFC7BED3}</a:tableStyleId>
              </a:tblPr>
              <a:tblGrid>
                <a:gridCol w="1157140">
                  <a:extLst>
                    <a:ext uri="{9D8B030D-6E8A-4147-A177-3AD203B41FA5}">
                      <a16:colId xmlns:a16="http://schemas.microsoft.com/office/drawing/2014/main" val="489439078"/>
                    </a:ext>
                  </a:extLst>
                </a:gridCol>
                <a:gridCol w="576064">
                  <a:extLst>
                    <a:ext uri="{9D8B030D-6E8A-4147-A177-3AD203B41FA5}">
                      <a16:colId xmlns:a16="http://schemas.microsoft.com/office/drawing/2014/main" val="738482983"/>
                    </a:ext>
                  </a:extLst>
                </a:gridCol>
                <a:gridCol w="576064">
                  <a:extLst>
                    <a:ext uri="{9D8B030D-6E8A-4147-A177-3AD203B41FA5}">
                      <a16:colId xmlns:a16="http://schemas.microsoft.com/office/drawing/2014/main" val="956715686"/>
                    </a:ext>
                  </a:extLst>
                </a:gridCol>
                <a:gridCol w="648072">
                  <a:extLst>
                    <a:ext uri="{9D8B030D-6E8A-4147-A177-3AD203B41FA5}">
                      <a16:colId xmlns:a16="http://schemas.microsoft.com/office/drawing/2014/main" val="2435371589"/>
                    </a:ext>
                  </a:extLst>
                </a:gridCol>
                <a:gridCol w="576064">
                  <a:extLst>
                    <a:ext uri="{9D8B030D-6E8A-4147-A177-3AD203B41FA5}">
                      <a16:colId xmlns:a16="http://schemas.microsoft.com/office/drawing/2014/main" val="2227115869"/>
                    </a:ext>
                  </a:extLst>
                </a:gridCol>
                <a:gridCol w="792088">
                  <a:extLst>
                    <a:ext uri="{9D8B030D-6E8A-4147-A177-3AD203B41FA5}">
                      <a16:colId xmlns:a16="http://schemas.microsoft.com/office/drawing/2014/main" val="2155015578"/>
                    </a:ext>
                  </a:extLst>
                </a:gridCol>
                <a:gridCol w="720080">
                  <a:extLst>
                    <a:ext uri="{9D8B030D-6E8A-4147-A177-3AD203B41FA5}">
                      <a16:colId xmlns:a16="http://schemas.microsoft.com/office/drawing/2014/main" val="12411894"/>
                    </a:ext>
                  </a:extLst>
                </a:gridCol>
                <a:gridCol w="495369">
                  <a:extLst>
                    <a:ext uri="{9D8B030D-6E8A-4147-A177-3AD203B41FA5}">
                      <a16:colId xmlns:a16="http://schemas.microsoft.com/office/drawing/2014/main" val="4141420970"/>
                    </a:ext>
                  </a:extLst>
                </a:gridCol>
                <a:gridCol w="778383">
                  <a:extLst>
                    <a:ext uri="{9D8B030D-6E8A-4147-A177-3AD203B41FA5}">
                      <a16:colId xmlns:a16="http://schemas.microsoft.com/office/drawing/2014/main" val="3723848763"/>
                    </a:ext>
                  </a:extLst>
                </a:gridCol>
                <a:gridCol w="785619">
                  <a:extLst>
                    <a:ext uri="{9D8B030D-6E8A-4147-A177-3AD203B41FA5}">
                      <a16:colId xmlns:a16="http://schemas.microsoft.com/office/drawing/2014/main" val="1808109769"/>
                    </a:ext>
                  </a:extLst>
                </a:gridCol>
                <a:gridCol w="613786">
                  <a:extLst>
                    <a:ext uri="{9D8B030D-6E8A-4147-A177-3AD203B41FA5}">
                      <a16:colId xmlns:a16="http://schemas.microsoft.com/office/drawing/2014/main" val="1795017476"/>
                    </a:ext>
                  </a:extLst>
                </a:gridCol>
              </a:tblGrid>
              <a:tr h="268038">
                <a:tc rowSpan="2">
                  <a:txBody>
                    <a:bodyPr/>
                    <a:lstStyle/>
                    <a:p>
                      <a:pPr algn="l">
                        <a:lnSpc>
                          <a:spcPct val="106000"/>
                        </a:lnSpc>
                        <a:spcAft>
                          <a:spcPts val="800"/>
                        </a:spcAft>
                      </a:pPr>
                      <a:r>
                        <a:rPr lang="es-ES" sz="900" kern="0" dirty="0">
                          <a:effectLst/>
                          <a:latin typeface="Arial" panose="020B0604020202020204" pitchFamily="34" charset="0"/>
                          <a:cs typeface="Arial" panose="020B0604020202020204" pitchFamily="34" charset="0"/>
                        </a:rPr>
                        <a:t> </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l">
                        <a:lnSpc>
                          <a:spcPct val="106000"/>
                        </a:lnSpc>
                        <a:spcAft>
                          <a:spcPts val="800"/>
                        </a:spcAft>
                      </a:pPr>
                      <a:r>
                        <a:rPr lang="es-ES_tradnl" sz="1000" kern="0" dirty="0">
                          <a:effectLst/>
                          <a:latin typeface="Arial" panose="020B0604020202020204" pitchFamily="34" charset="0"/>
                          <a:cs typeface="Arial" panose="020B0604020202020204" pitchFamily="34" charset="0"/>
                        </a:rPr>
                        <a:t>N (%)</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err="1">
                          <a:effectLst/>
                          <a:latin typeface="Arial" panose="020B0604020202020204" pitchFamily="34" charset="0"/>
                          <a:cs typeface="Arial" panose="020B0604020202020204" pitchFamily="34" charset="0"/>
                        </a:rPr>
                        <a:t>Eos</a:t>
                      </a:r>
                      <a:r>
                        <a:rPr lang="es-ES_tradnl" sz="1000" kern="0" dirty="0">
                          <a:effectLst/>
                          <a:latin typeface="Arial" panose="020B0604020202020204" pitchFamily="34" charset="0"/>
                          <a:cs typeface="Arial" panose="020B0604020202020204" pitchFamily="34" charset="0"/>
                        </a:rPr>
                        <a:t> basal</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err="1">
                          <a:effectLst/>
                          <a:latin typeface="Arial" panose="020B0604020202020204" pitchFamily="34" charset="0"/>
                          <a:cs typeface="Arial" panose="020B0604020202020204" pitchFamily="34" charset="0"/>
                        </a:rPr>
                        <a:t>Eos</a:t>
                      </a:r>
                      <a:r>
                        <a:rPr lang="es-ES_tradnl" sz="1000" kern="0" dirty="0">
                          <a:effectLst/>
                          <a:latin typeface="Arial" panose="020B0604020202020204" pitchFamily="34" charset="0"/>
                          <a:cs typeface="Arial" panose="020B0604020202020204" pitchFamily="34" charset="0"/>
                        </a:rPr>
                        <a:t> 6meses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P</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FENO basal</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a:effectLst/>
                          <a:latin typeface="Arial" panose="020B0604020202020204" pitchFamily="34" charset="0"/>
                          <a:cs typeface="Arial" panose="020B0604020202020204" pitchFamily="34" charset="0"/>
                        </a:rPr>
                        <a:t>FENO 6 meses</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ctr">
                        <a:lnSpc>
                          <a:spcPct val="106000"/>
                        </a:lnSpc>
                        <a:spcAft>
                          <a:spcPts val="800"/>
                        </a:spcAft>
                      </a:pPr>
                      <a:r>
                        <a:rPr lang="es-ES_tradnl" sz="1000" kern="0">
                          <a:effectLst/>
                          <a:latin typeface="Arial" panose="020B0604020202020204" pitchFamily="34" charset="0"/>
                          <a:cs typeface="Arial" panose="020B0604020202020204" pitchFamily="34" charset="0"/>
                        </a:rPr>
                        <a:t>p</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a:effectLst/>
                          <a:latin typeface="Arial" panose="020B0604020202020204" pitchFamily="34" charset="0"/>
                          <a:cs typeface="Arial" panose="020B0604020202020204" pitchFamily="34" charset="0"/>
                        </a:rPr>
                        <a:t>FEV1basal</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a:effectLst/>
                          <a:latin typeface="Arial" panose="020B0604020202020204" pitchFamily="34" charset="0"/>
                          <a:cs typeface="Arial" panose="020B0604020202020204" pitchFamily="34" charset="0"/>
                        </a:rPr>
                        <a:t>FEV1 6m</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ctr">
                        <a:lnSpc>
                          <a:spcPct val="106000"/>
                        </a:lnSpc>
                        <a:spcAft>
                          <a:spcPts val="800"/>
                        </a:spcAft>
                      </a:pPr>
                      <a:r>
                        <a:rPr lang="es-ES_tradnl" sz="1000" kern="0">
                          <a:effectLst/>
                          <a:latin typeface="Arial" panose="020B0604020202020204" pitchFamily="34" charset="0"/>
                          <a:cs typeface="Arial" panose="020B0604020202020204" pitchFamily="34" charset="0"/>
                        </a:rPr>
                        <a:t>p</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2199954664"/>
                  </a:ext>
                </a:extLst>
              </a:tr>
              <a:tr h="117192">
                <a:tc vMerge="1">
                  <a:txBody>
                    <a:bodyPr/>
                    <a:lstStyle/>
                    <a:p>
                      <a:endParaRPr lang="es-ES"/>
                    </a:p>
                  </a:txBody>
                  <a:tcPr/>
                </a:tc>
                <a:tc vMerge="1">
                  <a:txBody>
                    <a:bodyPr/>
                    <a:lstStyle/>
                    <a:p>
                      <a:endParaRPr lang="es-ES"/>
                    </a:p>
                  </a:txBody>
                  <a:tcPr/>
                </a:tc>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 </a:t>
                      </a:r>
                      <a:r>
                        <a:rPr lang="es-ES" sz="1000" b="0" i="0" kern="1200" dirty="0">
                          <a:solidFill>
                            <a:schemeClr val="tx1"/>
                          </a:solidFill>
                          <a:effectLst/>
                          <a:latin typeface="Arial" panose="020B0604020202020204" pitchFamily="34" charset="0"/>
                          <a:ea typeface="+mn-ea"/>
                          <a:cs typeface="Arial" panose="020B0604020202020204" pitchFamily="34" charset="0"/>
                        </a:rPr>
                        <a:t>x̅ </a:t>
                      </a:r>
                      <a:r>
                        <a:rPr lang="es-ES_tradnl" sz="1000" kern="0" dirty="0">
                          <a:effectLst/>
                          <a:latin typeface="Arial" panose="020B0604020202020204" pitchFamily="34" charset="0"/>
                          <a:cs typeface="Arial" panose="020B0604020202020204" pitchFamily="34" charset="0"/>
                        </a:rPr>
                        <a:t>±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a:t>
                      </a:r>
                      <a:r>
                        <a:rPr lang="es-ES_tradnl" sz="1000" kern="0" dirty="0">
                          <a:effectLst/>
                          <a:latin typeface="Arial" panose="020B0604020202020204" pitchFamily="34" charset="0"/>
                          <a:cs typeface="Arial" panose="020B0604020202020204" pitchFamily="34" charset="0"/>
                        </a:rPr>
                        <a:t> ±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vMerge="1">
                  <a:txBody>
                    <a:bodyPr/>
                    <a:lstStyle/>
                    <a:p>
                      <a:endParaRPr lang="es-ES"/>
                    </a:p>
                  </a:txBody>
                  <a:tcP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a:t>
                      </a:r>
                      <a:r>
                        <a:rPr lang="es-ES_tradnl" sz="1000" kern="0" dirty="0">
                          <a:effectLst/>
                          <a:latin typeface="Arial" panose="020B0604020202020204" pitchFamily="34" charset="0"/>
                          <a:cs typeface="Arial" panose="020B0604020202020204" pitchFamily="34" charset="0"/>
                        </a:rPr>
                        <a:t> ±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a:t>
                      </a:r>
                      <a:r>
                        <a:rPr lang="es-ES_tradnl" sz="1000" kern="0" dirty="0">
                          <a:effectLst/>
                          <a:latin typeface="Arial" panose="020B0604020202020204" pitchFamily="34" charset="0"/>
                          <a:cs typeface="Arial" panose="020B0604020202020204" pitchFamily="34" charset="0"/>
                        </a:rPr>
                        <a:t> ±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vMerge="1">
                  <a:txBody>
                    <a:bodyPr/>
                    <a:lstStyle/>
                    <a:p>
                      <a:endParaRPr lang="es-ES"/>
                    </a:p>
                  </a:txBody>
                  <a:tcP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 </a:t>
                      </a:r>
                      <a:r>
                        <a:rPr lang="es-ES_tradnl" sz="1000" kern="0" dirty="0">
                          <a:effectLst/>
                          <a:latin typeface="Arial" panose="020B0604020202020204" pitchFamily="34" charset="0"/>
                          <a:cs typeface="Arial" panose="020B0604020202020204" pitchFamily="34" charset="0"/>
                        </a:rPr>
                        <a:t>±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a:t>
                      </a:r>
                      <a:r>
                        <a:rPr lang="es-ES_tradnl" sz="1000" kern="0" dirty="0">
                          <a:effectLst/>
                          <a:latin typeface="Arial" panose="020B0604020202020204" pitchFamily="34" charset="0"/>
                          <a:cs typeface="Arial" panose="020B0604020202020204" pitchFamily="34" charset="0"/>
                        </a:rPr>
                        <a:t> ±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vMerge="1">
                  <a:txBody>
                    <a:bodyPr/>
                    <a:lstStyle/>
                    <a:p>
                      <a:endParaRPr lang="es-ES"/>
                    </a:p>
                  </a:txBody>
                  <a:tcPr/>
                </a:tc>
                <a:extLst>
                  <a:ext uri="{0D108BD9-81ED-4DB2-BD59-A6C34878D82A}">
                    <a16:rowId xmlns:a16="http://schemas.microsoft.com/office/drawing/2014/main" val="2316531844"/>
                  </a:ext>
                </a:extLst>
              </a:tr>
              <a:tr h="436914">
                <a:tc>
                  <a:txBody>
                    <a:bodyPr/>
                    <a:lstStyle/>
                    <a:p>
                      <a:pPr algn="l">
                        <a:lnSpc>
                          <a:spcPct val="106000"/>
                        </a:lnSpc>
                        <a:spcAft>
                          <a:spcPts val="800"/>
                        </a:spcAft>
                      </a:pPr>
                      <a:r>
                        <a:rPr lang="es-ES_tradnl" sz="1000" kern="0" dirty="0">
                          <a:effectLst/>
                          <a:latin typeface="Arial" panose="020B0604020202020204" pitchFamily="34" charset="0"/>
                          <a:cs typeface="Arial" panose="020B0604020202020204" pitchFamily="34" charset="0"/>
                        </a:rPr>
                        <a:t>OMALIZUMAB</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06000"/>
                        </a:lnSpc>
                        <a:spcAft>
                          <a:spcPts val="800"/>
                        </a:spcAft>
                      </a:pPr>
                      <a:r>
                        <a:rPr lang="es-ES_tradnl" sz="900" kern="0">
                          <a:effectLst/>
                          <a:latin typeface="Arial" panose="020B0604020202020204" pitchFamily="34" charset="0"/>
                          <a:cs typeface="Arial" panose="020B0604020202020204" pitchFamily="34" charset="0"/>
                        </a:rPr>
                        <a:t>2 (6%)</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290± 240</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315±205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21±16.97</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12.5 ±4.9</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3065 ±247</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1653 ±1304</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P=0.52</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654594169"/>
                  </a:ext>
                </a:extLst>
              </a:tr>
              <a:tr h="273447">
                <a:tc>
                  <a:txBody>
                    <a:bodyPr/>
                    <a:lstStyle/>
                    <a:p>
                      <a:pPr algn="l">
                        <a:lnSpc>
                          <a:spcPct val="106000"/>
                        </a:lnSpc>
                        <a:spcAft>
                          <a:spcPts val="800"/>
                        </a:spcAft>
                      </a:pPr>
                      <a:r>
                        <a:rPr lang="es-ES_tradnl" sz="1000" kern="0">
                          <a:effectLst/>
                          <a:latin typeface="Arial" panose="020B0604020202020204" pitchFamily="34" charset="0"/>
                          <a:cs typeface="Arial" panose="020B0604020202020204" pitchFamily="34" charset="0"/>
                        </a:rPr>
                        <a:t>MEPOLIZUMAB</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06000"/>
                        </a:lnSpc>
                        <a:spcAft>
                          <a:spcPts val="800"/>
                        </a:spcAft>
                      </a:pPr>
                      <a:r>
                        <a:rPr lang="es-ES_tradnl" sz="900" kern="0" dirty="0">
                          <a:effectLst/>
                          <a:latin typeface="Arial" panose="020B0604020202020204" pitchFamily="34" charset="0"/>
                          <a:cs typeface="Arial" panose="020B0604020202020204" pitchFamily="34" charset="0"/>
                        </a:rPr>
                        <a:t>12(38%)</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383±236</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41.8±40.1</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b="1" kern="0" dirty="0">
                          <a:solidFill>
                            <a:srgbClr val="00B050"/>
                          </a:solidFill>
                          <a:effectLst/>
                          <a:latin typeface="Arial" panose="020B0604020202020204" pitchFamily="34" charset="0"/>
                          <a:cs typeface="Arial" panose="020B0604020202020204" pitchFamily="34" charset="0"/>
                        </a:rPr>
                        <a:t>P=0</a:t>
                      </a:r>
                      <a:endParaRPr lang="es-ES" sz="1000" b="1" kern="1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37.58±31</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23.3 ±19.2</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P=0.62</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2155 ±928</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2420 ±926</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P=0.147</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65482654"/>
                  </a:ext>
                </a:extLst>
              </a:tr>
              <a:tr h="273447">
                <a:tc>
                  <a:txBody>
                    <a:bodyPr/>
                    <a:lstStyle/>
                    <a:p>
                      <a:pPr algn="l">
                        <a:lnSpc>
                          <a:spcPct val="106000"/>
                        </a:lnSpc>
                        <a:spcAft>
                          <a:spcPts val="800"/>
                        </a:spcAft>
                      </a:pPr>
                      <a:r>
                        <a:rPr lang="es-ES_tradnl" sz="1000" kern="0">
                          <a:effectLst/>
                          <a:latin typeface="Arial" panose="020B0604020202020204" pitchFamily="34" charset="0"/>
                          <a:cs typeface="Arial" panose="020B0604020202020204" pitchFamily="34" charset="0"/>
                        </a:rPr>
                        <a:t>BENRALIZUMAB</a:t>
                      </a:r>
                      <a:endParaRPr lang="es-ES" sz="10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06000"/>
                        </a:lnSpc>
                        <a:spcAft>
                          <a:spcPts val="800"/>
                        </a:spcAft>
                      </a:pPr>
                      <a:r>
                        <a:rPr lang="es-ES_tradnl" sz="900" kern="0">
                          <a:effectLst/>
                          <a:latin typeface="Arial" panose="020B0604020202020204" pitchFamily="34" charset="0"/>
                          <a:cs typeface="Arial" panose="020B0604020202020204" pitchFamily="34" charset="0"/>
                        </a:rPr>
                        <a:t>3(9%)</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445±49.4</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15±7</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b="1" kern="0" dirty="0">
                          <a:solidFill>
                            <a:srgbClr val="00B050"/>
                          </a:solidFill>
                          <a:effectLst/>
                          <a:latin typeface="Arial" panose="020B0604020202020204" pitchFamily="34" charset="0"/>
                          <a:cs typeface="Arial" panose="020B0604020202020204" pitchFamily="34" charset="0"/>
                        </a:rPr>
                        <a:t>P=0.044</a:t>
                      </a:r>
                      <a:endParaRPr lang="es-ES" sz="1000" b="1" kern="1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51.33± 34.04</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11.33 ±10.9</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P=0.4</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1706 ±575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2950 ±1398</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P=0.3</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485742305"/>
                  </a:ext>
                </a:extLst>
              </a:tr>
              <a:tr h="273447">
                <a:tc>
                  <a:txBody>
                    <a:bodyPr/>
                    <a:lstStyle/>
                    <a:p>
                      <a:pPr algn="l">
                        <a:lnSpc>
                          <a:spcPct val="106000"/>
                        </a:lnSpc>
                        <a:spcAft>
                          <a:spcPts val="800"/>
                        </a:spcAft>
                      </a:pPr>
                      <a:r>
                        <a:rPr lang="es-ES_tradnl" sz="1000" kern="0" dirty="0">
                          <a:effectLst/>
                          <a:latin typeface="Arial" panose="020B0604020202020204" pitchFamily="34" charset="0"/>
                          <a:cs typeface="Arial" panose="020B0604020202020204" pitchFamily="34" charset="0"/>
                        </a:rPr>
                        <a:t>DUPILUMAB</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l">
                        <a:lnSpc>
                          <a:spcPct val="106000"/>
                        </a:lnSpc>
                        <a:spcAft>
                          <a:spcPts val="800"/>
                        </a:spcAft>
                      </a:pPr>
                      <a:r>
                        <a:rPr lang="es-ES_tradnl" sz="900" kern="0">
                          <a:effectLst/>
                          <a:latin typeface="Arial" panose="020B0604020202020204" pitchFamily="34" charset="0"/>
                          <a:cs typeface="Arial" panose="020B0604020202020204" pitchFamily="34" charset="0"/>
                        </a:rPr>
                        <a:t>4 (13%)</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381± 352</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626 ± 592</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 0.5</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27± 15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44.5 ±13.43</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b="1" kern="0" dirty="0">
                          <a:solidFill>
                            <a:srgbClr val="00B050"/>
                          </a:solidFill>
                          <a:effectLst/>
                          <a:latin typeface="Arial" panose="020B0604020202020204" pitchFamily="34" charset="0"/>
                          <a:cs typeface="Arial" panose="020B0604020202020204" pitchFamily="34" charset="0"/>
                        </a:rPr>
                        <a:t>P=0.05</a:t>
                      </a:r>
                      <a:endParaRPr lang="es-ES" sz="1000" b="1" kern="1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2260 ±440</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2216 ±528</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P=0.9</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363927680"/>
                  </a:ext>
                </a:extLst>
              </a:tr>
            </a:tbl>
          </a:graphicData>
        </a:graphic>
      </p:graphicFrame>
      <p:graphicFrame>
        <p:nvGraphicFramePr>
          <p:cNvPr id="6" name="Tabla 5">
            <a:extLst>
              <a:ext uri="{FF2B5EF4-FFF2-40B4-BE49-F238E27FC236}">
                <a16:creationId xmlns:a16="http://schemas.microsoft.com/office/drawing/2014/main" id="{C42C9403-89F1-DA21-F932-C327A3FD7FB5}"/>
              </a:ext>
            </a:extLst>
          </p:cNvPr>
          <p:cNvGraphicFramePr>
            <a:graphicFrameLocks noGrp="1"/>
          </p:cNvGraphicFramePr>
          <p:nvPr>
            <p:extLst>
              <p:ext uri="{D42A27DB-BD31-4B8C-83A1-F6EECF244321}">
                <p14:modId xmlns:p14="http://schemas.microsoft.com/office/powerpoint/2010/main" val="500608566"/>
              </p:ext>
            </p:extLst>
          </p:nvPr>
        </p:nvGraphicFramePr>
        <p:xfrm>
          <a:off x="2096044" y="101379"/>
          <a:ext cx="6605390" cy="1437381"/>
        </p:xfrm>
        <a:graphic>
          <a:graphicData uri="http://schemas.openxmlformats.org/drawingml/2006/table">
            <a:tbl>
              <a:tblPr firstRow="1" firstCol="1" bandRow="1">
                <a:tableStyleId>{E8B1032C-EA38-4F05-BA0D-38AFFFC7BED3}</a:tableStyleId>
              </a:tblPr>
              <a:tblGrid>
                <a:gridCol w="1142455">
                  <a:extLst>
                    <a:ext uri="{9D8B030D-6E8A-4147-A177-3AD203B41FA5}">
                      <a16:colId xmlns:a16="http://schemas.microsoft.com/office/drawing/2014/main" val="2026748611"/>
                    </a:ext>
                  </a:extLst>
                </a:gridCol>
                <a:gridCol w="513729">
                  <a:extLst>
                    <a:ext uri="{9D8B030D-6E8A-4147-A177-3AD203B41FA5}">
                      <a16:colId xmlns:a16="http://schemas.microsoft.com/office/drawing/2014/main" val="957581002"/>
                    </a:ext>
                  </a:extLst>
                </a:gridCol>
                <a:gridCol w="792088">
                  <a:extLst>
                    <a:ext uri="{9D8B030D-6E8A-4147-A177-3AD203B41FA5}">
                      <a16:colId xmlns:a16="http://schemas.microsoft.com/office/drawing/2014/main" val="1552931031"/>
                    </a:ext>
                  </a:extLst>
                </a:gridCol>
                <a:gridCol w="864096">
                  <a:extLst>
                    <a:ext uri="{9D8B030D-6E8A-4147-A177-3AD203B41FA5}">
                      <a16:colId xmlns:a16="http://schemas.microsoft.com/office/drawing/2014/main" val="565724089"/>
                    </a:ext>
                  </a:extLst>
                </a:gridCol>
                <a:gridCol w="613844">
                  <a:extLst>
                    <a:ext uri="{9D8B030D-6E8A-4147-A177-3AD203B41FA5}">
                      <a16:colId xmlns:a16="http://schemas.microsoft.com/office/drawing/2014/main" val="1456222321"/>
                    </a:ext>
                  </a:extLst>
                </a:gridCol>
                <a:gridCol w="978622">
                  <a:extLst>
                    <a:ext uri="{9D8B030D-6E8A-4147-A177-3AD203B41FA5}">
                      <a16:colId xmlns:a16="http://schemas.microsoft.com/office/drawing/2014/main" val="3551961878"/>
                    </a:ext>
                  </a:extLst>
                </a:gridCol>
                <a:gridCol w="1071830">
                  <a:extLst>
                    <a:ext uri="{9D8B030D-6E8A-4147-A177-3AD203B41FA5}">
                      <a16:colId xmlns:a16="http://schemas.microsoft.com/office/drawing/2014/main" val="2239803304"/>
                    </a:ext>
                  </a:extLst>
                </a:gridCol>
                <a:gridCol w="628726">
                  <a:extLst>
                    <a:ext uri="{9D8B030D-6E8A-4147-A177-3AD203B41FA5}">
                      <a16:colId xmlns:a16="http://schemas.microsoft.com/office/drawing/2014/main" val="3746816369"/>
                    </a:ext>
                  </a:extLst>
                </a:gridCol>
              </a:tblGrid>
              <a:tr h="266944">
                <a:tc rowSpan="2">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 </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N (%)</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ACT basal</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ACT 6 meses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P</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Crisis Basal</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Crisis 6 meses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rowSpan="2">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p</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2005390651"/>
                  </a:ext>
                </a:extLst>
              </a:tr>
              <a:tr h="144530">
                <a:tc vMerge="1">
                  <a:txBody>
                    <a:bodyPr/>
                    <a:lstStyle/>
                    <a:p>
                      <a:endParaRPr lang="es-ES"/>
                    </a:p>
                  </a:txBody>
                  <a:tcPr/>
                </a:tc>
                <a:tc vMerge="1">
                  <a:txBody>
                    <a:bodyPr/>
                    <a:lstStyle/>
                    <a:p>
                      <a:endParaRPr lang="es-ES"/>
                    </a:p>
                  </a:txBody>
                  <a:tcP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 x̅</a:t>
                      </a:r>
                      <a:r>
                        <a:rPr lang="es-ES_tradnl" sz="1000" kern="0" dirty="0">
                          <a:effectLst/>
                          <a:latin typeface="Arial" panose="020B0604020202020204" pitchFamily="34" charset="0"/>
                          <a:cs typeface="Arial" panose="020B0604020202020204" pitchFamily="34" charset="0"/>
                        </a:rPr>
                        <a:t> ±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a:t>
                      </a:r>
                      <a:r>
                        <a:rPr lang="es-ES_tradnl" sz="1000" kern="0" dirty="0">
                          <a:effectLst/>
                          <a:latin typeface="Arial" panose="020B0604020202020204" pitchFamily="34" charset="0"/>
                          <a:cs typeface="Arial" panose="020B0604020202020204" pitchFamily="34" charset="0"/>
                        </a:rPr>
                        <a:t>±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vMerge="1">
                  <a:txBody>
                    <a:bodyPr/>
                    <a:lstStyle/>
                    <a:p>
                      <a:endParaRPr lang="es-ES"/>
                    </a:p>
                  </a:txBody>
                  <a:tcP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 </a:t>
                      </a:r>
                      <a:r>
                        <a:rPr lang="es-ES_tradnl" sz="1000" kern="0" dirty="0">
                          <a:effectLst/>
                          <a:latin typeface="Arial" panose="020B0604020202020204" pitchFamily="34" charset="0"/>
                          <a:cs typeface="Arial" panose="020B0604020202020204" pitchFamily="34" charset="0"/>
                        </a:rPr>
                        <a:t>±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 sz="1000" b="0" i="0" kern="1200" dirty="0">
                          <a:solidFill>
                            <a:schemeClr val="tx1"/>
                          </a:solidFill>
                          <a:effectLst/>
                          <a:latin typeface="Arial" panose="020B0604020202020204" pitchFamily="34" charset="0"/>
                          <a:ea typeface="+mn-ea"/>
                          <a:cs typeface="Arial" panose="020B0604020202020204" pitchFamily="34" charset="0"/>
                        </a:rPr>
                        <a:t>x̅</a:t>
                      </a:r>
                      <a:r>
                        <a:rPr lang="es-ES_tradnl" sz="1000" kern="0" dirty="0">
                          <a:effectLst/>
                          <a:latin typeface="Arial" panose="020B0604020202020204" pitchFamily="34" charset="0"/>
                          <a:cs typeface="Arial" panose="020B0604020202020204" pitchFamily="34" charset="0"/>
                        </a:rPr>
                        <a:t> ± DS</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vMerge="1">
                  <a:txBody>
                    <a:bodyPr/>
                    <a:lstStyle/>
                    <a:p>
                      <a:endParaRPr lang="es-ES"/>
                    </a:p>
                  </a:txBody>
                  <a:tcPr/>
                </a:tc>
                <a:extLst>
                  <a:ext uri="{0D108BD9-81ED-4DB2-BD59-A6C34878D82A}">
                    <a16:rowId xmlns:a16="http://schemas.microsoft.com/office/drawing/2014/main" val="1230392894"/>
                  </a:ext>
                </a:extLst>
              </a:tr>
              <a:tr h="272602">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OMALIZUMAB</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2 (6%)</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9.5±0.7</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10±0</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6± 1.41</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0</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P=0.1</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3286497080"/>
                  </a:ext>
                </a:extLst>
              </a:tr>
              <a:tr h="272602">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MEPOLIZUMAB</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12(38%)</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13.73±3.43</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14.18±3.43</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P=0.175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4.42 ±2.46</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0.67±0.35</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1000" b="1" kern="0" dirty="0">
                          <a:solidFill>
                            <a:srgbClr val="00B050"/>
                          </a:solidFill>
                          <a:effectLst/>
                          <a:latin typeface="Arial" panose="020B0604020202020204" pitchFamily="34" charset="0"/>
                          <a:cs typeface="Arial" panose="020B0604020202020204" pitchFamily="34" charset="0"/>
                        </a:rPr>
                        <a:t>P=0.001</a:t>
                      </a:r>
                      <a:endParaRPr lang="es-ES" sz="1000" b="1" kern="100" dirty="0">
                        <a:solidFill>
                          <a:srgbClr val="00B050"/>
                        </a:solidFill>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85711103"/>
                  </a:ext>
                </a:extLst>
              </a:tr>
              <a:tr h="272602">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BENRALIZUMAB</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3(9%)</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12.67 ± 2.51</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11.67 ± 1.52</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P=0.667</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3.63± 1.1</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1.67 ± 1.52</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P=0.321</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683687539"/>
                  </a:ext>
                </a:extLst>
              </a:tr>
              <a:tr h="138873">
                <a:tc>
                  <a:txBody>
                    <a:bodyPr/>
                    <a:lstStyle/>
                    <a:p>
                      <a:pPr algn="ctr">
                        <a:lnSpc>
                          <a:spcPct val="106000"/>
                        </a:lnSpc>
                        <a:spcAft>
                          <a:spcPts val="800"/>
                        </a:spcAft>
                      </a:pPr>
                      <a:r>
                        <a:rPr lang="es-ES_tradnl" sz="1000" kern="0" dirty="0">
                          <a:effectLst/>
                          <a:latin typeface="Arial" panose="020B0604020202020204" pitchFamily="34" charset="0"/>
                          <a:cs typeface="Arial" panose="020B0604020202020204" pitchFamily="34" charset="0"/>
                        </a:rPr>
                        <a:t>DUPILUMAB</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4 (13%)</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19.25 ± 5.6</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18.25 ± 4.03</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P=0.754</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a:effectLst/>
                          <a:latin typeface="Arial" panose="020B0604020202020204" pitchFamily="34" charset="0"/>
                          <a:cs typeface="Arial" panose="020B0604020202020204" pitchFamily="34" charset="0"/>
                        </a:rPr>
                        <a:t>0.25 ± 0.5</a:t>
                      </a:r>
                      <a:endParaRPr lang="es-ES" sz="900" kern="10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0.25 ± 0.5</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tc>
                  <a:txBody>
                    <a:bodyPr/>
                    <a:lstStyle/>
                    <a:p>
                      <a:pPr algn="ctr">
                        <a:lnSpc>
                          <a:spcPct val="106000"/>
                        </a:lnSpc>
                        <a:spcAft>
                          <a:spcPts val="800"/>
                        </a:spcAft>
                      </a:pPr>
                      <a:r>
                        <a:rPr lang="es-ES_tradnl" sz="900" kern="0" dirty="0">
                          <a:effectLst/>
                          <a:latin typeface="Arial" panose="020B0604020202020204" pitchFamily="34" charset="0"/>
                          <a:cs typeface="Arial" panose="020B0604020202020204" pitchFamily="34" charset="0"/>
                        </a:rPr>
                        <a:t>P=1</a:t>
                      </a:r>
                      <a:endParaRPr lang="es-ES" sz="900" kern="100" dirty="0">
                        <a:effectLst/>
                        <a:latin typeface="Arial" panose="020B0604020202020204" pitchFamily="34" charset="0"/>
                        <a:ea typeface="Calibri" panose="020F0502020204030204" pitchFamily="34" charset="0"/>
                        <a:cs typeface="Arial" panose="020B0604020202020204" pitchFamily="34" charset="0"/>
                      </a:endParaRPr>
                    </a:p>
                  </a:txBody>
                  <a:tcPr marL="44450" marR="44450" marT="0" marB="0" anchor="ctr"/>
                </a:tc>
                <a:extLst>
                  <a:ext uri="{0D108BD9-81ED-4DB2-BD59-A6C34878D82A}">
                    <a16:rowId xmlns:a16="http://schemas.microsoft.com/office/drawing/2014/main" val="1039301423"/>
                  </a:ext>
                </a:extLst>
              </a:tr>
            </a:tbl>
          </a:graphicData>
        </a:graphic>
      </p:graphicFrame>
      <p:sp>
        <p:nvSpPr>
          <p:cNvPr id="7" name="CuadroTexto 6">
            <a:extLst>
              <a:ext uri="{FF2B5EF4-FFF2-40B4-BE49-F238E27FC236}">
                <a16:creationId xmlns:a16="http://schemas.microsoft.com/office/drawing/2014/main" id="{18564503-79D2-60E3-227A-4370190FFD33}"/>
              </a:ext>
            </a:extLst>
          </p:cNvPr>
          <p:cNvSpPr txBox="1"/>
          <p:nvPr/>
        </p:nvSpPr>
        <p:spPr>
          <a:xfrm>
            <a:off x="320706" y="4258167"/>
            <a:ext cx="8106797" cy="830997"/>
          </a:xfrm>
          <a:prstGeom prst="rect">
            <a:avLst/>
          </a:prstGeom>
          <a:noFill/>
        </p:spPr>
        <p:txBody>
          <a:bodyPr wrap="square" rtlCol="0">
            <a:spAutoFit/>
          </a:bodyPr>
          <a:lstStyle/>
          <a:p>
            <a:r>
              <a:rPr lang="es-ES_tradnl" sz="1200" kern="100" dirty="0">
                <a:effectLst/>
                <a:latin typeface="Arial" panose="020B0604020202020204" pitchFamily="34" charset="0"/>
                <a:ea typeface="Calibri" panose="020F0502020204030204" pitchFamily="34" charset="0"/>
                <a:cs typeface="Arial" panose="020B0604020202020204" pitchFamily="34" charset="0"/>
              </a:rPr>
              <a:t>En nuestra muestra los pacientes con asma T2 eosinofílica tratados con AntiIL5 y AntiIL5Rα se observó una mejoría estadísticamente significativa en la disminución de exacerbaciones con Mepolizumab y Eosinofilia con Mepolizumab y </a:t>
            </a:r>
            <a:r>
              <a:rPr lang="es-ES_tradnl" sz="1200" kern="100" dirty="0" err="1">
                <a:effectLst/>
                <a:latin typeface="Arial" panose="020B0604020202020204" pitchFamily="34" charset="0"/>
                <a:ea typeface="Calibri" panose="020F0502020204030204" pitchFamily="34" charset="0"/>
                <a:cs typeface="Arial" panose="020B0604020202020204" pitchFamily="34" charset="0"/>
              </a:rPr>
              <a:t>Benralizumab</a:t>
            </a:r>
            <a:r>
              <a:rPr lang="es-ES_tradnl" sz="1200" kern="100" dirty="0">
                <a:effectLst/>
                <a:latin typeface="Arial" panose="020B0604020202020204" pitchFamily="34" charset="0"/>
                <a:ea typeface="Calibri" panose="020F0502020204030204" pitchFamily="34" charset="0"/>
                <a:cs typeface="Arial" panose="020B0604020202020204" pitchFamily="34" charset="0"/>
              </a:rPr>
              <a:t> a los 6 meses tras tratamiento, así como de FENO en pacientes tratados con Anti IL4Rα/IL13. </a:t>
            </a:r>
            <a:endParaRPr lang="es-ES" sz="1200" kern="100" dirty="0">
              <a:effectLst/>
              <a:latin typeface="Arial" panose="020B0604020202020204" pitchFamily="34" charset="0"/>
              <a:ea typeface="Calibri" panose="020F0502020204030204" pitchFamily="34" charset="0"/>
              <a:cs typeface="Arial" panose="020B0604020202020204" pitchFamily="34" charset="0"/>
            </a:endParaRPr>
          </a:p>
          <a:p>
            <a:endParaRPr lang="es-ES" sz="1200" dirty="0">
              <a:latin typeface="Arial" panose="020B0604020202020204" pitchFamily="34" charset="0"/>
              <a:cs typeface="Arial" panose="020B0604020202020204" pitchFamily="34" charset="0"/>
            </a:endParaRPr>
          </a:p>
        </p:txBody>
      </p:sp>
      <p:sp>
        <p:nvSpPr>
          <p:cNvPr id="9" name="CuadroTexto 8">
            <a:extLst>
              <a:ext uri="{FF2B5EF4-FFF2-40B4-BE49-F238E27FC236}">
                <a16:creationId xmlns:a16="http://schemas.microsoft.com/office/drawing/2014/main" id="{B9304A73-1D91-1254-B458-E61A1DD9F94D}"/>
              </a:ext>
            </a:extLst>
          </p:cNvPr>
          <p:cNvSpPr txBox="1"/>
          <p:nvPr/>
        </p:nvSpPr>
        <p:spPr>
          <a:xfrm>
            <a:off x="2096044" y="3760451"/>
            <a:ext cx="8064896" cy="400110"/>
          </a:xfrm>
          <a:prstGeom prst="rect">
            <a:avLst/>
          </a:prstGeom>
          <a:noFill/>
        </p:spPr>
        <p:txBody>
          <a:bodyPr wrap="square" rtlCol="0">
            <a:spAutoFit/>
          </a:bodyPr>
          <a:lstStyle/>
          <a:p>
            <a:r>
              <a:rPr lang="es-ES_tradnl" sz="1000" i="1" kern="100" dirty="0">
                <a:effectLst/>
                <a:latin typeface="Arial" panose="020B0604020202020204" pitchFamily="34" charset="0"/>
                <a:ea typeface="Calibri" panose="020F0502020204030204" pitchFamily="34" charset="0"/>
                <a:cs typeface="Arial" panose="020B0604020202020204" pitchFamily="34" charset="0"/>
              </a:rPr>
              <a:t>Tabla 2: Comparación basal y a los 6 meses tras inicio de tratamiento biológico de Eosinofilia, FENO y FEV1.</a:t>
            </a:r>
            <a:endParaRPr lang="es-ES" sz="1000" kern="100" dirty="0">
              <a:effectLst/>
              <a:latin typeface="Arial" panose="020B0604020202020204" pitchFamily="34" charset="0"/>
              <a:ea typeface="Calibri" panose="020F0502020204030204" pitchFamily="34" charset="0"/>
              <a:cs typeface="Arial" panose="020B0604020202020204" pitchFamily="34" charset="0"/>
            </a:endParaRPr>
          </a:p>
          <a:p>
            <a:endParaRPr lang="es-ES" sz="1000" dirty="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259A532A-7646-A4E9-41A2-2B7C6C31D94D}"/>
              </a:ext>
            </a:extLst>
          </p:cNvPr>
          <p:cNvSpPr txBox="1"/>
          <p:nvPr/>
        </p:nvSpPr>
        <p:spPr>
          <a:xfrm>
            <a:off x="2843808" y="1553934"/>
            <a:ext cx="7344816" cy="246221"/>
          </a:xfrm>
          <a:prstGeom prst="rect">
            <a:avLst/>
          </a:prstGeom>
          <a:noFill/>
        </p:spPr>
        <p:txBody>
          <a:bodyPr wrap="square" rtlCol="0">
            <a:spAutoFit/>
          </a:bodyPr>
          <a:lstStyle/>
          <a:p>
            <a:r>
              <a:rPr lang="es-ES_tradnl" sz="1000" i="1" dirty="0">
                <a:effectLst/>
                <a:latin typeface="Arial" panose="020B0604020202020204" pitchFamily="34" charset="0"/>
                <a:ea typeface="Calibri" panose="020F0502020204030204" pitchFamily="34" charset="0"/>
                <a:cs typeface="Arial" panose="020B0604020202020204" pitchFamily="34" charset="0"/>
              </a:rPr>
              <a:t>Tabla 1: Comparación basal y a los 6 meses tras inicio de tratamiento biológico de ACT y Crisis totales</a:t>
            </a:r>
            <a:endParaRPr lang="es-ES" sz="1000" dirty="0">
              <a:latin typeface="Arial" panose="020B0604020202020204" pitchFamily="34" charset="0"/>
              <a:cs typeface="Arial" panose="020B0604020202020204" pitchFamily="34" charset="0"/>
            </a:endParaRPr>
          </a:p>
        </p:txBody>
      </p:sp>
      <p:sp>
        <p:nvSpPr>
          <p:cNvPr id="18" name="CuadroTexto 17">
            <a:extLst>
              <a:ext uri="{FF2B5EF4-FFF2-40B4-BE49-F238E27FC236}">
                <a16:creationId xmlns:a16="http://schemas.microsoft.com/office/drawing/2014/main" id="{5BF88E27-649F-7105-79F4-204B6314293B}"/>
              </a:ext>
            </a:extLst>
          </p:cNvPr>
          <p:cNvSpPr txBox="1"/>
          <p:nvPr/>
        </p:nvSpPr>
        <p:spPr>
          <a:xfrm>
            <a:off x="320706" y="755020"/>
            <a:ext cx="1370974" cy="338554"/>
          </a:xfrm>
          <a:prstGeom prst="rect">
            <a:avLst/>
          </a:prstGeom>
          <a:noFill/>
        </p:spPr>
        <p:txBody>
          <a:bodyPr wrap="square" rtlCol="0">
            <a:spAutoFit/>
          </a:bodyPr>
          <a:lstStyle/>
          <a:p>
            <a:r>
              <a:rPr lang="es-ES" sz="1600" b="1" dirty="0">
                <a:solidFill>
                  <a:schemeClr val="accent6">
                    <a:lumMod val="75000"/>
                  </a:schemeClr>
                </a:solidFill>
                <a:latin typeface="Arial" panose="020B0604020202020204" pitchFamily="34" charset="0"/>
                <a:cs typeface="Arial" panose="020B0604020202020204" pitchFamily="34" charset="0"/>
              </a:rPr>
              <a:t>Resultados</a:t>
            </a:r>
          </a:p>
        </p:txBody>
      </p:sp>
      <p:sp>
        <p:nvSpPr>
          <p:cNvPr id="19" name="CuadroTexto 18">
            <a:extLst>
              <a:ext uri="{FF2B5EF4-FFF2-40B4-BE49-F238E27FC236}">
                <a16:creationId xmlns:a16="http://schemas.microsoft.com/office/drawing/2014/main" id="{03BC3F21-5E35-707D-B0E5-FE47EE07BA86}"/>
              </a:ext>
            </a:extLst>
          </p:cNvPr>
          <p:cNvSpPr txBox="1"/>
          <p:nvPr/>
        </p:nvSpPr>
        <p:spPr>
          <a:xfrm>
            <a:off x="320706" y="3868429"/>
            <a:ext cx="1589349" cy="338554"/>
          </a:xfrm>
          <a:prstGeom prst="rect">
            <a:avLst/>
          </a:prstGeom>
          <a:noFill/>
        </p:spPr>
        <p:txBody>
          <a:bodyPr wrap="square" rtlCol="0">
            <a:spAutoFit/>
          </a:bodyPr>
          <a:lstStyle/>
          <a:p>
            <a:r>
              <a:rPr lang="es-ES" sz="1600" b="1" dirty="0">
                <a:solidFill>
                  <a:schemeClr val="accent6">
                    <a:lumMod val="75000"/>
                  </a:schemeClr>
                </a:solidFill>
                <a:latin typeface="Arial" panose="020B0604020202020204" pitchFamily="34" charset="0"/>
                <a:cs typeface="Arial" panose="020B0604020202020204" pitchFamily="34" charset="0"/>
              </a:rPr>
              <a:t>Conclusiones</a:t>
            </a:r>
          </a:p>
        </p:txBody>
      </p:sp>
      <p:sp>
        <p:nvSpPr>
          <p:cNvPr id="3" name="Rectángulo 2">
            <a:extLst>
              <a:ext uri="{FF2B5EF4-FFF2-40B4-BE49-F238E27FC236}">
                <a16:creationId xmlns:a16="http://schemas.microsoft.com/office/drawing/2014/main" id="{BA36EE6F-5DAC-7376-AFF2-A1752C37C1B1}"/>
              </a:ext>
            </a:extLst>
          </p:cNvPr>
          <p:cNvSpPr/>
          <p:nvPr/>
        </p:nvSpPr>
        <p:spPr>
          <a:xfrm>
            <a:off x="3595482" y="2960215"/>
            <a:ext cx="561237" cy="23263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4" name="Rectángulo 3">
            <a:extLst>
              <a:ext uri="{FF2B5EF4-FFF2-40B4-BE49-F238E27FC236}">
                <a16:creationId xmlns:a16="http://schemas.microsoft.com/office/drawing/2014/main" id="{BB8E8248-BB7A-49E3-82DB-C43314C1D39A}"/>
              </a:ext>
            </a:extLst>
          </p:cNvPr>
          <p:cNvSpPr/>
          <p:nvPr/>
        </p:nvSpPr>
        <p:spPr>
          <a:xfrm>
            <a:off x="8096004" y="853983"/>
            <a:ext cx="580451" cy="239591"/>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Rectángulo 4">
            <a:extLst>
              <a:ext uri="{FF2B5EF4-FFF2-40B4-BE49-F238E27FC236}">
                <a16:creationId xmlns:a16="http://schemas.microsoft.com/office/drawing/2014/main" id="{4B77E34F-AE1D-BE80-79DF-F3E5DA44FEEF}"/>
              </a:ext>
            </a:extLst>
          </p:cNvPr>
          <p:cNvSpPr/>
          <p:nvPr/>
        </p:nvSpPr>
        <p:spPr>
          <a:xfrm>
            <a:off x="3595482" y="3233310"/>
            <a:ext cx="561237" cy="232639"/>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a:extLst>
              <a:ext uri="{FF2B5EF4-FFF2-40B4-BE49-F238E27FC236}">
                <a16:creationId xmlns:a16="http://schemas.microsoft.com/office/drawing/2014/main" id="{AF4C039E-F25A-1F33-A831-F4369E952E55}"/>
              </a:ext>
            </a:extLst>
          </p:cNvPr>
          <p:cNvSpPr/>
          <p:nvPr/>
        </p:nvSpPr>
        <p:spPr>
          <a:xfrm>
            <a:off x="5676062" y="3499056"/>
            <a:ext cx="480113" cy="26139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755</Words>
  <Application>Microsoft Office PowerPoint</Application>
  <PresentationFormat>Presentación en pantalla (16:9)</PresentationFormat>
  <Paragraphs>129</Paragraphs>
  <Slides>2</Slides>
  <Notes>1</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carmenvelascoalcazar@outlook.es</cp:lastModifiedBy>
  <cp:revision>3</cp:revision>
  <dcterms:created xsi:type="dcterms:W3CDTF">2024-02-05T13:08:18Z</dcterms:created>
  <dcterms:modified xsi:type="dcterms:W3CDTF">2024-02-29T18:39:10Z</dcterms:modified>
</cp:coreProperties>
</file>