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ECB98"/>
    <a:srgbClr val="F9AB6B"/>
    <a:srgbClr val="FAB882"/>
    <a:srgbClr val="FBC497"/>
    <a:srgbClr val="FF9933"/>
    <a:srgbClr val="FFFF66"/>
    <a:srgbClr val="E8F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3147754824627328"/>
          <c:y val="1.3987022906228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2550762333596922"/>
          <c:y val="0.44169531528346573"/>
          <c:w val="0.38817745740669335"/>
          <c:h val="0.5233371274509641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Indicación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7A8-444B-A024-B9B740BD09B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7A8-444B-A024-B9B740BD09B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915-487C-AFD0-FE5D89BEF86A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915-487C-AFD0-FE5D89BEF86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47,1%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7A8-444B-A024-B9B740BD09B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52,9%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7A8-444B-A024-B9B740BD09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Neoplasia</c:v>
                </c:pt>
                <c:pt idx="1">
                  <c:v>Enfermedad inflamatoria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47.1</c:v>
                </c:pt>
                <c:pt idx="1">
                  <c:v>52.9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A8-444B-A024-B9B740BD09B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1861508851957625"/>
          <c:y val="0.17994304968862354"/>
          <c:w val="0.70052142899155001"/>
          <c:h val="0.275739288501070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7</c:v>
                </c:pt>
                <c:pt idx="1">
                  <c:v>11R</c:v>
                </c:pt>
                <c:pt idx="2">
                  <c:v>11L</c:v>
                </c:pt>
                <c:pt idx="3">
                  <c:v>4L + 7 </c:v>
                </c:pt>
                <c:pt idx="4">
                  <c:v>11R + 7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C6-4FC5-BAD5-E3EE8F4669D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7</c:v>
                </c:pt>
                <c:pt idx="1">
                  <c:v>11R</c:v>
                </c:pt>
                <c:pt idx="2">
                  <c:v>11L</c:v>
                </c:pt>
                <c:pt idx="3">
                  <c:v>4L + 7 </c:v>
                </c:pt>
                <c:pt idx="4">
                  <c:v>11R + 7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84C6-4FC5-BAD5-E3EE8F4669D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7</c:v>
                </c:pt>
                <c:pt idx="1">
                  <c:v>11R</c:v>
                </c:pt>
                <c:pt idx="2">
                  <c:v>11L</c:v>
                </c:pt>
                <c:pt idx="3">
                  <c:v>4L + 7 </c:v>
                </c:pt>
                <c:pt idx="4">
                  <c:v>11R + 7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84C6-4FC5-BAD5-E3EE8F4669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9220703"/>
        <c:axId val="282541071"/>
      </c:barChart>
      <c:catAx>
        <c:axId val="45922070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="1" dirty="0"/>
                  <a:t>ADENOPATÍA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2541071"/>
        <c:crosses val="autoZero"/>
        <c:auto val="1"/>
        <c:lblAlgn val="ctr"/>
        <c:lblOffset val="100"/>
        <c:noMultiLvlLbl val="0"/>
      </c:catAx>
      <c:valAx>
        <c:axId val="282541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="1" dirty="0"/>
                  <a:t>TOTAL DE PUNCIONES</a:t>
                </a:r>
              </a:p>
            </c:rich>
          </c:tx>
          <c:layout>
            <c:manualLayout>
              <c:xMode val="edge"/>
              <c:yMode val="edge"/>
              <c:x val="2.7435223246799739E-2"/>
              <c:y val="5.874101541918103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9220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738235451225919E-2"/>
          <c:y val="6.2947349705938765E-2"/>
          <c:w val="0.88906210157861798"/>
          <c:h val="0.34803493403152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Ca. Mama</c:v>
                </c:pt>
                <c:pt idx="1">
                  <c:v>Sarcoidosis</c:v>
                </c:pt>
                <c:pt idx="2">
                  <c:v>Epidermoide pulmón</c:v>
                </c:pt>
                <c:pt idx="3">
                  <c:v>L. Hodking</c:v>
                </c:pt>
                <c:pt idx="4">
                  <c:v>Silicosis</c:v>
                </c:pt>
                <c:pt idx="5">
                  <c:v>Linfoma B cels grandes</c:v>
                </c:pt>
                <c:pt idx="6">
                  <c:v>Enf. IgG4</c:v>
                </c:pt>
                <c:pt idx="7">
                  <c:v>TBC</c:v>
                </c:pt>
                <c:pt idx="8">
                  <c:v>Hiperplasia paracortical</c:v>
                </c:pt>
                <c:pt idx="9">
                  <c:v>Adenoca. Próstata</c:v>
                </c:pt>
                <c:pt idx="10">
                  <c:v>Adenoca. Pulmón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D5-46B8-8E4C-732EEEB6653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Ca. Mama</c:v>
                </c:pt>
                <c:pt idx="1">
                  <c:v>Sarcoidosis</c:v>
                </c:pt>
                <c:pt idx="2">
                  <c:v>Epidermoide pulmón</c:v>
                </c:pt>
                <c:pt idx="3">
                  <c:v>L. Hodking</c:v>
                </c:pt>
                <c:pt idx="4">
                  <c:v>Silicosis</c:v>
                </c:pt>
                <c:pt idx="5">
                  <c:v>Linfoma B cels grandes</c:v>
                </c:pt>
                <c:pt idx="6">
                  <c:v>Enf. IgG4</c:v>
                </c:pt>
                <c:pt idx="7">
                  <c:v>TBC</c:v>
                </c:pt>
                <c:pt idx="8">
                  <c:v>Hiperplasia paracortical</c:v>
                </c:pt>
                <c:pt idx="9">
                  <c:v>Adenoca. Próstata</c:v>
                </c:pt>
                <c:pt idx="10">
                  <c:v>Adenoca. Pulmón</c:v>
                </c:pt>
              </c:strCache>
            </c:strRef>
          </c:cat>
          <c:val>
            <c:numRef>
              <c:f>Hoja1!$C$2:$C$12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14D5-46B8-8E4C-732EEEB6653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Ca. Mama</c:v>
                </c:pt>
                <c:pt idx="1">
                  <c:v>Sarcoidosis</c:v>
                </c:pt>
                <c:pt idx="2">
                  <c:v>Epidermoide pulmón</c:v>
                </c:pt>
                <c:pt idx="3">
                  <c:v>L. Hodking</c:v>
                </c:pt>
                <c:pt idx="4">
                  <c:v>Silicosis</c:v>
                </c:pt>
                <c:pt idx="5">
                  <c:v>Linfoma B cels grandes</c:v>
                </c:pt>
                <c:pt idx="6">
                  <c:v>Enf. IgG4</c:v>
                </c:pt>
                <c:pt idx="7">
                  <c:v>TBC</c:v>
                </c:pt>
                <c:pt idx="8">
                  <c:v>Hiperplasia paracortical</c:v>
                </c:pt>
                <c:pt idx="9">
                  <c:v>Adenoca. Próstata</c:v>
                </c:pt>
                <c:pt idx="10">
                  <c:v>Adenoca. Pulmón</c:v>
                </c:pt>
              </c:strCache>
            </c:strRef>
          </c:cat>
          <c:val>
            <c:numRef>
              <c:f>Hoja1!$D$2:$D$12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14D5-46B8-8E4C-732EEEB665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52828607"/>
        <c:axId val="282845471"/>
      </c:barChart>
      <c:catAx>
        <c:axId val="4528286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2845471"/>
        <c:crosses val="autoZero"/>
        <c:auto val="1"/>
        <c:lblAlgn val="ctr"/>
        <c:lblOffset val="100"/>
        <c:noMultiLvlLbl val="0"/>
      </c:catAx>
      <c:valAx>
        <c:axId val="282845471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/>
                  <a:t>Diagnóstico</a:t>
                </a:r>
                <a:r>
                  <a:rPr lang="es-ES" baseline="0" dirty="0"/>
                  <a:t> </a:t>
                </a:r>
                <a:r>
                  <a:rPr lang="es-ES" baseline="0" dirty="0" err="1"/>
                  <a:t>criobiopsia</a:t>
                </a:r>
                <a:endParaRPr lang="es-E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crossAx val="452828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601-415C-A7AE-F6D09B74ED3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601-415C-A7AE-F6D09B74ED3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601-415C-A7AE-F6D09B74ED3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330-401E-9A4A-6F0C821E3DD4}"/>
              </c:ext>
            </c:extLst>
          </c:dPt>
          <c:dLbls>
            <c:dLbl>
              <c:idx val="0"/>
              <c:layout>
                <c:manualLayout>
                  <c:x val="-0.12398985770092806"/>
                  <c:y val="-0.194078368114507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01-415C-A7AE-F6D09B74ED39}"/>
                </c:ext>
              </c:extLst>
            </c:dLbl>
            <c:dLbl>
              <c:idx val="1"/>
              <c:layout>
                <c:manualLayout>
                  <c:x val="7.3348794973122411E-2"/>
                  <c:y val="9.33837967685238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01-415C-A7AE-F6D09B74ED39}"/>
                </c:ext>
              </c:extLst>
            </c:dLbl>
            <c:dLbl>
              <c:idx val="2"/>
              <c:layout>
                <c:manualLayout>
                  <c:x val="6.3433389595590861E-2"/>
                  <c:y val="0.1112518564541476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01-415C-A7AE-F6D09B74ED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Diagnóstico definitivo (15)</c:v>
                </c:pt>
                <c:pt idx="1">
                  <c:v>Verdaderno negativo (1)</c:v>
                </c:pt>
                <c:pt idx="2">
                  <c:v>Falso negativo (2)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15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1-415C-A7AE-F6D09B74ED3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8443816140643909"/>
          <c:y val="9.0531004030208292E-2"/>
          <c:w val="0.31556176988708889"/>
          <c:h val="0.6299210570907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0.91043</cdr:x>
      <cdr:y>0.08696</cdr:y>
    </cdr:from>
    <cdr:to>
      <cdr:x>1</cdr:x>
      <cdr:y>0.23558</cdr:y>
    </cdr:to>
    <cdr:cxnSp macro="">
      <cdr:nvCxnSpPr>
        <cdr:cNvPr id="3" name="Conector recto de flecha 2">
          <a:extLst xmlns:a="http://schemas.openxmlformats.org/drawingml/2006/main">
            <a:ext uri="{FF2B5EF4-FFF2-40B4-BE49-F238E27FC236}">
              <a16:creationId xmlns:a16="http://schemas.microsoft.com/office/drawing/2014/main" id="{E2FD3290-4728-E700-E2F5-D2377F2F2874}"/>
            </a:ext>
          </a:extLst>
        </cdr:cNvPr>
        <cdr:cNvCxnSpPr/>
      </cdr:nvCxnSpPr>
      <cdr:spPr>
        <a:xfrm xmlns:a="http://schemas.openxmlformats.org/drawingml/2006/main" flipV="1">
          <a:off x="4798382" y="185858"/>
          <a:ext cx="472066" cy="31765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0.29066</cdr:x>
      <cdr:y>0.8239</cdr:y>
    </cdr:from>
    <cdr:to>
      <cdr:x>1</cdr:x>
      <cdr:y>0.95146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209328A-D95F-C787-0500-1691B1AC527A}"/>
            </a:ext>
          </a:extLst>
        </cdr:cNvPr>
        <cdr:cNvSpPr txBox="1"/>
      </cdr:nvSpPr>
      <cdr:spPr>
        <a:xfrm xmlns:a="http://schemas.openxmlformats.org/drawingml/2006/main">
          <a:off x="1314025" y="1860353"/>
          <a:ext cx="3206872" cy="28803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solidFill>
            <a:srgbClr val="0070C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MARCADORES MOLECULARES: 8/9 (88,9%)</a:t>
          </a:r>
          <a:endParaRPr lang="es-ES" sz="11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B5274097-FCD9-CA7A-2AC8-33F560047992}"/>
              </a:ext>
            </a:extLst>
          </p:cNvPr>
          <p:cNvSpPr txBox="1"/>
          <p:nvPr/>
        </p:nvSpPr>
        <p:spPr>
          <a:xfrm>
            <a:off x="0" y="156750"/>
            <a:ext cx="395536" cy="614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AA7C9D-AEA4-2B2D-791D-6CA70FE7961F}"/>
              </a:ext>
            </a:extLst>
          </p:cNvPr>
          <p:cNvSpPr txBox="1"/>
          <p:nvPr/>
        </p:nvSpPr>
        <p:spPr>
          <a:xfrm>
            <a:off x="323528" y="0"/>
            <a:ext cx="2160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096EA45-2247-DB15-44C9-6B541FC27BC6}"/>
              </a:ext>
            </a:extLst>
          </p:cNvPr>
          <p:cNvSpPr/>
          <p:nvPr/>
        </p:nvSpPr>
        <p:spPr>
          <a:xfrm>
            <a:off x="192505" y="127311"/>
            <a:ext cx="8784976" cy="12401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600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4768" y="985901"/>
            <a:ext cx="8784975" cy="369332"/>
          </a:xfrm>
        </p:spPr>
        <p:txBody>
          <a:bodyPr>
            <a:normAutofit fontScale="92500" lnSpcReduction="10000"/>
          </a:bodyPr>
          <a:lstStyle/>
          <a:p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 Vera Pila, Javier Gallego Borrego, Patricia Montero Sanz, Jesús Vázquez Domínguez, Teresa Mascarell Roda, Nuria Reyes Núñez. </a:t>
            </a:r>
          </a:p>
          <a:p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UGC Neumología, Hospital Universitario Virgen de </a:t>
            </a:r>
            <a:r>
              <a:rPr lang="es-ES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Valme</a:t>
            </a: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Sevilla, España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F4D1AA-EB79-8EA2-8E56-3CB878F4C7A5}"/>
              </a:ext>
            </a:extLst>
          </p:cNvPr>
          <p:cNvSpPr txBox="1"/>
          <p:nvPr/>
        </p:nvSpPr>
        <p:spPr>
          <a:xfrm>
            <a:off x="185574" y="291193"/>
            <a:ext cx="8772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CRIOBIOPSIA TRANSBRONQUIAL MEDIASTÍNICA GUIADA POR ULTRASONIDO ENDOBRONQUIAL, RENTABILIDAD EN EL ÁREA SUR DE SEVILLA</a:t>
            </a:r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416BBE8-F314-8225-F15F-0BD2F47C28F7}"/>
              </a:ext>
            </a:extLst>
          </p:cNvPr>
          <p:cNvSpPr/>
          <p:nvPr/>
        </p:nvSpPr>
        <p:spPr>
          <a:xfrm>
            <a:off x="148634" y="1680693"/>
            <a:ext cx="2133028" cy="2774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C7BD3E0-5735-1648-76EB-6E9AD0BBE7C1}"/>
              </a:ext>
            </a:extLst>
          </p:cNvPr>
          <p:cNvSpPr txBox="1"/>
          <p:nvPr/>
        </p:nvSpPr>
        <p:spPr>
          <a:xfrm>
            <a:off x="164769" y="1984046"/>
            <a:ext cx="3875439" cy="1223412"/>
          </a:xfrm>
          <a:prstGeom prst="rect">
            <a:avLst/>
          </a:prstGeom>
          <a:noFill/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</a:t>
            </a:r>
            <a:r>
              <a:rPr lang="es-ES" sz="105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criobiopsia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transbronquial mediastínica guiada por ultrasonido </a:t>
            </a:r>
            <a:r>
              <a:rPr lang="es-ES" sz="105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endobronquial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s-ES" sz="105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CrioEBUS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 es una técnica que obtiene biopsias de adenopatías mediastínicas de mayor volumen frente a la convencional gracias al uso de crioterapia. </a:t>
            </a:r>
          </a:p>
          <a:p>
            <a:endParaRPr lang="es-ES" sz="105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b="1" u="sng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analizar su  rentabilidad y complicaciones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50474F6A-9F11-D371-94C7-FF4D5BD871FA}"/>
              </a:ext>
            </a:extLst>
          </p:cNvPr>
          <p:cNvSpPr/>
          <p:nvPr/>
        </p:nvSpPr>
        <p:spPr>
          <a:xfrm>
            <a:off x="153525" y="3498594"/>
            <a:ext cx="2862064" cy="2774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FDAF72-572C-38F3-8034-0E31E1E87A8A}"/>
              </a:ext>
            </a:extLst>
          </p:cNvPr>
          <p:cNvSpPr txBox="1"/>
          <p:nvPr/>
        </p:nvSpPr>
        <p:spPr>
          <a:xfrm>
            <a:off x="153525" y="3795886"/>
            <a:ext cx="3875439" cy="1061829"/>
          </a:xfrm>
          <a:prstGeom prst="rect">
            <a:avLst/>
          </a:prstGeom>
          <a:noFill/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observacional, descriptivo </a:t>
            </a:r>
            <a:r>
              <a:rPr lang="es-ES" sz="105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CrioEBUS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mayo - noviembre de 2023 en el Hospital Universitario Virgen de </a:t>
            </a:r>
            <a:r>
              <a:rPr lang="es-ES" sz="105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Valme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05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CrioEBUS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diagnóstico 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05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diagnóstico anatomopatológico o presencia de tejido linfoide.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F28639F7-9CC5-F043-B4DA-2ED6C1825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896002"/>
              </p:ext>
            </p:extLst>
          </p:nvPr>
        </p:nvGraphicFramePr>
        <p:xfrm>
          <a:off x="4199836" y="1554903"/>
          <a:ext cx="4824536" cy="3461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4835">
                  <a:extLst>
                    <a:ext uri="{9D8B030D-6E8A-4147-A177-3AD203B41FA5}">
                      <a16:colId xmlns:a16="http://schemas.microsoft.com/office/drawing/2014/main" val="2377996969"/>
                    </a:ext>
                  </a:extLst>
                </a:gridCol>
                <a:gridCol w="2849701">
                  <a:extLst>
                    <a:ext uri="{9D8B030D-6E8A-4147-A177-3AD203B41FA5}">
                      <a16:colId xmlns:a16="http://schemas.microsoft.com/office/drawing/2014/main" val="1657168216"/>
                    </a:ext>
                  </a:extLst>
                </a:gridCol>
              </a:tblGrid>
              <a:tr h="227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725832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59,35 (12,7)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1493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88,2% Fentanilo + Propofol (15/17)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713855"/>
                  </a:ext>
                </a:extLst>
              </a:tr>
              <a:tr h="370175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Media pases aguja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citohistológica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2,8 (1,49)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58672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Media </a:t>
                      </a:r>
                      <a:r>
                        <a:rPr lang="es-ES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criobiopsias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 (1,05)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0511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Aguja 22G histológica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88,2% (15/17)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809489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Aguja 22G citológica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5,9% (1/17)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939893"/>
                  </a:ext>
                </a:extLst>
              </a:tr>
              <a:tr h="370175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Aguja 22G histológica + citológica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5,9% (1/17)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090521"/>
                  </a:ext>
                </a:extLst>
              </a:tr>
              <a:tr h="217491"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Criosonda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94,1% (16/17)  1,1 mm; 5,9% (1) 1,7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59492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Tamaño medio adenopatías 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22,55 (8,68) mm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64349"/>
                  </a:ext>
                </a:extLst>
              </a:tr>
              <a:tr h="276126">
                <a:tc>
                  <a:txBody>
                    <a:bodyPr/>
                    <a:lstStyle/>
                    <a:p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APTO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17,6% citológicas (3); 5,9%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criobiopsia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6684"/>
                  </a:ext>
                </a:extLst>
              </a:tr>
              <a:tr h="227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6885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4DCB393-9CD9-AF1E-FF31-2BED9AC6BDD4}"/>
              </a:ext>
            </a:extLst>
          </p:cNvPr>
          <p:cNvSpPr txBox="1"/>
          <p:nvPr/>
        </p:nvSpPr>
        <p:spPr>
          <a:xfrm>
            <a:off x="0" y="0"/>
            <a:ext cx="1907704" cy="6275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E3EC00B-4883-0535-B9CD-DED75374E50A}"/>
              </a:ext>
            </a:extLst>
          </p:cNvPr>
          <p:cNvSpPr/>
          <p:nvPr/>
        </p:nvSpPr>
        <p:spPr>
          <a:xfrm>
            <a:off x="130414" y="32529"/>
            <a:ext cx="2862064" cy="2369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8FC5F12-3128-EE78-2779-C5F9348417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002296"/>
              </p:ext>
            </p:extLst>
          </p:nvPr>
        </p:nvGraphicFramePr>
        <p:xfrm>
          <a:off x="29660" y="419445"/>
          <a:ext cx="2448272" cy="1815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1BD815EB-1CF8-C8C0-6851-8A765A5981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425103"/>
              </p:ext>
            </p:extLst>
          </p:nvPr>
        </p:nvGraphicFramePr>
        <p:xfrm>
          <a:off x="2270662" y="415373"/>
          <a:ext cx="3240360" cy="2011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Gráfico 33">
            <a:extLst>
              <a:ext uri="{FF2B5EF4-FFF2-40B4-BE49-F238E27FC236}">
                <a16:creationId xmlns:a16="http://schemas.microsoft.com/office/drawing/2014/main" id="{2961C1A4-2FFB-D391-7AA3-B0D75D8050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8644667"/>
              </p:ext>
            </p:extLst>
          </p:nvPr>
        </p:nvGraphicFramePr>
        <p:xfrm>
          <a:off x="205666" y="2215724"/>
          <a:ext cx="5270448" cy="213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108D5A80-9DFC-4D78-0955-8D49D3BBF7F8}"/>
              </a:ext>
            </a:extLst>
          </p:cNvPr>
          <p:cNvSpPr/>
          <p:nvPr/>
        </p:nvSpPr>
        <p:spPr>
          <a:xfrm>
            <a:off x="5411331" y="2764613"/>
            <a:ext cx="3527003" cy="1277488"/>
          </a:xfrm>
          <a:prstGeom prst="roundRect">
            <a:avLst/>
          </a:prstGeom>
          <a:solidFill>
            <a:srgbClr val="FECB98"/>
          </a:solidFill>
          <a:ln>
            <a:solidFill>
              <a:srgbClr val="F9AB6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Sensibilidad 88.2%.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Especificidad 100%.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VPN 33% y VPP 100%.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Rentabilidad diagnóstica 88,2%. </a:t>
            </a:r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A2EC9816-DB82-F5EA-98C0-D7C7B797F7C3}"/>
              </a:ext>
            </a:extLst>
          </p:cNvPr>
          <p:cNvSpPr/>
          <p:nvPr/>
        </p:nvSpPr>
        <p:spPr>
          <a:xfrm>
            <a:off x="130414" y="4159229"/>
            <a:ext cx="2862064" cy="2322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0A8FC87-4299-27CB-ED99-34B67660C8BB}"/>
              </a:ext>
            </a:extLst>
          </p:cNvPr>
          <p:cNvSpPr/>
          <p:nvPr/>
        </p:nvSpPr>
        <p:spPr>
          <a:xfrm>
            <a:off x="137607" y="269454"/>
            <a:ext cx="8898889" cy="3853500"/>
          </a:xfrm>
          <a:prstGeom prst="rect">
            <a:avLst/>
          </a:prstGeom>
          <a:noFill/>
          <a:ln w="19050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6C35BD7-F9E2-9977-A3BA-0539FDF1A805}"/>
              </a:ext>
            </a:extLst>
          </p:cNvPr>
          <p:cNvSpPr txBox="1"/>
          <p:nvPr/>
        </p:nvSpPr>
        <p:spPr>
          <a:xfrm>
            <a:off x="130414" y="4363433"/>
            <a:ext cx="8341457" cy="769441"/>
          </a:xfrm>
          <a:prstGeom prst="rect">
            <a:avLst/>
          </a:prstGeom>
          <a:solidFill>
            <a:srgbClr val="FFFF99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nuestro medio es </a:t>
            </a:r>
            <a:r>
              <a:rPr lang="es-E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rentable 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diagnosticar enfermedades inflamatorias pulmonares y neoplasias de cualquier estirpe.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las neoplasias, permite obtener </a:t>
            </a:r>
            <a:r>
              <a:rPr lang="es-E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marcadores moleculares.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nuestro medio es </a:t>
            </a:r>
            <a:r>
              <a:rPr lang="es-E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seguro 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 que no hemos tenido complicaciones con la realización de la técnica.</a:t>
            </a:r>
            <a:endParaRPr lang="es-ES" sz="1100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5DFC529-986D-7EAE-F4EE-9070D72033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3534858"/>
              </p:ext>
            </p:extLst>
          </p:nvPr>
        </p:nvGraphicFramePr>
        <p:xfrm>
          <a:off x="4155559" y="178695"/>
          <a:ext cx="4520897" cy="2257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312</Words>
  <Application>Microsoft Office PowerPoint</Application>
  <PresentationFormat>Presentación en pantalla (16:9)</PresentationFormat>
  <Paragraphs>54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Informatica CR</cp:lastModifiedBy>
  <cp:revision>51</cp:revision>
  <cp:lastPrinted>2024-02-24T20:22:40Z</cp:lastPrinted>
  <dcterms:created xsi:type="dcterms:W3CDTF">2024-02-05T13:08:18Z</dcterms:created>
  <dcterms:modified xsi:type="dcterms:W3CDTF">2024-02-27T14:55:33Z</dcterms:modified>
</cp:coreProperties>
</file>