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8B0A5A"/>
    <a:srgbClr val="820C55"/>
    <a:srgbClr val="E2E2E2"/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58"/>
    <p:restoredTop sz="94697"/>
  </p:normalViewPr>
  <p:slideViewPr>
    <p:cSldViewPr>
      <p:cViewPr varScale="1">
        <p:scale>
          <a:sx n="81" d="100"/>
          <a:sy n="81" d="100"/>
        </p:scale>
        <p:origin x="1088" y="60"/>
      </p:cViewPr>
      <p:guideLst>
        <p:guide orient="horz" pos="1620"/>
        <p:guide pos="288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uanmanuel\Downloads\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76405342124608"/>
          <c:y val="1.7940792559232869E-2"/>
          <c:w val="0.45650949477214581"/>
          <c:h val="0.94078314149399245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Diagnosticos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1D8-BB41-934C-B8D2517FF8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1D8-BB41-934C-B8D2517FF8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1D8-BB41-934C-B8D2517FF8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1D8-BB41-934C-B8D2517FF8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1D8-BB41-934C-B8D2517FF82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1D8-BB41-934C-B8D2517FF82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1D8-BB41-934C-B8D2517FF821}"/>
              </c:ext>
            </c:extLst>
          </c:dPt>
          <c:dPt>
            <c:idx val="7"/>
            <c:bubble3D val="0"/>
            <c:spPr>
              <a:solidFill>
                <a:srgbClr val="8B0A5A">
                  <a:alpha val="50196"/>
                </a:srgb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1D8-BB41-934C-B8D2517FF821}"/>
              </c:ext>
            </c:extLst>
          </c:dPt>
          <c:dLbls>
            <c:dLbl>
              <c:idx val="5"/>
              <c:layout>
                <c:manualLayout>
                  <c:x val="-3.6765093988041939E-2"/>
                  <c:y val="-1.15654542269637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1D8-BB41-934C-B8D2517FF821}"/>
                </c:ext>
              </c:extLst>
            </c:dLbl>
            <c:dLbl>
              <c:idx val="6"/>
              <c:layout>
                <c:manualLayout>
                  <c:x val="1.1730205278592375E-2"/>
                  <c:y val="-3.78071833648393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1D8-BB41-934C-B8D2517FF821}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6000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Hoja1!$A$2:$A$9</c:f>
              <c:strCache>
                <c:ptCount val="8"/>
                <c:pt idx="0">
                  <c:v>Neumonía comunitaria</c:v>
                </c:pt>
                <c:pt idx="1">
                  <c:v>TEP</c:v>
                </c:pt>
                <c:pt idx="2">
                  <c:v>Crisis asmática</c:v>
                </c:pt>
                <c:pt idx="3">
                  <c:v>AEPID</c:v>
                </c:pt>
                <c:pt idx="4">
                  <c:v>Neumonía COVID</c:v>
                </c:pt>
                <c:pt idx="5">
                  <c:v>Pre-Trasplante</c:v>
                </c:pt>
                <c:pt idx="6">
                  <c:v>Trasplante Pulmón</c:v>
                </c:pt>
                <c:pt idx="7">
                  <c:v>Otros diagnósticos</c:v>
                </c:pt>
              </c:strCache>
            </c:strRef>
          </c:cat>
          <c:val>
            <c:numRef>
              <c:f>Hoja1!$B$2:$B$9</c:f>
              <c:numCache>
                <c:formatCode>0.00%</c:formatCode>
                <c:ptCount val="8"/>
                <c:pt idx="0">
                  <c:v>0.312</c:v>
                </c:pt>
                <c:pt idx="1">
                  <c:v>0.221</c:v>
                </c:pt>
                <c:pt idx="2">
                  <c:v>0.1013</c:v>
                </c:pt>
                <c:pt idx="3">
                  <c:v>7.5999999999999998E-2</c:v>
                </c:pt>
                <c:pt idx="4">
                  <c:v>6.5000000000000002E-2</c:v>
                </c:pt>
                <c:pt idx="5">
                  <c:v>2.5999999999999999E-2</c:v>
                </c:pt>
                <c:pt idx="6">
                  <c:v>1.2999999999999999E-2</c:v>
                </c:pt>
                <c:pt idx="7">
                  <c:v>0.1857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1D8-BB41-934C-B8D2517FF82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0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Hoja2!$C$7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5A-A94E-98C5-E144D44C046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Hoja2!$B$8:$B$9</c:f>
              <c:strCache>
                <c:ptCount val="2"/>
                <c:pt idx="0">
                  <c:v>SRNI</c:v>
                </c:pt>
                <c:pt idx="1">
                  <c:v>No SRNI </c:v>
                </c:pt>
              </c:strCache>
            </c:strRef>
          </c:cat>
          <c:val>
            <c:numRef>
              <c:f>Hoja2!$C$8:$C$9</c:f>
              <c:numCache>
                <c:formatCode>0.00%</c:formatCode>
                <c:ptCount val="2"/>
                <c:pt idx="0">
                  <c:v>0.66200000000000003</c:v>
                </c:pt>
                <c:pt idx="1">
                  <c:v>0.33800000000000002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5A-A94E-98C5-E144D44C046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67373471"/>
        <c:axId val="1067375183"/>
      </c:barChart>
      <c:catAx>
        <c:axId val="1067373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067375183"/>
        <c:crosses val="autoZero"/>
        <c:auto val="1"/>
        <c:lblAlgn val="ctr"/>
        <c:lblOffset val="100"/>
        <c:noMultiLvlLbl val="0"/>
      </c:catAx>
      <c:valAx>
        <c:axId val="1067375183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067373471"/>
        <c:crosses val="autoZero"/>
        <c:crossBetween val="between"/>
        <c:min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07D-574D-9307-0BBE29BFF508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07D-574D-9307-0BBE29BFF508}"/>
              </c:ext>
            </c:extLst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07D-574D-9307-0BBE29BFF5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OAF</c:v>
                </c:pt>
                <c:pt idx="1">
                  <c:v>VNI</c:v>
                </c:pt>
                <c:pt idx="2">
                  <c:v>VNI/OAF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53.2</c:v>
                </c:pt>
                <c:pt idx="1">
                  <c:v>29.2</c:v>
                </c:pt>
                <c:pt idx="2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7D-574D-9307-0BBE29BFF508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Mortalidad a 30 días</c:v>
                </c:pt>
                <c:pt idx="1">
                  <c:v>Mortalidad intra-UCRI</c:v>
                </c:pt>
                <c:pt idx="2">
                  <c:v>Traslado a UCI</c:v>
                </c:pt>
                <c:pt idx="3">
                  <c:v>Reingresos hospitalarios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0.182</c:v>
                </c:pt>
                <c:pt idx="1">
                  <c:v>9.0999999999999998E-2</c:v>
                </c:pt>
                <c:pt idx="2">
                  <c:v>0.19500000000000001</c:v>
                </c:pt>
                <c:pt idx="3">
                  <c:v>7.8E-2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1-A845-A012-2648380288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4786032"/>
        <c:axId val="1974697024"/>
      </c:barChart>
      <c:catAx>
        <c:axId val="1974786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974697024"/>
        <c:crosses val="autoZero"/>
        <c:auto val="1"/>
        <c:lblAlgn val="ctr"/>
        <c:lblOffset val="100"/>
        <c:noMultiLvlLbl val="0"/>
      </c:catAx>
      <c:valAx>
        <c:axId val="1974697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97478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C23609-4D35-E642-B33F-5F12B9A73DAA}" type="doc">
      <dgm:prSet loTypeId="urn:microsoft.com/office/officeart/2005/8/layout/vList6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AD3115B2-CE5A-634E-8F84-12483E73E7BD}">
      <dgm:prSet phldrT="[Texto]" custT="1"/>
      <dgm:spPr/>
      <dgm:t>
        <a:bodyPr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Pacientes con SpO2/FiO2 &lt; 150</a:t>
          </a:r>
        </a:p>
      </dgm:t>
    </dgm:pt>
    <dgm:pt modelId="{5F4C8098-182A-BC4D-99B3-7008522DBBC6}" type="parTrans" cxnId="{40B510EA-7934-4442-8020-7DF76676F8DF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ED52E1-CBA9-1B4E-8A89-841401FB6B5A}" type="sibTrans" cxnId="{40B510EA-7934-4442-8020-7DF76676F8DF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BE1822-50E3-6142-A71C-D7595C0361DE}">
      <dgm:prSet phldrT="[Texto]" custT="1"/>
      <dgm:spPr/>
      <dgm:t>
        <a:bodyPr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Pacientes no candidatos a UCI-VMI</a:t>
          </a:r>
        </a:p>
      </dgm:t>
    </dgm:pt>
    <dgm:pt modelId="{FC5EDF3F-73F8-7349-9162-7DC38F80EC27}" type="parTrans" cxnId="{A21C4ADD-DA12-2E46-BED7-23063EF5B09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89DFF8-EAE4-C24E-896F-87BA8F8DBA3A}" type="sibTrans" cxnId="{A21C4ADD-DA12-2E46-BED7-23063EF5B09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2D5E0D-57F7-A64A-AF5A-16CE3DC61E41}">
      <dgm:prSet custT="1"/>
      <dgm:spPr/>
      <dgm:t>
        <a:bodyPr lIns="0" tIns="0" rIns="0" bIns="0" anchor="ctr" anchorCtr="0"/>
        <a:lstStyle/>
        <a:p>
          <a:r>
            <a:rPr lang="es-MX" sz="950" dirty="0">
              <a:latin typeface="Arial" panose="020B0604020202020204" pitchFamily="34" charset="0"/>
              <a:cs typeface="Arial" panose="020B0604020202020204" pitchFamily="34" charset="0"/>
            </a:rPr>
            <a:t>Mayor probabilidad de mortalidad intra-UCRI o traslado a UCI (sin significación estadística)</a:t>
          </a:r>
        </a:p>
      </dgm:t>
    </dgm:pt>
    <dgm:pt modelId="{3D329127-842F-704D-99B8-EDF16D71378C}" type="parTrans" cxnId="{DEDBD81B-F9D5-1A4E-B345-7D3E4E56086F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613743-80D8-5C4E-96DE-CD6A1AD7A30F}" type="sibTrans" cxnId="{DEDBD81B-F9D5-1A4E-B345-7D3E4E56086F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6F2F39-0CE5-9F4A-ADA6-BBB116C46241}">
      <dgm:prSet phldrT="[Texto]" custT="1"/>
      <dgm:spPr/>
      <dgm:t>
        <a:bodyPr lIns="0" tIns="0" rIns="0" bIns="0" anchor="ctr" anchorCtr="0"/>
        <a:lstStyle/>
        <a:p>
          <a:r>
            <a:rPr lang="es-MX" sz="950" dirty="0">
              <a:latin typeface="Arial" panose="020B0604020202020204" pitchFamily="34" charset="0"/>
              <a:cs typeface="Arial" panose="020B0604020202020204" pitchFamily="34" charset="0"/>
            </a:rPr>
            <a:t>Mayor mortalidad intra-UCRI (p=0.008)</a:t>
          </a:r>
        </a:p>
      </dgm:t>
    </dgm:pt>
    <dgm:pt modelId="{07991DEF-E1A6-A54C-9E32-69750E691677}" type="parTrans" cxnId="{6780B124-53C1-164B-BA20-209D8C036DE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1A5D22-B195-0645-8C40-8CFD418236F6}" type="sibTrans" cxnId="{6780B124-53C1-164B-BA20-209D8C036DE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6D518E-401F-8A4B-A4B5-6360A39D646D}">
      <dgm:prSet custT="1"/>
      <dgm:spPr/>
      <dgm:t>
        <a:bodyPr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Pacientes con SpO2/FiO2 &gt; 150</a:t>
          </a:r>
        </a:p>
      </dgm:t>
    </dgm:pt>
    <dgm:pt modelId="{58A5AD8E-4926-9343-92AF-557B93E6D854}" type="parTrans" cxnId="{CCA6648E-BA6D-4145-9BED-030570198262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FE9828-2381-2848-923D-4B783515766D}" type="sibTrans" cxnId="{CCA6648E-BA6D-4145-9BED-030570198262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87E20A-6FB1-4B43-8957-5B6F1F6E2827}">
      <dgm:prSet custT="1"/>
      <dgm:spPr/>
      <dgm:t>
        <a:bodyPr lIns="0" tIns="0" rIns="0" bIns="0" anchor="ctr" anchorCtr="0"/>
        <a:lstStyle/>
        <a:p>
          <a:r>
            <a:rPr lang="es-MX" sz="950" dirty="0">
              <a:latin typeface="Arial" panose="020B0604020202020204" pitchFamily="34" charset="0"/>
              <a:cs typeface="Arial" panose="020B0604020202020204" pitchFamily="34" charset="0"/>
            </a:rPr>
            <a:t>Mayor supervivencia con SRNI (sin significación estadística)</a:t>
          </a:r>
        </a:p>
      </dgm:t>
    </dgm:pt>
    <dgm:pt modelId="{95D4395B-C93B-C346-9965-7AD82EF443A0}" type="parTrans" cxnId="{1B43ECDF-EAAE-C54A-8708-42B7DBCA45B6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2387AA-F0B3-084B-92BE-FD9002E0E6BE}" type="sibTrans" cxnId="{1B43ECDF-EAAE-C54A-8708-42B7DBCA45B6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54A4B1-CA7F-5645-A4E9-86ADA3A55244}" type="pres">
      <dgm:prSet presAssocID="{BBC23609-4D35-E642-B33F-5F12B9A73DAA}" presName="Name0" presStyleCnt="0">
        <dgm:presLayoutVars>
          <dgm:dir/>
          <dgm:animLvl val="lvl"/>
          <dgm:resizeHandles/>
        </dgm:presLayoutVars>
      </dgm:prSet>
      <dgm:spPr/>
    </dgm:pt>
    <dgm:pt modelId="{C6588831-6569-CE40-BF97-7CD6AF0460B6}" type="pres">
      <dgm:prSet presAssocID="{0DBE1822-50E3-6142-A71C-D7595C0361DE}" presName="linNode" presStyleCnt="0"/>
      <dgm:spPr/>
    </dgm:pt>
    <dgm:pt modelId="{91D1C85E-D821-4B47-8774-91822FA82F85}" type="pres">
      <dgm:prSet presAssocID="{0DBE1822-50E3-6142-A71C-D7595C0361DE}" presName="parentShp" presStyleLbl="node1" presStyleIdx="0" presStyleCnt="3" custScaleX="100000">
        <dgm:presLayoutVars>
          <dgm:bulletEnabled val="1"/>
        </dgm:presLayoutVars>
      </dgm:prSet>
      <dgm:spPr/>
    </dgm:pt>
    <dgm:pt modelId="{15667747-B1A4-9F44-8B92-EF80BA61D1D1}" type="pres">
      <dgm:prSet presAssocID="{0DBE1822-50E3-6142-A71C-D7595C0361DE}" presName="childShp" presStyleLbl="bgAccFollowNode1" presStyleIdx="0" presStyleCnt="3">
        <dgm:presLayoutVars>
          <dgm:bulletEnabled val="1"/>
        </dgm:presLayoutVars>
      </dgm:prSet>
      <dgm:spPr/>
    </dgm:pt>
    <dgm:pt modelId="{6CD29692-E3F9-ED40-8EC3-4012F45923CE}" type="pres">
      <dgm:prSet presAssocID="{1689DFF8-EAE4-C24E-896F-87BA8F8DBA3A}" presName="spacing" presStyleCnt="0"/>
      <dgm:spPr/>
    </dgm:pt>
    <dgm:pt modelId="{CF786CAB-A52F-7D4F-82C8-541A2C755F85}" type="pres">
      <dgm:prSet presAssocID="{AD3115B2-CE5A-634E-8F84-12483E73E7BD}" presName="linNode" presStyleCnt="0"/>
      <dgm:spPr/>
    </dgm:pt>
    <dgm:pt modelId="{6BDA13A1-A310-2243-AAF8-800C019E47E9}" type="pres">
      <dgm:prSet presAssocID="{AD3115B2-CE5A-634E-8F84-12483E73E7BD}" presName="parentShp" presStyleLbl="node1" presStyleIdx="1" presStyleCnt="3" custScaleX="100000">
        <dgm:presLayoutVars>
          <dgm:bulletEnabled val="1"/>
        </dgm:presLayoutVars>
      </dgm:prSet>
      <dgm:spPr/>
    </dgm:pt>
    <dgm:pt modelId="{B2A2FBF2-D34F-CB4B-B852-8CE107555938}" type="pres">
      <dgm:prSet presAssocID="{AD3115B2-CE5A-634E-8F84-12483E73E7BD}" presName="childShp" presStyleLbl="bgAccFollowNode1" presStyleIdx="1" presStyleCnt="3">
        <dgm:presLayoutVars>
          <dgm:bulletEnabled val="1"/>
        </dgm:presLayoutVars>
      </dgm:prSet>
      <dgm:spPr/>
    </dgm:pt>
    <dgm:pt modelId="{3AE19EDF-53AA-DD42-8C83-57DB20124EE2}" type="pres">
      <dgm:prSet presAssocID="{25ED52E1-CBA9-1B4E-8A89-841401FB6B5A}" presName="spacing" presStyleCnt="0"/>
      <dgm:spPr/>
    </dgm:pt>
    <dgm:pt modelId="{00205841-917D-2048-B59F-0510EB679EDC}" type="pres">
      <dgm:prSet presAssocID="{ED6D518E-401F-8A4B-A4B5-6360A39D646D}" presName="linNode" presStyleCnt="0"/>
      <dgm:spPr/>
    </dgm:pt>
    <dgm:pt modelId="{18BE80D9-1302-D14E-AD1B-7DF4BCFC142B}" type="pres">
      <dgm:prSet presAssocID="{ED6D518E-401F-8A4B-A4B5-6360A39D646D}" presName="parentShp" presStyleLbl="node1" presStyleIdx="2" presStyleCnt="3" custScaleX="100000">
        <dgm:presLayoutVars>
          <dgm:bulletEnabled val="1"/>
        </dgm:presLayoutVars>
      </dgm:prSet>
      <dgm:spPr/>
    </dgm:pt>
    <dgm:pt modelId="{B8402FFC-2365-EA49-890A-5BBC16FEBCF7}" type="pres">
      <dgm:prSet presAssocID="{ED6D518E-401F-8A4B-A4B5-6360A39D646D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2213A91A-29F7-7B48-A117-09EB9FA11DFB}" type="presOf" srcId="{0DBE1822-50E3-6142-A71C-D7595C0361DE}" destId="{91D1C85E-D821-4B47-8774-91822FA82F85}" srcOrd="0" destOrd="0" presId="urn:microsoft.com/office/officeart/2005/8/layout/vList6"/>
    <dgm:cxn modelId="{DEDBD81B-F9D5-1A4E-B345-7D3E4E56086F}" srcId="{AD3115B2-CE5A-634E-8F84-12483E73E7BD}" destId="{2C2D5E0D-57F7-A64A-AF5A-16CE3DC61E41}" srcOrd="0" destOrd="0" parTransId="{3D329127-842F-704D-99B8-EDF16D71378C}" sibTransId="{91613743-80D8-5C4E-96DE-CD6A1AD7A30F}"/>
    <dgm:cxn modelId="{6780B124-53C1-164B-BA20-209D8C036DE8}" srcId="{0DBE1822-50E3-6142-A71C-D7595C0361DE}" destId="{886F2F39-0CE5-9F4A-ADA6-BBB116C46241}" srcOrd="0" destOrd="0" parTransId="{07991DEF-E1A6-A54C-9E32-69750E691677}" sibTransId="{F51A5D22-B195-0645-8C40-8CFD418236F6}"/>
    <dgm:cxn modelId="{3716BC65-6370-5A4C-B0EB-6B9C44D8FD51}" type="presOf" srcId="{BBC23609-4D35-E642-B33F-5F12B9A73DAA}" destId="{3E54A4B1-CA7F-5645-A4E9-86ADA3A55244}" srcOrd="0" destOrd="0" presId="urn:microsoft.com/office/officeart/2005/8/layout/vList6"/>
    <dgm:cxn modelId="{BD88376A-AA1B-AA43-AD9C-56ED35AD9AAE}" type="presOf" srcId="{2C2D5E0D-57F7-A64A-AF5A-16CE3DC61E41}" destId="{B2A2FBF2-D34F-CB4B-B852-8CE107555938}" srcOrd="0" destOrd="0" presId="urn:microsoft.com/office/officeart/2005/8/layout/vList6"/>
    <dgm:cxn modelId="{26FB7F76-90E8-AA4F-8230-A91DC94471D5}" type="presOf" srcId="{886F2F39-0CE5-9F4A-ADA6-BBB116C46241}" destId="{15667747-B1A4-9F44-8B92-EF80BA61D1D1}" srcOrd="0" destOrd="0" presId="urn:microsoft.com/office/officeart/2005/8/layout/vList6"/>
    <dgm:cxn modelId="{CCA6648E-BA6D-4145-9BED-030570198262}" srcId="{BBC23609-4D35-E642-B33F-5F12B9A73DAA}" destId="{ED6D518E-401F-8A4B-A4B5-6360A39D646D}" srcOrd="2" destOrd="0" parTransId="{58A5AD8E-4926-9343-92AF-557B93E6D854}" sibTransId="{D7FE9828-2381-2848-923D-4B783515766D}"/>
    <dgm:cxn modelId="{A21C4ADD-DA12-2E46-BED7-23063EF5B097}" srcId="{BBC23609-4D35-E642-B33F-5F12B9A73DAA}" destId="{0DBE1822-50E3-6142-A71C-D7595C0361DE}" srcOrd="0" destOrd="0" parTransId="{FC5EDF3F-73F8-7349-9162-7DC38F80EC27}" sibTransId="{1689DFF8-EAE4-C24E-896F-87BA8F8DBA3A}"/>
    <dgm:cxn modelId="{1B43ECDF-EAAE-C54A-8708-42B7DBCA45B6}" srcId="{ED6D518E-401F-8A4B-A4B5-6360A39D646D}" destId="{A587E20A-6FB1-4B43-8957-5B6F1F6E2827}" srcOrd="0" destOrd="0" parTransId="{95D4395B-C93B-C346-9965-7AD82EF443A0}" sibTransId="{B72387AA-F0B3-084B-92BE-FD9002E0E6BE}"/>
    <dgm:cxn modelId="{93012CE7-6A50-FF43-BF10-CBE2D0484EFD}" type="presOf" srcId="{AD3115B2-CE5A-634E-8F84-12483E73E7BD}" destId="{6BDA13A1-A310-2243-AAF8-800C019E47E9}" srcOrd="0" destOrd="0" presId="urn:microsoft.com/office/officeart/2005/8/layout/vList6"/>
    <dgm:cxn modelId="{389CA1E8-72AD-CD4A-A5D2-AD683DF87593}" type="presOf" srcId="{ED6D518E-401F-8A4B-A4B5-6360A39D646D}" destId="{18BE80D9-1302-D14E-AD1B-7DF4BCFC142B}" srcOrd="0" destOrd="0" presId="urn:microsoft.com/office/officeart/2005/8/layout/vList6"/>
    <dgm:cxn modelId="{40B510EA-7934-4442-8020-7DF76676F8DF}" srcId="{BBC23609-4D35-E642-B33F-5F12B9A73DAA}" destId="{AD3115B2-CE5A-634E-8F84-12483E73E7BD}" srcOrd="1" destOrd="0" parTransId="{5F4C8098-182A-BC4D-99B3-7008522DBBC6}" sibTransId="{25ED52E1-CBA9-1B4E-8A89-841401FB6B5A}"/>
    <dgm:cxn modelId="{8E17A7ED-8543-A743-B78F-A3DF0F6C143F}" type="presOf" srcId="{A587E20A-6FB1-4B43-8957-5B6F1F6E2827}" destId="{B8402FFC-2365-EA49-890A-5BBC16FEBCF7}" srcOrd="0" destOrd="0" presId="urn:microsoft.com/office/officeart/2005/8/layout/vList6"/>
    <dgm:cxn modelId="{E5BDEAAF-F73C-CE4C-8943-DB5ED6CE5761}" type="presParOf" srcId="{3E54A4B1-CA7F-5645-A4E9-86ADA3A55244}" destId="{C6588831-6569-CE40-BF97-7CD6AF0460B6}" srcOrd="0" destOrd="0" presId="urn:microsoft.com/office/officeart/2005/8/layout/vList6"/>
    <dgm:cxn modelId="{5203DC35-2F64-5040-B660-3A620DF48B33}" type="presParOf" srcId="{C6588831-6569-CE40-BF97-7CD6AF0460B6}" destId="{91D1C85E-D821-4B47-8774-91822FA82F85}" srcOrd="0" destOrd="0" presId="urn:microsoft.com/office/officeart/2005/8/layout/vList6"/>
    <dgm:cxn modelId="{BAAC319F-065D-DA4E-9FB8-A878AD3DB30F}" type="presParOf" srcId="{C6588831-6569-CE40-BF97-7CD6AF0460B6}" destId="{15667747-B1A4-9F44-8B92-EF80BA61D1D1}" srcOrd="1" destOrd="0" presId="urn:microsoft.com/office/officeart/2005/8/layout/vList6"/>
    <dgm:cxn modelId="{C9ABE030-5E85-6940-A067-A2F976B1CBC6}" type="presParOf" srcId="{3E54A4B1-CA7F-5645-A4E9-86ADA3A55244}" destId="{6CD29692-E3F9-ED40-8EC3-4012F45923CE}" srcOrd="1" destOrd="0" presId="urn:microsoft.com/office/officeart/2005/8/layout/vList6"/>
    <dgm:cxn modelId="{334A9275-8E5C-8D47-8B05-D26DB386AD4A}" type="presParOf" srcId="{3E54A4B1-CA7F-5645-A4E9-86ADA3A55244}" destId="{CF786CAB-A52F-7D4F-82C8-541A2C755F85}" srcOrd="2" destOrd="0" presId="urn:microsoft.com/office/officeart/2005/8/layout/vList6"/>
    <dgm:cxn modelId="{67F4CB04-CF6C-8241-9CA9-30759A26DBD7}" type="presParOf" srcId="{CF786CAB-A52F-7D4F-82C8-541A2C755F85}" destId="{6BDA13A1-A310-2243-AAF8-800C019E47E9}" srcOrd="0" destOrd="0" presId="urn:microsoft.com/office/officeart/2005/8/layout/vList6"/>
    <dgm:cxn modelId="{1109E838-FE34-1346-B72D-6652283496AB}" type="presParOf" srcId="{CF786CAB-A52F-7D4F-82C8-541A2C755F85}" destId="{B2A2FBF2-D34F-CB4B-B852-8CE107555938}" srcOrd="1" destOrd="0" presId="urn:microsoft.com/office/officeart/2005/8/layout/vList6"/>
    <dgm:cxn modelId="{F166F5C2-3664-6E4C-A46D-D165AF98D77B}" type="presParOf" srcId="{3E54A4B1-CA7F-5645-A4E9-86ADA3A55244}" destId="{3AE19EDF-53AA-DD42-8C83-57DB20124EE2}" srcOrd="3" destOrd="0" presId="urn:microsoft.com/office/officeart/2005/8/layout/vList6"/>
    <dgm:cxn modelId="{686E3BDA-2D5F-564D-A311-60CDD309082C}" type="presParOf" srcId="{3E54A4B1-CA7F-5645-A4E9-86ADA3A55244}" destId="{00205841-917D-2048-B59F-0510EB679EDC}" srcOrd="4" destOrd="0" presId="urn:microsoft.com/office/officeart/2005/8/layout/vList6"/>
    <dgm:cxn modelId="{3A479750-A08B-D548-AD8A-1610288F6449}" type="presParOf" srcId="{00205841-917D-2048-B59F-0510EB679EDC}" destId="{18BE80D9-1302-D14E-AD1B-7DF4BCFC142B}" srcOrd="0" destOrd="0" presId="urn:microsoft.com/office/officeart/2005/8/layout/vList6"/>
    <dgm:cxn modelId="{39BBAF30-2126-5A4B-BD2F-3742B3CB9F37}" type="presParOf" srcId="{00205841-917D-2048-B59F-0510EB679EDC}" destId="{B8402FFC-2365-EA49-890A-5BBC16FEBCF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67747-B1A4-9F44-8B92-EF80BA61D1D1}">
      <dsp:nvSpPr>
        <dsp:cNvPr id="0" name=""/>
        <dsp:cNvSpPr/>
      </dsp:nvSpPr>
      <dsp:spPr>
        <a:xfrm>
          <a:off x="1364849" y="0"/>
          <a:ext cx="2047274" cy="462048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950" kern="1200" dirty="0">
              <a:latin typeface="Arial" panose="020B0604020202020204" pitchFamily="34" charset="0"/>
              <a:cs typeface="Arial" panose="020B0604020202020204" pitchFamily="34" charset="0"/>
            </a:rPr>
            <a:t>Mayor mortalidad intra-UCRI (p=0.008)</a:t>
          </a:r>
        </a:p>
      </dsp:txBody>
      <dsp:txXfrm>
        <a:off x="1364849" y="57756"/>
        <a:ext cx="1874006" cy="346536"/>
      </dsp:txXfrm>
    </dsp:sp>
    <dsp:sp modelId="{91D1C85E-D821-4B47-8774-91822FA82F85}">
      <dsp:nvSpPr>
        <dsp:cNvPr id="0" name=""/>
        <dsp:cNvSpPr/>
      </dsp:nvSpPr>
      <dsp:spPr>
        <a:xfrm>
          <a:off x="0" y="0"/>
          <a:ext cx="1364849" cy="46204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Pacientes no candidatos a UCI-VMI</a:t>
          </a:r>
        </a:p>
      </dsp:txBody>
      <dsp:txXfrm>
        <a:off x="22555" y="22555"/>
        <a:ext cx="1319739" cy="416938"/>
      </dsp:txXfrm>
    </dsp:sp>
    <dsp:sp modelId="{B2A2FBF2-D34F-CB4B-B852-8CE107555938}">
      <dsp:nvSpPr>
        <dsp:cNvPr id="0" name=""/>
        <dsp:cNvSpPr/>
      </dsp:nvSpPr>
      <dsp:spPr>
        <a:xfrm>
          <a:off x="1364849" y="508253"/>
          <a:ext cx="2047274" cy="462048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1972855"/>
            <a:satOff val="11079"/>
            <a:lumOff val="70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972855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950" kern="1200" dirty="0">
              <a:latin typeface="Arial" panose="020B0604020202020204" pitchFamily="34" charset="0"/>
              <a:cs typeface="Arial" panose="020B0604020202020204" pitchFamily="34" charset="0"/>
            </a:rPr>
            <a:t>Mayor probabilidad de mortalidad intra-UCRI o traslado a UCI (sin significación estadística)</a:t>
          </a:r>
        </a:p>
      </dsp:txBody>
      <dsp:txXfrm>
        <a:off x="1364849" y="566009"/>
        <a:ext cx="1874006" cy="346536"/>
      </dsp:txXfrm>
    </dsp:sp>
    <dsp:sp modelId="{6BDA13A1-A310-2243-AAF8-800C019E47E9}">
      <dsp:nvSpPr>
        <dsp:cNvPr id="0" name=""/>
        <dsp:cNvSpPr/>
      </dsp:nvSpPr>
      <dsp:spPr>
        <a:xfrm>
          <a:off x="0" y="508253"/>
          <a:ext cx="1364849" cy="462048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Pacientes con SpO2/FiO2 &lt; 150</a:t>
          </a:r>
        </a:p>
      </dsp:txBody>
      <dsp:txXfrm>
        <a:off x="22555" y="530808"/>
        <a:ext cx="1319739" cy="416938"/>
      </dsp:txXfrm>
    </dsp:sp>
    <dsp:sp modelId="{B8402FFC-2365-EA49-890A-5BBC16FEBCF7}">
      <dsp:nvSpPr>
        <dsp:cNvPr id="0" name=""/>
        <dsp:cNvSpPr/>
      </dsp:nvSpPr>
      <dsp:spPr>
        <a:xfrm>
          <a:off x="1364849" y="1016506"/>
          <a:ext cx="2047274" cy="462048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950" kern="1200" dirty="0">
              <a:latin typeface="Arial" panose="020B0604020202020204" pitchFamily="34" charset="0"/>
              <a:cs typeface="Arial" panose="020B0604020202020204" pitchFamily="34" charset="0"/>
            </a:rPr>
            <a:t>Mayor supervivencia con SRNI (sin significación estadística)</a:t>
          </a:r>
        </a:p>
      </dsp:txBody>
      <dsp:txXfrm>
        <a:off x="1364849" y="1074262"/>
        <a:ext cx="1874006" cy="346536"/>
      </dsp:txXfrm>
    </dsp:sp>
    <dsp:sp modelId="{18BE80D9-1302-D14E-AD1B-7DF4BCFC142B}">
      <dsp:nvSpPr>
        <dsp:cNvPr id="0" name=""/>
        <dsp:cNvSpPr/>
      </dsp:nvSpPr>
      <dsp:spPr>
        <a:xfrm>
          <a:off x="0" y="1016506"/>
          <a:ext cx="1364849" cy="462048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Pacientes con SpO2/FiO2 &gt; 150</a:t>
          </a:r>
        </a:p>
      </dsp:txBody>
      <dsp:txXfrm>
        <a:off x="22555" y="1039061"/>
        <a:ext cx="1319739" cy="416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969A0-2159-E242-A0F6-C0B7DB916EC2}" type="datetimeFigureOut">
              <a:rPr lang="es-MX" smtClean="0"/>
              <a:t>28/02/2024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4AC47-CD5F-D944-9700-EEFB5DE6A4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31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F4AC47-CD5F-D944-9700-EEFB5DE6A489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0956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F4AC47-CD5F-D944-9700-EEFB5DE6A489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3357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.png"/><Relationship Id="rId7" Type="http://schemas.openxmlformats.org/officeDocument/2006/relationships/diagramData" Target="../diagrams/data1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11" Type="http://schemas.microsoft.com/office/2007/relationships/diagramDrawing" Target="../diagrams/drawing1.xml"/><Relationship Id="rId5" Type="http://schemas.openxmlformats.org/officeDocument/2006/relationships/chart" Target="../charts/chart3.xml"/><Relationship Id="rId10" Type="http://schemas.openxmlformats.org/officeDocument/2006/relationships/diagramColors" Target="../diagrams/colors1.xml"/><Relationship Id="rId4" Type="http://schemas.openxmlformats.org/officeDocument/2006/relationships/chart" Target="../charts/chart2.xml"/><Relationship Id="rId9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 36">
            <a:extLst>
              <a:ext uri="{FF2B5EF4-FFF2-40B4-BE49-F238E27FC236}">
                <a16:creationId xmlns:a16="http://schemas.microsoft.com/office/drawing/2014/main" id="{EA042709-A507-9CB7-5FB7-194A7A73A3B2}"/>
              </a:ext>
            </a:extLst>
          </p:cNvPr>
          <p:cNvSpPr/>
          <p:nvPr/>
        </p:nvSpPr>
        <p:spPr>
          <a:xfrm>
            <a:off x="0" y="-1"/>
            <a:ext cx="9144000" cy="688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BFC065C-F4F2-9743-E1DE-ACE10D4899A1}"/>
              </a:ext>
            </a:extLst>
          </p:cNvPr>
          <p:cNvSpPr txBox="1"/>
          <p:nvPr/>
        </p:nvSpPr>
        <p:spPr>
          <a:xfrm>
            <a:off x="1187624" y="95048"/>
            <a:ext cx="6984776" cy="523220"/>
          </a:xfrm>
          <a:prstGeom prst="rect">
            <a:avLst/>
          </a:prstGeom>
          <a:noFill/>
          <a:ln w="50800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SOPORTE RESPIRATORIO NO INVASIVO COMO PRIMERA LINEA DE TRATAMIENTO EN EL FALLO RESPIRATORIO HIPOXÉMICO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ABFE67F-60BC-3E22-2366-81F0E160DF95}"/>
              </a:ext>
            </a:extLst>
          </p:cNvPr>
          <p:cNvSpPr txBox="1"/>
          <p:nvPr/>
        </p:nvSpPr>
        <p:spPr>
          <a:xfrm>
            <a:off x="32379" y="1410743"/>
            <a:ext cx="4248472" cy="1107996"/>
          </a:xfrm>
          <a:prstGeom prst="rect">
            <a:avLst/>
          </a:prstGeom>
          <a:noFill/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papel del soporte respiratorio no invasivo (SRNI) en el manejo del fallo respiratorio hipoxémico ha demostrado ser seguro y efectivo.</a:t>
            </a:r>
            <a:endParaRPr lang="es-MX" sz="11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objetivo de nuestro estudio es analizar su utilidad como tratamiento de primera línea del fallo respiratorio hipoxémic</a:t>
            </a:r>
            <a:r>
              <a:rPr lang="es-ES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 </a:t>
            </a:r>
            <a:r>
              <a:rPr lang="es-E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en una unidad de cuidados respiratorios intermedios (UCRI).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C88DAC2-48C5-E8C2-BA48-3FEC0752A194}"/>
              </a:ext>
            </a:extLst>
          </p:cNvPr>
          <p:cNvSpPr txBox="1"/>
          <p:nvPr/>
        </p:nvSpPr>
        <p:spPr>
          <a:xfrm>
            <a:off x="4575178" y="1149133"/>
            <a:ext cx="1855872" cy="261610"/>
          </a:xfrm>
          <a:prstGeom prst="rect">
            <a:avLst/>
          </a:prstGeom>
          <a:solidFill>
            <a:srgbClr val="820C55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METODOS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F59067A-0172-1068-3C03-5EA579288546}"/>
              </a:ext>
            </a:extLst>
          </p:cNvPr>
          <p:cNvSpPr txBox="1"/>
          <p:nvPr/>
        </p:nvSpPr>
        <p:spPr>
          <a:xfrm>
            <a:off x="107504" y="756574"/>
            <a:ext cx="5040560" cy="24622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just"/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M.L. González Vicente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J.M. Mejia Romero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M. Domínguez Gómez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E. Lesaga López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F. Navarro Muñoz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A. Saavedra Villafruela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C. Muñoz Corroto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A. Requejo Jiménez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R. Martín de León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N. Pascual Martínez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1,2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MX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64973AF-78C2-5CDE-0FEC-274541581ED7}"/>
              </a:ext>
            </a:extLst>
          </p:cNvPr>
          <p:cNvSpPr txBox="1"/>
          <p:nvPr/>
        </p:nvSpPr>
        <p:spPr>
          <a:xfrm>
            <a:off x="5689027" y="741873"/>
            <a:ext cx="3240360" cy="26161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just"/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Neumología, Hospital Universitario Reina Sofía, Córdoba. </a:t>
            </a:r>
          </a:p>
          <a:p>
            <a:pPr algn="just"/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Instituto Maimónides de Investigación Biomédica de Córdoba (IMIBIC)</a:t>
            </a:r>
            <a:endParaRPr lang="es-MX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CADE841E-ABEC-5830-DF5A-FEC986BCC9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228850"/>
              </p:ext>
            </p:extLst>
          </p:nvPr>
        </p:nvGraphicFramePr>
        <p:xfrm>
          <a:off x="4498829" y="2584884"/>
          <a:ext cx="4449631" cy="2436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Cuadro de texto 2">
            <a:extLst>
              <a:ext uri="{FF2B5EF4-FFF2-40B4-BE49-F238E27FC236}">
                <a16:creationId xmlns:a16="http://schemas.microsoft.com/office/drawing/2014/main" id="{7A89ECD6-2CFA-E716-575F-9202BF961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773444"/>
            <a:ext cx="2609850" cy="247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1: 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Diagnósticos más frecuentes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785DCC2-410F-C3FB-3768-AE0DAEEE36AF}"/>
              </a:ext>
            </a:extLst>
          </p:cNvPr>
          <p:cNvSpPr txBox="1"/>
          <p:nvPr/>
        </p:nvSpPr>
        <p:spPr>
          <a:xfrm>
            <a:off x="4498829" y="1432472"/>
            <a:ext cx="443213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Estudio observacional descriptivo de pacientes con fallo respiratorio hipoxémico admitidos en la UCRI del Hospital Reina Sofía de Córdoba desde el 01/03/2023 al 01/12/2023. Se recogieron de la historia clínica variables demográficas y clínicas. El análisis estadístico se realizó con Chi-cuadrado y Kaplan Meier.</a:t>
            </a:r>
            <a:endParaRPr lang="es-MX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4F7E9E5-322B-1903-67B5-CE1F0FC3ECCA}"/>
              </a:ext>
            </a:extLst>
          </p:cNvPr>
          <p:cNvSpPr txBox="1"/>
          <p:nvPr/>
        </p:nvSpPr>
        <p:spPr>
          <a:xfrm>
            <a:off x="107504" y="1149133"/>
            <a:ext cx="1320802" cy="261610"/>
          </a:xfrm>
          <a:prstGeom prst="rect">
            <a:avLst/>
          </a:prstGeom>
          <a:solidFill>
            <a:srgbClr val="820C55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354621C-A6C9-80B5-7F29-B617A19692FD}"/>
              </a:ext>
            </a:extLst>
          </p:cNvPr>
          <p:cNvSpPr txBox="1"/>
          <p:nvPr/>
        </p:nvSpPr>
        <p:spPr>
          <a:xfrm>
            <a:off x="107504" y="2584884"/>
            <a:ext cx="1320802" cy="261610"/>
          </a:xfrm>
          <a:prstGeom prst="rect">
            <a:avLst/>
          </a:prstGeom>
          <a:solidFill>
            <a:srgbClr val="820C55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2" descr="Portada">
            <a:extLst>
              <a:ext uri="{FF2B5EF4-FFF2-40B4-BE49-F238E27FC236}">
                <a16:creationId xmlns:a16="http://schemas.microsoft.com/office/drawing/2014/main" id="{96A17360-6EBB-2300-5ED5-277EE1AF63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5"/>
          <a:stretch/>
        </p:blipFill>
        <p:spPr bwMode="auto">
          <a:xfrm>
            <a:off x="7705921" y="98753"/>
            <a:ext cx="1255442" cy="53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632DFE1E-5844-606D-AA7C-73A230BA20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842250"/>
              </p:ext>
            </p:extLst>
          </p:nvPr>
        </p:nvGraphicFramePr>
        <p:xfrm>
          <a:off x="97342" y="2913199"/>
          <a:ext cx="4248472" cy="170688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val="361318517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1681001455"/>
                    </a:ext>
                  </a:extLst>
                </a:gridCol>
              </a:tblGrid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 total de pacientes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es-MX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2133652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62,21 +/- 15,27 años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9836706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50,6% mujeres</a:t>
                      </a:r>
                      <a:r>
                        <a:rPr lang="es-MX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49,4% hombres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5861603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Charlson medio</a:t>
                      </a:r>
                      <a:endParaRPr lang="es-MX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3,38 +/- 2,62</a:t>
                      </a:r>
                      <a:endParaRPr lang="es-MX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0232034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Candidatos a VMI-UCI</a:t>
                      </a:r>
                      <a:endParaRPr lang="es-MX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71,4%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5320724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MX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SpO2/FiO2 media al ingreso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222,61 +/- 103,32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7698192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Estancia media (días)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4,76 +/-3,36</a:t>
                      </a:r>
                      <a:endParaRPr lang="es-MX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1773614"/>
                  </a:ext>
                </a:extLst>
              </a:tr>
            </a:tbl>
          </a:graphicData>
        </a:graphic>
      </p:graphicFrame>
      <p:pic>
        <p:nvPicPr>
          <p:cNvPr id="35" name="Imagen 34">
            <a:extLst>
              <a:ext uri="{FF2B5EF4-FFF2-40B4-BE49-F238E27FC236}">
                <a16:creationId xmlns:a16="http://schemas.microsoft.com/office/drawing/2014/main" id="{DBAB7E62-FD2E-0E2C-0CED-B1D35336F9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3" r="4933"/>
          <a:stretch/>
        </p:blipFill>
        <p:spPr>
          <a:xfrm>
            <a:off x="107504" y="64856"/>
            <a:ext cx="1601945" cy="529207"/>
          </a:xfrm>
          <a:prstGeom prst="rect">
            <a:avLst/>
          </a:prstGeom>
          <a:noFill/>
        </p:spPr>
      </p:pic>
      <p:sp>
        <p:nvSpPr>
          <p:cNvPr id="36" name="Cuadro de texto 2">
            <a:extLst>
              <a:ext uri="{FF2B5EF4-FFF2-40B4-BE49-F238E27FC236}">
                <a16:creationId xmlns:a16="http://schemas.microsoft.com/office/drawing/2014/main" id="{C83B9514-17F2-9003-83C0-29E4E2E2C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4773438"/>
            <a:ext cx="4378713" cy="247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1: 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de pacientes en UCRI con fallo hipoxémico 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2137B3-12B7-DD40-F6B4-44B8E5EA6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693" y="4536288"/>
            <a:ext cx="554744" cy="51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ABFE67F-60BC-3E22-2366-81F0E160DF95}"/>
              </a:ext>
            </a:extLst>
          </p:cNvPr>
          <p:cNvSpPr txBox="1"/>
          <p:nvPr/>
        </p:nvSpPr>
        <p:spPr>
          <a:xfrm>
            <a:off x="86637" y="4298093"/>
            <a:ext cx="8244408" cy="769441"/>
          </a:xfrm>
          <a:prstGeom prst="rect">
            <a:avLst/>
          </a:prstGeom>
          <a:noFill/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nuestro estudio, la modalidad de SRNI más utilizada en el tratamiento del fallo hipoxémico es la OAF, y su uso combinado con VNI está en aumento. De forma global, el SRNI es más seguro y eficaz en pacientes con hipoxemia menos grave. </a:t>
            </a:r>
          </a:p>
          <a:p>
            <a:pPr algn="just"/>
            <a:r>
              <a:rPr lang="es-E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pacientes con hipoxemia muy grave sin techo terapéutico no debemos retrasar su traslado a UCI dado que repercute en su supervivencia.</a:t>
            </a:r>
            <a:endParaRPr lang="es-ES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4F7E9E5-322B-1903-67B5-CE1F0FC3ECCA}"/>
              </a:ext>
            </a:extLst>
          </p:cNvPr>
          <p:cNvSpPr txBox="1"/>
          <p:nvPr/>
        </p:nvSpPr>
        <p:spPr>
          <a:xfrm>
            <a:off x="107504" y="3987557"/>
            <a:ext cx="1320802" cy="261610"/>
          </a:xfrm>
          <a:prstGeom prst="rect">
            <a:avLst/>
          </a:prstGeom>
          <a:solidFill>
            <a:srgbClr val="820C55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354621C-A6C9-80B5-7F29-B617A19692FD}"/>
              </a:ext>
            </a:extLst>
          </p:cNvPr>
          <p:cNvSpPr txBox="1"/>
          <p:nvPr/>
        </p:nvSpPr>
        <p:spPr>
          <a:xfrm>
            <a:off x="107504" y="152589"/>
            <a:ext cx="1320802" cy="261610"/>
          </a:xfrm>
          <a:prstGeom prst="rect">
            <a:avLst/>
          </a:prstGeom>
          <a:solidFill>
            <a:srgbClr val="820C55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2137B3-12B7-DD40-F6B4-44B8E5EA6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693" y="4536288"/>
            <a:ext cx="554744" cy="51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0954473A-6541-D709-EA29-C4B0A1A706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462124"/>
              </p:ext>
            </p:extLst>
          </p:nvPr>
        </p:nvGraphicFramePr>
        <p:xfrm>
          <a:off x="5580112" y="302613"/>
          <a:ext cx="3348466" cy="118289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274709">
                  <a:extLst>
                    <a:ext uri="{9D8B030D-6E8A-4147-A177-3AD203B41FA5}">
                      <a16:colId xmlns:a16="http://schemas.microsoft.com/office/drawing/2014/main" val="2333474536"/>
                    </a:ext>
                  </a:extLst>
                </a:gridCol>
                <a:gridCol w="2073757">
                  <a:extLst>
                    <a:ext uri="{9D8B030D-6E8A-4147-A177-3AD203B41FA5}">
                      <a16:colId xmlns:a16="http://schemas.microsoft.com/office/drawing/2014/main" val="577143551"/>
                    </a:ext>
                  </a:extLst>
                </a:gridCol>
              </a:tblGrid>
              <a:tr h="741909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 9.10 ± 2.09 cmH</a:t>
                      </a:r>
                      <a:r>
                        <a:rPr lang="es-ES" sz="1000" b="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PEEP 7.06 ± 1.2 cmH</a:t>
                      </a:r>
                      <a:r>
                        <a:rPr lang="es-ES" sz="1000" b="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FiO2 57.56 ± 27.3 %</a:t>
                      </a:r>
                      <a:endParaRPr lang="es-ES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8198692"/>
                  </a:ext>
                </a:extLst>
              </a:tr>
              <a:tr h="440981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Flujo 46.59 ± 12.01 L/min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FiO2 60.68% ± 21.06 % 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357423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5D2779FF-9F81-B656-AE92-DEE7F04C7F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4554930"/>
              </p:ext>
            </p:extLst>
          </p:nvPr>
        </p:nvGraphicFramePr>
        <p:xfrm>
          <a:off x="89127" y="460686"/>
          <a:ext cx="2533547" cy="1246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E9378264-9ECD-2600-CAEB-E12343BD62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1876622"/>
              </p:ext>
            </p:extLst>
          </p:nvPr>
        </p:nvGraphicFramePr>
        <p:xfrm>
          <a:off x="2622674" y="-41584"/>
          <a:ext cx="3124787" cy="189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Cuadro de texto 2">
            <a:extLst>
              <a:ext uri="{FF2B5EF4-FFF2-40B4-BE49-F238E27FC236}">
                <a16:creationId xmlns:a16="http://schemas.microsoft.com/office/drawing/2014/main" id="{38B558C5-0CE0-A9DC-8AB4-E9A5240DD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45" y="1679116"/>
            <a:ext cx="2563844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</a:t>
            </a:r>
            <a:r>
              <a:rPr lang="es-ES" sz="1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de SRNI en UCRI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 de texto 2">
            <a:extLst>
              <a:ext uri="{FF2B5EF4-FFF2-40B4-BE49-F238E27FC236}">
                <a16:creationId xmlns:a16="http://schemas.microsoft.com/office/drawing/2014/main" id="{F089D7EB-35F5-55CE-9000-EC394F8BE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9240" y="1673770"/>
            <a:ext cx="229219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3: 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Modalidad de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SRNI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uadro de texto 2">
            <a:extLst>
              <a:ext uri="{FF2B5EF4-FFF2-40B4-BE49-F238E27FC236}">
                <a16:creationId xmlns:a16="http://schemas.microsoft.com/office/drawing/2014/main" id="{AD4F181D-498A-4932-BB45-B63AC93C2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1668642"/>
            <a:ext cx="3348466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ES" sz="1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Parámetros medios al ingreso en SRNI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uadro de texto 2">
            <a:extLst>
              <a:ext uri="{FF2B5EF4-FFF2-40B4-BE49-F238E27FC236}">
                <a16:creationId xmlns:a16="http://schemas.microsoft.com/office/drawing/2014/main" id="{976DF11A-20CF-7CBC-6B21-2D6620649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45" y="3628046"/>
            <a:ext cx="2967095" cy="25983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36000" tIns="36000" rIns="36000" bIns="3600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4</a:t>
            </a: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Mortalidad, reingresos y traslados a UCI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3049E04D-0514-B6A5-2F31-3971274577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9477239"/>
              </p:ext>
            </p:extLst>
          </p:nvPr>
        </p:nvGraphicFramePr>
        <p:xfrm>
          <a:off x="64704" y="2078371"/>
          <a:ext cx="2967343" cy="1514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4BE1F2BF-F652-EEF6-61CF-24F7C8A5CD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990036"/>
              </p:ext>
            </p:extLst>
          </p:nvPr>
        </p:nvGraphicFramePr>
        <p:xfrm>
          <a:off x="3059832" y="2064690"/>
          <a:ext cx="3412124" cy="1478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ECE9EB77-8496-4A77-939D-3BE50A3FE4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08480" y="2027876"/>
            <a:ext cx="2320098" cy="1513019"/>
          </a:xfrm>
          <a:prstGeom prst="rect">
            <a:avLst/>
          </a:prstGeom>
        </p:spPr>
      </p:pic>
      <p:sp>
        <p:nvSpPr>
          <p:cNvPr id="22" name="Cuadro de texto 2">
            <a:extLst>
              <a:ext uri="{FF2B5EF4-FFF2-40B4-BE49-F238E27FC236}">
                <a16:creationId xmlns:a16="http://schemas.microsoft.com/office/drawing/2014/main" id="{83E74EB1-F876-4792-A6BE-516AECD5D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480" y="3628046"/>
            <a:ext cx="2320098" cy="25983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54000" tIns="45720" rIns="5400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5</a:t>
            </a: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Curva de supervivencia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8494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</TotalTime>
  <Words>456</Words>
  <Application>Microsoft Office PowerPoint</Application>
  <PresentationFormat>Presentación en pantalla (16:9)</PresentationFormat>
  <Paragraphs>52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Mª Luisa González Vicente</cp:lastModifiedBy>
  <cp:revision>17</cp:revision>
  <dcterms:created xsi:type="dcterms:W3CDTF">2024-02-05T13:08:18Z</dcterms:created>
  <dcterms:modified xsi:type="dcterms:W3CDTF">2024-02-28T19:35:01Z</dcterms:modified>
</cp:coreProperties>
</file>