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CCFF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922" y="43"/>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0E0D6-9A4B-4C7B-B214-756174769FF6}" type="datetimeFigureOut">
              <a:rPr lang="es-ES" smtClean="0"/>
              <a:t>25/02/2024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E279C-B1DD-41EB-BD2A-6D93B6E881FF}" type="slidenum">
              <a:rPr lang="es-ES" smtClean="0"/>
              <a:t>‹Nº›</a:t>
            </a:fld>
            <a:endParaRPr lang="es-ES"/>
          </a:p>
        </p:txBody>
      </p:sp>
    </p:spTree>
    <p:extLst>
      <p:ext uri="{BB962C8B-B14F-4D97-AF65-F5344CB8AC3E}">
        <p14:creationId xmlns:p14="http://schemas.microsoft.com/office/powerpoint/2010/main" val="258622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4E279C-B1DD-41EB-BD2A-6D93B6E881FF}" type="slidenum">
              <a:rPr lang="es-ES" smtClean="0"/>
              <a:t>2</a:t>
            </a:fld>
            <a:endParaRPr lang="es-ES"/>
          </a:p>
        </p:txBody>
      </p:sp>
    </p:spTree>
    <p:extLst>
      <p:ext uri="{BB962C8B-B14F-4D97-AF65-F5344CB8AC3E}">
        <p14:creationId xmlns:p14="http://schemas.microsoft.com/office/powerpoint/2010/main" val="136087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25/02/2024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25/02/2024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2BB16C6-9929-F65A-E264-E7B184C23429}"/>
              </a:ext>
            </a:extLst>
          </p:cNvPr>
          <p:cNvSpPr>
            <a:spLocks noGrp="1"/>
          </p:cNvSpPr>
          <p:nvPr>
            <p:ph type="ctrTitle"/>
          </p:nvPr>
        </p:nvSpPr>
        <p:spPr>
          <a:xfrm>
            <a:off x="1873024" y="13750"/>
            <a:ext cx="7236296" cy="1102519"/>
          </a:xfrm>
          <a:solidFill>
            <a:schemeClr val="accent3">
              <a:lumMod val="20000"/>
              <a:lumOff val="80000"/>
            </a:schemeClr>
          </a:solidFill>
          <a:ln w="28575">
            <a:solidFill>
              <a:schemeClr val="accent3">
                <a:lumMod val="50000"/>
              </a:schemeClr>
            </a:solidFill>
          </a:ln>
        </p:spPr>
        <p:txBody>
          <a:bodyPr>
            <a:normAutofit fontScale="90000"/>
          </a:bodyPr>
          <a:lstStyle/>
          <a:p>
            <a:r>
              <a:rPr lang="es-ES" sz="2200" dirty="0"/>
              <a:t>EXPERIENCIA TRAS EL INICIO DE LA CONSULTA RAPIDA DE SOSPECHA DE CÁNCER DE PULMÓN EN UN HOSPITAL DE SEGUNDO NIVEL </a:t>
            </a:r>
            <a:br>
              <a:rPr lang="es-ES" dirty="0"/>
            </a:br>
            <a:r>
              <a:rPr lang="es-ES" sz="1300" dirty="0"/>
              <a:t>M. Morales González, A.M. Burgos Pimentel, M.C. </a:t>
            </a:r>
            <a:r>
              <a:rPr lang="es-ES" sz="1300" dirty="0" err="1"/>
              <a:t>Yanlli</a:t>
            </a:r>
            <a:r>
              <a:rPr lang="es-ES" sz="1300" dirty="0"/>
              <a:t> </a:t>
            </a:r>
            <a:r>
              <a:rPr lang="es-ES" sz="1300" dirty="0" err="1"/>
              <a:t>Bonduki</a:t>
            </a:r>
            <a:r>
              <a:rPr lang="es-ES" sz="1300" dirty="0"/>
              <a:t>, A.G. Badillo Melgar, A. Marín Andreu, B. Herrero González. Hospital Punta Europa, Algeciras. </a:t>
            </a:r>
            <a:endParaRPr lang="es-ES" dirty="0"/>
          </a:p>
        </p:txBody>
      </p:sp>
      <p:sp>
        <p:nvSpPr>
          <p:cNvPr id="8" name="CuadroTexto 7">
            <a:extLst>
              <a:ext uri="{FF2B5EF4-FFF2-40B4-BE49-F238E27FC236}">
                <a16:creationId xmlns:a16="http://schemas.microsoft.com/office/drawing/2014/main" id="{51AADA31-63F0-929B-D9D6-CF25AC0863C6}"/>
              </a:ext>
            </a:extLst>
          </p:cNvPr>
          <p:cNvSpPr txBox="1"/>
          <p:nvPr/>
        </p:nvSpPr>
        <p:spPr>
          <a:xfrm>
            <a:off x="179512" y="1257022"/>
            <a:ext cx="3816424" cy="830997"/>
          </a:xfrm>
          <a:prstGeom prst="rect">
            <a:avLst/>
          </a:prstGeom>
          <a:ln>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600" dirty="0"/>
              <a:t>OBJETIVO</a:t>
            </a:r>
          </a:p>
          <a:p>
            <a:r>
              <a:rPr lang="es-ES" sz="1600" dirty="0"/>
              <a:t>Describir nuestra práctica tras el inicio de la consulta rápida de sospecha de CP  </a:t>
            </a:r>
          </a:p>
        </p:txBody>
      </p:sp>
      <p:sp>
        <p:nvSpPr>
          <p:cNvPr id="9" name="CuadroTexto 8">
            <a:extLst>
              <a:ext uri="{FF2B5EF4-FFF2-40B4-BE49-F238E27FC236}">
                <a16:creationId xmlns:a16="http://schemas.microsoft.com/office/drawing/2014/main" id="{043ED35E-CE29-4D69-50F6-2AC9E123A9D1}"/>
              </a:ext>
            </a:extLst>
          </p:cNvPr>
          <p:cNvSpPr txBox="1"/>
          <p:nvPr/>
        </p:nvSpPr>
        <p:spPr>
          <a:xfrm>
            <a:off x="4067944" y="1257022"/>
            <a:ext cx="5041376" cy="830997"/>
          </a:xfrm>
          <a:prstGeom prst="rect">
            <a:avLst/>
          </a:prstGeom>
          <a:ln>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600" dirty="0"/>
              <a:t>MATERIAL Y METODOS</a:t>
            </a:r>
          </a:p>
          <a:p>
            <a:r>
              <a:rPr lang="es-ES" sz="1600" dirty="0"/>
              <a:t>Estudio descriptivo prospectivo de los pacientes atendidos tras el inicio de la consulta rápida de sospecha de CP.  </a:t>
            </a:r>
          </a:p>
        </p:txBody>
      </p:sp>
      <p:sp>
        <p:nvSpPr>
          <p:cNvPr id="10" name="Rectángulo 9">
            <a:extLst>
              <a:ext uri="{FF2B5EF4-FFF2-40B4-BE49-F238E27FC236}">
                <a16:creationId xmlns:a16="http://schemas.microsoft.com/office/drawing/2014/main" id="{EA9ECA26-4621-11DA-56E8-B91AA1DDD5E3}"/>
              </a:ext>
            </a:extLst>
          </p:cNvPr>
          <p:cNvSpPr/>
          <p:nvPr/>
        </p:nvSpPr>
        <p:spPr>
          <a:xfrm>
            <a:off x="179512" y="2108568"/>
            <a:ext cx="8929808" cy="2911453"/>
          </a:xfrm>
          <a:prstGeom prst="rect">
            <a:avLst/>
          </a:prstGeom>
          <a:solidFill>
            <a:schemeClr val="accent3">
              <a:lumMod val="20000"/>
              <a:lumOff val="8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Rectángulo: esquinas redondeadas 10">
            <a:extLst>
              <a:ext uri="{FF2B5EF4-FFF2-40B4-BE49-F238E27FC236}">
                <a16:creationId xmlns:a16="http://schemas.microsoft.com/office/drawing/2014/main" id="{ADB52EF3-54F5-22BA-625D-F03DEB7520AD}"/>
              </a:ext>
            </a:extLst>
          </p:cNvPr>
          <p:cNvSpPr/>
          <p:nvPr/>
        </p:nvSpPr>
        <p:spPr>
          <a:xfrm>
            <a:off x="1979712" y="2265472"/>
            <a:ext cx="2016224" cy="432048"/>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ES" dirty="0"/>
          </a:p>
          <a:p>
            <a:pPr algn="ctr"/>
            <a:r>
              <a:rPr lang="es-ES" dirty="0"/>
              <a:t>N = 98 pacientes </a:t>
            </a:r>
          </a:p>
          <a:p>
            <a:pPr algn="ctr"/>
            <a:endParaRPr lang="es-ES" dirty="0"/>
          </a:p>
        </p:txBody>
      </p:sp>
      <p:graphicFrame>
        <p:nvGraphicFramePr>
          <p:cNvPr id="12" name="Tabla 11">
            <a:extLst>
              <a:ext uri="{FF2B5EF4-FFF2-40B4-BE49-F238E27FC236}">
                <a16:creationId xmlns:a16="http://schemas.microsoft.com/office/drawing/2014/main" id="{DB983A23-B3A4-9590-C873-6FE36974E0A0}"/>
              </a:ext>
            </a:extLst>
          </p:cNvPr>
          <p:cNvGraphicFramePr>
            <a:graphicFrameLocks noGrp="1"/>
          </p:cNvGraphicFramePr>
          <p:nvPr>
            <p:extLst>
              <p:ext uri="{D42A27DB-BD31-4B8C-83A1-F6EECF244321}">
                <p14:modId xmlns:p14="http://schemas.microsoft.com/office/powerpoint/2010/main" val="2788762120"/>
              </p:ext>
            </p:extLst>
          </p:nvPr>
        </p:nvGraphicFramePr>
        <p:xfrm>
          <a:off x="325816" y="2923818"/>
          <a:ext cx="3670120" cy="1981200"/>
        </p:xfrm>
        <a:graphic>
          <a:graphicData uri="http://schemas.openxmlformats.org/drawingml/2006/table">
            <a:tbl>
              <a:tblPr firstRow="1" bandRow="1">
                <a:tableStyleId>{0505E3EF-67EA-436B-97B2-0124C06EBD24}</a:tableStyleId>
              </a:tblPr>
              <a:tblGrid>
                <a:gridCol w="1077832">
                  <a:extLst>
                    <a:ext uri="{9D8B030D-6E8A-4147-A177-3AD203B41FA5}">
                      <a16:colId xmlns:a16="http://schemas.microsoft.com/office/drawing/2014/main" val="2578998072"/>
                    </a:ext>
                  </a:extLst>
                </a:gridCol>
                <a:gridCol w="2592288">
                  <a:extLst>
                    <a:ext uri="{9D8B030D-6E8A-4147-A177-3AD203B41FA5}">
                      <a16:colId xmlns:a16="http://schemas.microsoft.com/office/drawing/2014/main" val="2378403602"/>
                    </a:ext>
                  </a:extLst>
                </a:gridCol>
              </a:tblGrid>
              <a:tr h="370840">
                <a:tc>
                  <a:txBody>
                    <a:bodyPr/>
                    <a:lstStyle/>
                    <a:p>
                      <a:r>
                        <a:rPr lang="es-ES" sz="1600" b="0" dirty="0"/>
                        <a:t>Sexo </a:t>
                      </a:r>
                    </a:p>
                  </a:txBody>
                  <a:tcPr/>
                </a:tc>
                <a:tc>
                  <a:txBody>
                    <a:bodyPr/>
                    <a:lstStyle/>
                    <a:p>
                      <a:r>
                        <a:rPr lang="es-ES" sz="1600" b="1" dirty="0">
                          <a:solidFill>
                            <a:srgbClr val="FF0000"/>
                          </a:solidFill>
                        </a:rPr>
                        <a:t>Hombre 69 (70,4%) </a:t>
                      </a:r>
                    </a:p>
                    <a:p>
                      <a:r>
                        <a:rPr lang="es-ES" sz="1600" b="0" dirty="0"/>
                        <a:t>Mujer 29 (29,6%) </a:t>
                      </a:r>
                    </a:p>
                  </a:txBody>
                  <a:tcPr/>
                </a:tc>
                <a:extLst>
                  <a:ext uri="{0D108BD9-81ED-4DB2-BD59-A6C34878D82A}">
                    <a16:rowId xmlns:a16="http://schemas.microsoft.com/office/drawing/2014/main" val="4288476251"/>
                  </a:ext>
                </a:extLst>
              </a:tr>
              <a:tr h="370840">
                <a:tc>
                  <a:txBody>
                    <a:bodyPr/>
                    <a:lstStyle/>
                    <a:p>
                      <a:r>
                        <a:rPr lang="es-ES" sz="1600" dirty="0"/>
                        <a:t>Hábito tabáquico </a:t>
                      </a:r>
                    </a:p>
                  </a:txBody>
                  <a:tcPr/>
                </a:tc>
                <a:tc>
                  <a:txBody>
                    <a:bodyPr/>
                    <a:lstStyle/>
                    <a:p>
                      <a:r>
                        <a:rPr lang="es-ES" sz="1600" b="1" dirty="0">
                          <a:solidFill>
                            <a:srgbClr val="FF0000"/>
                          </a:solidFill>
                        </a:rPr>
                        <a:t>Fumador activo 40 (40,8%) </a:t>
                      </a:r>
                    </a:p>
                    <a:p>
                      <a:r>
                        <a:rPr lang="es-ES" sz="1600" b="1" dirty="0">
                          <a:solidFill>
                            <a:srgbClr val="FF0000"/>
                          </a:solidFill>
                        </a:rPr>
                        <a:t>Ex fumador 43 (43,9%) </a:t>
                      </a:r>
                    </a:p>
                    <a:p>
                      <a:r>
                        <a:rPr lang="es-ES" sz="1600" dirty="0"/>
                        <a:t>Nunca fumador 15 (15,3%)  </a:t>
                      </a:r>
                    </a:p>
                  </a:txBody>
                  <a:tcPr/>
                </a:tc>
                <a:extLst>
                  <a:ext uri="{0D108BD9-81ED-4DB2-BD59-A6C34878D82A}">
                    <a16:rowId xmlns:a16="http://schemas.microsoft.com/office/drawing/2014/main" val="2994253241"/>
                  </a:ext>
                </a:extLst>
              </a:tr>
              <a:tr h="370840">
                <a:tc>
                  <a:txBody>
                    <a:bodyPr/>
                    <a:lstStyle/>
                    <a:p>
                      <a:r>
                        <a:rPr lang="es-ES" sz="1600" dirty="0"/>
                        <a:t>Otras patologías </a:t>
                      </a:r>
                    </a:p>
                  </a:txBody>
                  <a:tcPr/>
                </a:tc>
                <a:tc>
                  <a:txBody>
                    <a:bodyPr/>
                    <a:lstStyle/>
                    <a:p>
                      <a:r>
                        <a:rPr lang="es-ES" sz="1600" dirty="0"/>
                        <a:t>EPOC 29 (29,6%) </a:t>
                      </a:r>
                    </a:p>
                  </a:txBody>
                  <a:tcPr/>
                </a:tc>
                <a:extLst>
                  <a:ext uri="{0D108BD9-81ED-4DB2-BD59-A6C34878D82A}">
                    <a16:rowId xmlns:a16="http://schemas.microsoft.com/office/drawing/2014/main" val="3519402501"/>
                  </a:ext>
                </a:extLst>
              </a:tr>
            </a:tbl>
          </a:graphicData>
        </a:graphic>
      </p:graphicFrame>
      <p:pic>
        <p:nvPicPr>
          <p:cNvPr id="14" name="Imagen 13">
            <a:extLst>
              <a:ext uri="{FF2B5EF4-FFF2-40B4-BE49-F238E27FC236}">
                <a16:creationId xmlns:a16="http://schemas.microsoft.com/office/drawing/2014/main" id="{161A34E5-5A7D-9E0F-91A2-9790CBC7300B}"/>
              </a:ext>
            </a:extLst>
          </p:cNvPr>
          <p:cNvPicPr>
            <a:picLocks noChangeAspect="1"/>
          </p:cNvPicPr>
          <p:nvPr/>
        </p:nvPicPr>
        <p:blipFill>
          <a:blip r:embed="rId2"/>
          <a:stretch>
            <a:fillRect/>
          </a:stretch>
        </p:blipFill>
        <p:spPr>
          <a:xfrm>
            <a:off x="6079703" y="2552422"/>
            <a:ext cx="1071683" cy="1561518"/>
          </a:xfrm>
          <a:prstGeom prst="rect">
            <a:avLst/>
          </a:prstGeom>
          <a:ln w="57150">
            <a:solidFill>
              <a:schemeClr val="accent2"/>
            </a:solidFill>
          </a:ln>
        </p:spPr>
      </p:pic>
      <p:sp>
        <p:nvSpPr>
          <p:cNvPr id="15" name="Flecha: a la derecha 14">
            <a:extLst>
              <a:ext uri="{FF2B5EF4-FFF2-40B4-BE49-F238E27FC236}">
                <a16:creationId xmlns:a16="http://schemas.microsoft.com/office/drawing/2014/main" id="{6F267429-A8A9-26AC-B527-475524BB3C3D}"/>
              </a:ext>
            </a:extLst>
          </p:cNvPr>
          <p:cNvSpPr/>
          <p:nvPr/>
        </p:nvSpPr>
        <p:spPr>
          <a:xfrm>
            <a:off x="5540854" y="3661053"/>
            <a:ext cx="432048" cy="341018"/>
          </a:xfrm>
          <a:prstGeom prst="right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Flecha: a la derecha 15">
            <a:extLst>
              <a:ext uri="{FF2B5EF4-FFF2-40B4-BE49-F238E27FC236}">
                <a16:creationId xmlns:a16="http://schemas.microsoft.com/office/drawing/2014/main" id="{CAABC939-034A-299D-9076-E584DFF69AC3}"/>
              </a:ext>
            </a:extLst>
          </p:cNvPr>
          <p:cNvSpPr/>
          <p:nvPr/>
        </p:nvSpPr>
        <p:spPr>
          <a:xfrm>
            <a:off x="5544018" y="2679525"/>
            <a:ext cx="432048" cy="341018"/>
          </a:xfrm>
          <a:prstGeom prst="rightArrow">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uadroTexto 16">
            <a:extLst>
              <a:ext uri="{FF2B5EF4-FFF2-40B4-BE49-F238E27FC236}">
                <a16:creationId xmlns:a16="http://schemas.microsoft.com/office/drawing/2014/main" id="{3CC894A3-E762-5559-CA8B-942CBDFBCB10}"/>
              </a:ext>
            </a:extLst>
          </p:cNvPr>
          <p:cNvSpPr txBox="1"/>
          <p:nvPr/>
        </p:nvSpPr>
        <p:spPr>
          <a:xfrm>
            <a:off x="4339044" y="2593061"/>
            <a:ext cx="1152128"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400" dirty="0"/>
              <a:t>Urgencias: 38 (38,8%) </a:t>
            </a:r>
          </a:p>
        </p:txBody>
      </p:sp>
      <p:sp>
        <p:nvSpPr>
          <p:cNvPr id="18" name="CuadroTexto 17">
            <a:extLst>
              <a:ext uri="{FF2B5EF4-FFF2-40B4-BE49-F238E27FC236}">
                <a16:creationId xmlns:a16="http://schemas.microsoft.com/office/drawing/2014/main" id="{49F1848A-F358-BEF2-5BBE-66BE8DD555B6}"/>
              </a:ext>
            </a:extLst>
          </p:cNvPr>
          <p:cNvSpPr txBox="1"/>
          <p:nvPr/>
        </p:nvSpPr>
        <p:spPr>
          <a:xfrm>
            <a:off x="4328815" y="3462230"/>
            <a:ext cx="1152128"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400" dirty="0"/>
              <a:t>Atención Primaria: </a:t>
            </a:r>
          </a:p>
          <a:p>
            <a:r>
              <a:rPr lang="es-ES" sz="1400" dirty="0"/>
              <a:t>16 (16,3%) </a:t>
            </a:r>
          </a:p>
        </p:txBody>
      </p:sp>
      <p:pic>
        <p:nvPicPr>
          <p:cNvPr id="19" name="Imagen 18">
            <a:extLst>
              <a:ext uri="{FF2B5EF4-FFF2-40B4-BE49-F238E27FC236}">
                <a16:creationId xmlns:a16="http://schemas.microsoft.com/office/drawing/2014/main" id="{F221E191-F086-8A6F-2185-DB948C4D53B7}"/>
              </a:ext>
            </a:extLst>
          </p:cNvPr>
          <p:cNvPicPr>
            <a:picLocks noChangeAspect="1"/>
          </p:cNvPicPr>
          <p:nvPr/>
        </p:nvPicPr>
        <p:blipFill>
          <a:blip r:embed="rId3"/>
          <a:stretch>
            <a:fillRect/>
          </a:stretch>
        </p:blipFill>
        <p:spPr>
          <a:xfrm rot="10800000">
            <a:off x="7226405" y="3630377"/>
            <a:ext cx="463336" cy="402371"/>
          </a:xfrm>
          <a:prstGeom prst="rect">
            <a:avLst/>
          </a:prstGeom>
        </p:spPr>
      </p:pic>
      <p:pic>
        <p:nvPicPr>
          <p:cNvPr id="20" name="Imagen 19">
            <a:extLst>
              <a:ext uri="{FF2B5EF4-FFF2-40B4-BE49-F238E27FC236}">
                <a16:creationId xmlns:a16="http://schemas.microsoft.com/office/drawing/2014/main" id="{E636DA62-C552-1DD1-477D-16C840D37D6F}"/>
              </a:ext>
            </a:extLst>
          </p:cNvPr>
          <p:cNvPicPr>
            <a:picLocks noChangeAspect="1"/>
          </p:cNvPicPr>
          <p:nvPr/>
        </p:nvPicPr>
        <p:blipFill>
          <a:blip r:embed="rId3"/>
          <a:stretch>
            <a:fillRect/>
          </a:stretch>
        </p:blipFill>
        <p:spPr>
          <a:xfrm rot="10800000">
            <a:off x="7226404" y="2648848"/>
            <a:ext cx="463336" cy="402371"/>
          </a:xfrm>
          <a:prstGeom prst="rect">
            <a:avLst/>
          </a:prstGeom>
        </p:spPr>
      </p:pic>
      <p:sp>
        <p:nvSpPr>
          <p:cNvPr id="21" name="CuadroTexto 20">
            <a:extLst>
              <a:ext uri="{FF2B5EF4-FFF2-40B4-BE49-F238E27FC236}">
                <a16:creationId xmlns:a16="http://schemas.microsoft.com/office/drawing/2014/main" id="{254B47C3-9374-E8D3-E628-6531D509686A}"/>
              </a:ext>
            </a:extLst>
          </p:cNvPr>
          <p:cNvSpPr txBox="1"/>
          <p:nvPr/>
        </p:nvSpPr>
        <p:spPr>
          <a:xfrm>
            <a:off x="7717803" y="2483064"/>
            <a:ext cx="1173262"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400" dirty="0"/>
              <a:t>Consulta Neumología: 17 (17,3%) </a:t>
            </a:r>
          </a:p>
        </p:txBody>
      </p:sp>
      <p:sp>
        <p:nvSpPr>
          <p:cNvPr id="22" name="CuadroTexto 21">
            <a:extLst>
              <a:ext uri="{FF2B5EF4-FFF2-40B4-BE49-F238E27FC236}">
                <a16:creationId xmlns:a16="http://schemas.microsoft.com/office/drawing/2014/main" id="{AAFB2770-1553-5D35-6B14-75B784A790CD}"/>
              </a:ext>
            </a:extLst>
          </p:cNvPr>
          <p:cNvSpPr txBox="1"/>
          <p:nvPr/>
        </p:nvSpPr>
        <p:spPr>
          <a:xfrm>
            <a:off x="7724356" y="3480737"/>
            <a:ext cx="1173262"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1400" dirty="0"/>
              <a:t>Otro especialista: 27 (27,6%) </a:t>
            </a:r>
          </a:p>
        </p:txBody>
      </p:sp>
      <p:sp>
        <p:nvSpPr>
          <p:cNvPr id="23" name="CuadroTexto 22">
            <a:extLst>
              <a:ext uri="{FF2B5EF4-FFF2-40B4-BE49-F238E27FC236}">
                <a16:creationId xmlns:a16="http://schemas.microsoft.com/office/drawing/2014/main" id="{33ABEB59-18C5-8F38-5E82-083FB5E29D72}"/>
              </a:ext>
            </a:extLst>
          </p:cNvPr>
          <p:cNvSpPr txBox="1"/>
          <p:nvPr/>
        </p:nvSpPr>
        <p:spPr>
          <a:xfrm>
            <a:off x="179936" y="2080738"/>
            <a:ext cx="1618733" cy="400110"/>
          </a:xfrm>
          <a:prstGeom prst="rect">
            <a:avLst/>
          </a:prstGeom>
          <a:noFill/>
          <a:ln>
            <a:solidFill>
              <a:schemeClr val="accent3">
                <a:lumMod val="50000"/>
              </a:schemeClr>
            </a:solidFill>
          </a:ln>
        </p:spPr>
        <p:txBody>
          <a:bodyPr wrap="square" rtlCol="0">
            <a:spAutoFit/>
          </a:bodyPr>
          <a:lstStyle/>
          <a:p>
            <a:r>
              <a:rPr lang="es-ES" sz="2000" dirty="0"/>
              <a:t>RESULTADOS</a:t>
            </a:r>
            <a:r>
              <a:rPr lang="es-ES" dirty="0"/>
              <a:t> </a:t>
            </a:r>
          </a:p>
        </p:txBody>
      </p:sp>
      <p:sp>
        <p:nvSpPr>
          <p:cNvPr id="24" name="Rectángulo: esquinas redondeadas 23">
            <a:extLst>
              <a:ext uri="{FF2B5EF4-FFF2-40B4-BE49-F238E27FC236}">
                <a16:creationId xmlns:a16="http://schemas.microsoft.com/office/drawing/2014/main" id="{0C8CF444-2162-180C-5F0B-60A25DE68088}"/>
              </a:ext>
            </a:extLst>
          </p:cNvPr>
          <p:cNvSpPr/>
          <p:nvPr/>
        </p:nvSpPr>
        <p:spPr>
          <a:xfrm>
            <a:off x="5299886" y="4324861"/>
            <a:ext cx="2952328" cy="523220"/>
          </a:xfrm>
          <a:prstGeom prst="roundRect">
            <a:avLst/>
          </a:prstGeom>
          <a:solidFill>
            <a:schemeClr val="accent3"/>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s-ES" dirty="0"/>
              <a:t>Tiempo espera 1º visita: 9,71 días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F68E0F12-1ED7-6286-AA6A-A73F8E62E222}"/>
              </a:ext>
            </a:extLst>
          </p:cNvPr>
          <p:cNvSpPr/>
          <p:nvPr/>
        </p:nvSpPr>
        <p:spPr>
          <a:xfrm>
            <a:off x="107504" y="818528"/>
            <a:ext cx="8928992" cy="2916819"/>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ES" dirty="0"/>
          </a:p>
        </p:txBody>
      </p:sp>
      <p:sp>
        <p:nvSpPr>
          <p:cNvPr id="7" name="Rectángulo 6">
            <a:extLst>
              <a:ext uri="{FF2B5EF4-FFF2-40B4-BE49-F238E27FC236}">
                <a16:creationId xmlns:a16="http://schemas.microsoft.com/office/drawing/2014/main" id="{36700049-2C4F-DD6B-F2BE-E5965769ADC3}"/>
              </a:ext>
            </a:extLst>
          </p:cNvPr>
          <p:cNvSpPr/>
          <p:nvPr/>
        </p:nvSpPr>
        <p:spPr>
          <a:xfrm>
            <a:off x="1979712" y="123478"/>
            <a:ext cx="1656184" cy="432048"/>
          </a:xfrm>
          <a:prstGeom prst="rect">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t>RESULTADOS</a:t>
            </a:r>
            <a:r>
              <a:rPr lang="es-ES" dirty="0"/>
              <a:t> </a:t>
            </a:r>
          </a:p>
        </p:txBody>
      </p:sp>
      <p:sp>
        <p:nvSpPr>
          <p:cNvPr id="8" name="CuadroTexto 7">
            <a:extLst>
              <a:ext uri="{FF2B5EF4-FFF2-40B4-BE49-F238E27FC236}">
                <a16:creationId xmlns:a16="http://schemas.microsoft.com/office/drawing/2014/main" id="{53A4C5FE-950E-64A7-6DC6-7BB8F2A9DD6A}"/>
              </a:ext>
            </a:extLst>
          </p:cNvPr>
          <p:cNvSpPr txBox="1"/>
          <p:nvPr/>
        </p:nvSpPr>
        <p:spPr>
          <a:xfrm>
            <a:off x="3779912" y="0"/>
            <a:ext cx="3024336" cy="769441"/>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1100" dirty="0">
                <a:solidFill>
                  <a:schemeClr val="tx1"/>
                </a:solidFill>
              </a:rPr>
              <a:t>Motivo derivación: </a:t>
            </a:r>
          </a:p>
          <a:p>
            <a:pPr marL="285750" indent="-285750">
              <a:buFontTx/>
              <a:buChar char="-"/>
            </a:pPr>
            <a:r>
              <a:rPr lang="es-ES" sz="1100" b="1" dirty="0">
                <a:solidFill>
                  <a:schemeClr val="tx1"/>
                </a:solidFill>
              </a:rPr>
              <a:t>Hallazgo casual (asintomático): 42 (42,9%)</a:t>
            </a:r>
            <a:r>
              <a:rPr lang="es-ES" sz="1100" dirty="0">
                <a:solidFill>
                  <a:schemeClr val="tx1"/>
                </a:solidFill>
              </a:rPr>
              <a:t> </a:t>
            </a:r>
          </a:p>
          <a:p>
            <a:pPr marL="285750" indent="-285750">
              <a:buFontTx/>
              <a:buChar char="-"/>
            </a:pPr>
            <a:r>
              <a:rPr lang="es-ES" sz="1100" dirty="0">
                <a:solidFill>
                  <a:schemeClr val="tx1"/>
                </a:solidFill>
              </a:rPr>
              <a:t>Hemoptisis: 18 (18,4%) </a:t>
            </a:r>
          </a:p>
          <a:p>
            <a:pPr marL="285750" indent="-285750">
              <a:buFontTx/>
              <a:buChar char="-"/>
            </a:pPr>
            <a:r>
              <a:rPr lang="es-ES" sz="1100" dirty="0">
                <a:solidFill>
                  <a:schemeClr val="tx1"/>
                </a:solidFill>
              </a:rPr>
              <a:t>Síndrome constitucional: 14 (14,3%) </a:t>
            </a:r>
          </a:p>
        </p:txBody>
      </p:sp>
      <p:graphicFrame>
        <p:nvGraphicFramePr>
          <p:cNvPr id="10" name="Tabla 9">
            <a:extLst>
              <a:ext uri="{FF2B5EF4-FFF2-40B4-BE49-F238E27FC236}">
                <a16:creationId xmlns:a16="http://schemas.microsoft.com/office/drawing/2014/main" id="{76AB6681-AEB7-DCBF-086D-EEE276C434E7}"/>
              </a:ext>
            </a:extLst>
          </p:cNvPr>
          <p:cNvGraphicFramePr>
            <a:graphicFrameLocks noGrp="1"/>
          </p:cNvGraphicFramePr>
          <p:nvPr>
            <p:extLst>
              <p:ext uri="{D42A27DB-BD31-4B8C-83A1-F6EECF244321}">
                <p14:modId xmlns:p14="http://schemas.microsoft.com/office/powerpoint/2010/main" val="3573310917"/>
              </p:ext>
            </p:extLst>
          </p:nvPr>
        </p:nvGraphicFramePr>
        <p:xfrm>
          <a:off x="395536" y="876958"/>
          <a:ext cx="4176464" cy="2809302"/>
        </p:xfrm>
        <a:graphic>
          <a:graphicData uri="http://schemas.openxmlformats.org/drawingml/2006/table">
            <a:tbl>
              <a:tblPr firstRow="1" bandRow="1">
                <a:tableStyleId>{69C7853C-536D-4A76-A0AE-DD22124D55A5}</a:tableStyleId>
              </a:tblPr>
              <a:tblGrid>
                <a:gridCol w="1152127">
                  <a:extLst>
                    <a:ext uri="{9D8B030D-6E8A-4147-A177-3AD203B41FA5}">
                      <a16:colId xmlns:a16="http://schemas.microsoft.com/office/drawing/2014/main" val="533303946"/>
                    </a:ext>
                  </a:extLst>
                </a:gridCol>
                <a:gridCol w="1296145">
                  <a:extLst>
                    <a:ext uri="{9D8B030D-6E8A-4147-A177-3AD203B41FA5}">
                      <a16:colId xmlns:a16="http://schemas.microsoft.com/office/drawing/2014/main" val="1006812722"/>
                    </a:ext>
                  </a:extLst>
                </a:gridCol>
                <a:gridCol w="1728192">
                  <a:extLst>
                    <a:ext uri="{9D8B030D-6E8A-4147-A177-3AD203B41FA5}">
                      <a16:colId xmlns:a16="http://schemas.microsoft.com/office/drawing/2014/main" val="981399482"/>
                    </a:ext>
                  </a:extLst>
                </a:gridCol>
              </a:tblGrid>
              <a:tr h="340422">
                <a:tc gridSpan="3">
                  <a:txBody>
                    <a:bodyPr/>
                    <a:lstStyle/>
                    <a:p>
                      <a:pPr algn="ctr"/>
                      <a:r>
                        <a:rPr lang="es-ES" sz="1200" dirty="0"/>
                        <a:t>PRUEBAS COMPLEMENTARIAS </a:t>
                      </a:r>
                    </a:p>
                  </a:txBody>
                  <a:tcPr/>
                </a:tc>
                <a:tc hMerge="1">
                  <a:txBody>
                    <a:bodyPr/>
                    <a:lstStyle/>
                    <a:p>
                      <a:endParaRPr lang="es-ES"/>
                    </a:p>
                  </a:txBody>
                  <a:tcPr/>
                </a:tc>
                <a:tc hMerge="1">
                  <a:txBody>
                    <a:bodyPr/>
                    <a:lstStyle/>
                    <a:p>
                      <a:endParaRPr lang="es-ES" dirty="0"/>
                    </a:p>
                  </a:txBody>
                  <a:tcPr/>
                </a:tc>
                <a:extLst>
                  <a:ext uri="{0D108BD9-81ED-4DB2-BD59-A6C34878D82A}">
                    <a16:rowId xmlns:a16="http://schemas.microsoft.com/office/drawing/2014/main" val="3303872622"/>
                  </a:ext>
                </a:extLst>
              </a:tr>
              <a:tr h="274210">
                <a:tc>
                  <a:txBody>
                    <a:bodyPr/>
                    <a:lstStyle/>
                    <a:p>
                      <a:endParaRPr lang="es-ES" sz="1200" dirty="0"/>
                    </a:p>
                  </a:txBody>
                  <a:tcPr/>
                </a:tc>
                <a:tc>
                  <a:txBody>
                    <a:bodyPr/>
                    <a:lstStyle/>
                    <a:p>
                      <a:r>
                        <a:rPr lang="es-ES" sz="1200" dirty="0"/>
                        <a:t>N (%)</a:t>
                      </a:r>
                    </a:p>
                  </a:txBody>
                  <a:tcPr/>
                </a:tc>
                <a:tc>
                  <a:txBody>
                    <a:bodyPr/>
                    <a:lstStyle/>
                    <a:p>
                      <a:r>
                        <a:rPr lang="es-ES" sz="1200" dirty="0"/>
                        <a:t>Tiempo espera (media) </a:t>
                      </a:r>
                    </a:p>
                  </a:txBody>
                  <a:tcPr/>
                </a:tc>
                <a:extLst>
                  <a:ext uri="{0D108BD9-81ED-4DB2-BD59-A6C34878D82A}">
                    <a16:rowId xmlns:a16="http://schemas.microsoft.com/office/drawing/2014/main" val="2502324489"/>
                  </a:ext>
                </a:extLst>
              </a:tr>
              <a:tr h="274210">
                <a:tc>
                  <a:txBody>
                    <a:bodyPr/>
                    <a:lstStyle/>
                    <a:p>
                      <a:r>
                        <a:rPr lang="es-ES" sz="1200" dirty="0"/>
                        <a:t>TC TORAX </a:t>
                      </a:r>
                    </a:p>
                  </a:txBody>
                  <a:tcPr/>
                </a:tc>
                <a:tc>
                  <a:txBody>
                    <a:bodyPr/>
                    <a:lstStyle/>
                    <a:p>
                      <a:pPr algn="ctr"/>
                      <a:r>
                        <a:rPr lang="es-ES" sz="1200" dirty="0"/>
                        <a:t>92 (93,9%)</a:t>
                      </a:r>
                    </a:p>
                  </a:txBody>
                  <a:tcPr/>
                </a:tc>
                <a:tc>
                  <a:txBody>
                    <a:bodyPr/>
                    <a:lstStyle/>
                    <a:p>
                      <a:pPr algn="ctr"/>
                      <a:r>
                        <a:rPr lang="es-ES" sz="1200" dirty="0"/>
                        <a:t>12,35 días </a:t>
                      </a:r>
                    </a:p>
                  </a:txBody>
                  <a:tcPr/>
                </a:tc>
                <a:extLst>
                  <a:ext uri="{0D108BD9-81ED-4DB2-BD59-A6C34878D82A}">
                    <a16:rowId xmlns:a16="http://schemas.microsoft.com/office/drawing/2014/main" val="887473971"/>
                  </a:ext>
                </a:extLst>
              </a:tr>
              <a:tr h="274210">
                <a:tc>
                  <a:txBody>
                    <a:bodyPr/>
                    <a:lstStyle/>
                    <a:p>
                      <a:r>
                        <a:rPr lang="es-ES" sz="1200" dirty="0">
                          <a:solidFill>
                            <a:srgbClr val="FF0000"/>
                          </a:solidFill>
                        </a:rPr>
                        <a:t>PET-TC </a:t>
                      </a:r>
                    </a:p>
                  </a:txBody>
                  <a:tcPr/>
                </a:tc>
                <a:tc>
                  <a:txBody>
                    <a:bodyPr/>
                    <a:lstStyle/>
                    <a:p>
                      <a:pPr algn="ctr"/>
                      <a:r>
                        <a:rPr lang="es-ES" sz="1200" dirty="0">
                          <a:solidFill>
                            <a:srgbClr val="FF0000"/>
                          </a:solidFill>
                        </a:rPr>
                        <a:t>50 (53,8%)</a:t>
                      </a:r>
                    </a:p>
                  </a:txBody>
                  <a:tcPr/>
                </a:tc>
                <a:tc>
                  <a:txBody>
                    <a:bodyPr/>
                    <a:lstStyle/>
                    <a:p>
                      <a:pPr algn="ctr"/>
                      <a:r>
                        <a:rPr lang="es-ES" sz="1200" dirty="0">
                          <a:solidFill>
                            <a:srgbClr val="FF0000"/>
                          </a:solidFill>
                        </a:rPr>
                        <a:t>27,57 días</a:t>
                      </a:r>
                    </a:p>
                  </a:txBody>
                  <a:tcPr/>
                </a:tc>
                <a:extLst>
                  <a:ext uri="{0D108BD9-81ED-4DB2-BD59-A6C34878D82A}">
                    <a16:rowId xmlns:a16="http://schemas.microsoft.com/office/drawing/2014/main" val="3056605831"/>
                  </a:ext>
                </a:extLst>
              </a:tr>
              <a:tr h="274210">
                <a:tc>
                  <a:txBody>
                    <a:bodyPr/>
                    <a:lstStyle/>
                    <a:p>
                      <a:r>
                        <a:rPr lang="es-ES" sz="1200" dirty="0"/>
                        <a:t>RNM cráneo</a:t>
                      </a:r>
                    </a:p>
                  </a:txBody>
                  <a:tcPr/>
                </a:tc>
                <a:tc>
                  <a:txBody>
                    <a:bodyPr/>
                    <a:lstStyle/>
                    <a:p>
                      <a:pPr algn="ctr"/>
                      <a:r>
                        <a:rPr lang="es-ES" sz="1200" dirty="0"/>
                        <a:t>22 (25%)</a:t>
                      </a:r>
                    </a:p>
                  </a:txBody>
                  <a:tcPr/>
                </a:tc>
                <a:tc>
                  <a:txBody>
                    <a:bodyPr/>
                    <a:lstStyle/>
                    <a:p>
                      <a:pPr algn="ctr"/>
                      <a:r>
                        <a:rPr lang="es-ES" sz="1200" dirty="0"/>
                        <a:t>16,15 días </a:t>
                      </a:r>
                    </a:p>
                  </a:txBody>
                  <a:tcPr/>
                </a:tc>
                <a:extLst>
                  <a:ext uri="{0D108BD9-81ED-4DB2-BD59-A6C34878D82A}">
                    <a16:rowId xmlns:a16="http://schemas.microsoft.com/office/drawing/2014/main" val="321728415"/>
                  </a:ext>
                </a:extLst>
              </a:tr>
              <a:tr h="274210">
                <a:tc>
                  <a:txBody>
                    <a:bodyPr/>
                    <a:lstStyle/>
                    <a:p>
                      <a:r>
                        <a:rPr lang="es-ES" sz="1200" dirty="0"/>
                        <a:t>BF </a:t>
                      </a:r>
                    </a:p>
                  </a:txBody>
                  <a:tcPr/>
                </a:tc>
                <a:tc>
                  <a:txBody>
                    <a:bodyPr/>
                    <a:lstStyle/>
                    <a:p>
                      <a:pPr algn="ctr"/>
                      <a:r>
                        <a:rPr lang="es-ES" sz="1200" dirty="0"/>
                        <a:t>25 (26,9%)</a:t>
                      </a:r>
                    </a:p>
                  </a:txBody>
                  <a:tcPr/>
                </a:tc>
                <a:tc>
                  <a:txBody>
                    <a:bodyPr/>
                    <a:lstStyle/>
                    <a:p>
                      <a:pPr algn="ctr"/>
                      <a:r>
                        <a:rPr lang="es-ES" sz="1200" dirty="0"/>
                        <a:t>4,36 días </a:t>
                      </a:r>
                    </a:p>
                  </a:txBody>
                  <a:tcPr/>
                </a:tc>
                <a:extLst>
                  <a:ext uri="{0D108BD9-81ED-4DB2-BD59-A6C34878D82A}">
                    <a16:rowId xmlns:a16="http://schemas.microsoft.com/office/drawing/2014/main" val="3473713907"/>
                  </a:ext>
                </a:extLst>
              </a:tr>
              <a:tr h="274210">
                <a:tc>
                  <a:txBody>
                    <a:bodyPr/>
                    <a:lstStyle/>
                    <a:p>
                      <a:r>
                        <a:rPr lang="es-ES" sz="1200" dirty="0">
                          <a:solidFill>
                            <a:srgbClr val="FF0000"/>
                          </a:solidFill>
                        </a:rPr>
                        <a:t>EBUS </a:t>
                      </a:r>
                    </a:p>
                  </a:txBody>
                  <a:tcPr/>
                </a:tc>
                <a:tc>
                  <a:txBody>
                    <a:bodyPr/>
                    <a:lstStyle/>
                    <a:p>
                      <a:pPr algn="ctr"/>
                      <a:r>
                        <a:rPr lang="es-ES" sz="1200" dirty="0">
                          <a:solidFill>
                            <a:srgbClr val="FF0000"/>
                          </a:solidFill>
                        </a:rPr>
                        <a:t>17 (19,3%)</a:t>
                      </a:r>
                    </a:p>
                  </a:txBody>
                  <a:tcPr/>
                </a:tc>
                <a:tc>
                  <a:txBody>
                    <a:bodyPr/>
                    <a:lstStyle/>
                    <a:p>
                      <a:pPr algn="ctr"/>
                      <a:r>
                        <a:rPr lang="es-ES" sz="1200" dirty="0">
                          <a:solidFill>
                            <a:srgbClr val="FF0000"/>
                          </a:solidFill>
                        </a:rPr>
                        <a:t>19 días </a:t>
                      </a:r>
                    </a:p>
                  </a:txBody>
                  <a:tcPr/>
                </a:tc>
                <a:extLst>
                  <a:ext uri="{0D108BD9-81ED-4DB2-BD59-A6C34878D82A}">
                    <a16:rowId xmlns:a16="http://schemas.microsoft.com/office/drawing/2014/main" val="3343347685"/>
                  </a:ext>
                </a:extLst>
              </a:tr>
              <a:tr h="274210">
                <a:tc>
                  <a:txBody>
                    <a:bodyPr/>
                    <a:lstStyle/>
                    <a:p>
                      <a:r>
                        <a:rPr lang="es-ES" sz="1200" dirty="0"/>
                        <a:t>BAG </a:t>
                      </a:r>
                    </a:p>
                  </a:txBody>
                  <a:tcPr/>
                </a:tc>
                <a:tc>
                  <a:txBody>
                    <a:bodyPr/>
                    <a:lstStyle/>
                    <a:p>
                      <a:pPr algn="ctr"/>
                      <a:r>
                        <a:rPr lang="es-ES" sz="1200" dirty="0"/>
                        <a:t>6 (6,9%)</a:t>
                      </a:r>
                    </a:p>
                  </a:txBody>
                  <a:tcPr/>
                </a:tc>
                <a:tc>
                  <a:txBody>
                    <a:bodyPr/>
                    <a:lstStyle/>
                    <a:p>
                      <a:pPr algn="ctr"/>
                      <a:r>
                        <a:rPr lang="es-ES" sz="1200" dirty="0"/>
                        <a:t>7,5 días </a:t>
                      </a:r>
                    </a:p>
                  </a:txBody>
                  <a:tcPr/>
                </a:tc>
                <a:extLst>
                  <a:ext uri="{0D108BD9-81ED-4DB2-BD59-A6C34878D82A}">
                    <a16:rowId xmlns:a16="http://schemas.microsoft.com/office/drawing/2014/main" val="635768568"/>
                  </a:ext>
                </a:extLst>
              </a:tr>
              <a:tr h="274210">
                <a:tc>
                  <a:txBody>
                    <a:bodyPr/>
                    <a:lstStyle/>
                    <a:p>
                      <a:r>
                        <a:rPr lang="es-ES" sz="1200" dirty="0"/>
                        <a:t>AP BF </a:t>
                      </a:r>
                    </a:p>
                  </a:txBody>
                  <a:tcPr/>
                </a:tc>
                <a:tc>
                  <a:txBody>
                    <a:bodyPr/>
                    <a:lstStyle/>
                    <a:p>
                      <a:endParaRPr lang="es-ES" sz="1200" dirty="0"/>
                    </a:p>
                  </a:txBody>
                  <a:tcPr/>
                </a:tc>
                <a:tc>
                  <a:txBody>
                    <a:bodyPr/>
                    <a:lstStyle/>
                    <a:p>
                      <a:pPr algn="ctr"/>
                      <a:r>
                        <a:rPr lang="es-ES" sz="1200" dirty="0"/>
                        <a:t>8,07 días </a:t>
                      </a:r>
                    </a:p>
                  </a:txBody>
                  <a:tcPr/>
                </a:tc>
                <a:extLst>
                  <a:ext uri="{0D108BD9-81ED-4DB2-BD59-A6C34878D82A}">
                    <a16:rowId xmlns:a16="http://schemas.microsoft.com/office/drawing/2014/main" val="2308041206"/>
                  </a:ext>
                </a:extLst>
              </a:tr>
              <a:tr h="274210">
                <a:tc>
                  <a:txBody>
                    <a:bodyPr/>
                    <a:lstStyle/>
                    <a:p>
                      <a:r>
                        <a:rPr lang="es-ES" sz="1200" dirty="0"/>
                        <a:t>AP EBUS</a:t>
                      </a:r>
                    </a:p>
                  </a:txBody>
                  <a:tcPr/>
                </a:tc>
                <a:tc>
                  <a:txBody>
                    <a:bodyPr/>
                    <a:lstStyle/>
                    <a:p>
                      <a:endParaRPr lang="es-ES" sz="1200" dirty="0"/>
                    </a:p>
                  </a:txBody>
                  <a:tcPr/>
                </a:tc>
                <a:tc>
                  <a:txBody>
                    <a:bodyPr/>
                    <a:lstStyle/>
                    <a:p>
                      <a:pPr algn="ctr"/>
                      <a:r>
                        <a:rPr lang="es-ES" sz="1200" dirty="0"/>
                        <a:t>7,73 días </a:t>
                      </a:r>
                    </a:p>
                  </a:txBody>
                  <a:tcPr/>
                </a:tc>
                <a:extLst>
                  <a:ext uri="{0D108BD9-81ED-4DB2-BD59-A6C34878D82A}">
                    <a16:rowId xmlns:a16="http://schemas.microsoft.com/office/drawing/2014/main" val="1723748111"/>
                  </a:ext>
                </a:extLst>
              </a:tr>
            </a:tbl>
          </a:graphicData>
        </a:graphic>
      </p:graphicFrame>
      <p:sp>
        <p:nvSpPr>
          <p:cNvPr id="13" name="Elipse 12">
            <a:extLst>
              <a:ext uri="{FF2B5EF4-FFF2-40B4-BE49-F238E27FC236}">
                <a16:creationId xmlns:a16="http://schemas.microsoft.com/office/drawing/2014/main" id="{20C6E071-D5EF-6DAC-BFFB-FD42358E78C6}"/>
              </a:ext>
            </a:extLst>
          </p:cNvPr>
          <p:cNvSpPr/>
          <p:nvPr/>
        </p:nvSpPr>
        <p:spPr>
          <a:xfrm>
            <a:off x="4860032" y="1173328"/>
            <a:ext cx="3693392" cy="220721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1600" dirty="0"/>
              <a:t>Tras el estudio: </a:t>
            </a:r>
          </a:p>
          <a:p>
            <a:pPr algn="ctr"/>
            <a:endParaRPr lang="es-ES" sz="1600" dirty="0"/>
          </a:p>
          <a:p>
            <a:pPr marL="285750" indent="-285750" algn="ctr">
              <a:buFont typeface="Arial" panose="020B0604020202020204" pitchFamily="34" charset="0"/>
              <a:buChar char="•"/>
            </a:pPr>
            <a:r>
              <a:rPr lang="es-ES" sz="1600" b="1" dirty="0"/>
              <a:t>Cáncer de pulmón: </a:t>
            </a:r>
            <a:r>
              <a:rPr lang="es-ES" sz="1600" dirty="0"/>
              <a:t>24,5% </a:t>
            </a:r>
          </a:p>
          <a:p>
            <a:pPr marL="285750" indent="-285750" algn="ctr">
              <a:buFont typeface="Arial" panose="020B0604020202020204" pitchFamily="34" charset="0"/>
              <a:buChar char="•"/>
            </a:pPr>
            <a:r>
              <a:rPr lang="es-ES" sz="1600" dirty="0"/>
              <a:t>Patología benigna o estudio normal: 43,9%</a:t>
            </a:r>
          </a:p>
          <a:p>
            <a:pPr marL="285750" indent="-285750" algn="ctr">
              <a:buFont typeface="Arial" panose="020B0604020202020204" pitchFamily="34" charset="0"/>
              <a:buChar char="•"/>
            </a:pPr>
            <a:r>
              <a:rPr lang="es-ES" sz="1600" dirty="0"/>
              <a:t>No se llega a diagnostico definitivo: 10,2% </a:t>
            </a:r>
          </a:p>
        </p:txBody>
      </p:sp>
      <p:sp>
        <p:nvSpPr>
          <p:cNvPr id="14" name="Rectángulo: esquinas redondeadas 13">
            <a:extLst>
              <a:ext uri="{FF2B5EF4-FFF2-40B4-BE49-F238E27FC236}">
                <a16:creationId xmlns:a16="http://schemas.microsoft.com/office/drawing/2014/main" id="{595AED21-95CE-6B48-0776-ED27853E7511}"/>
              </a:ext>
            </a:extLst>
          </p:cNvPr>
          <p:cNvSpPr/>
          <p:nvPr/>
        </p:nvSpPr>
        <p:spPr>
          <a:xfrm>
            <a:off x="107504" y="3811190"/>
            <a:ext cx="8928992" cy="1177158"/>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S" sz="1600" dirty="0"/>
              <a:t>CONCLUSION </a:t>
            </a:r>
          </a:p>
          <a:p>
            <a:pPr algn="ctr"/>
            <a:endParaRPr lang="es-ES" sz="1600" dirty="0"/>
          </a:p>
          <a:p>
            <a:pPr algn="ctr"/>
            <a:r>
              <a:rPr lang="es-ES" sz="1400" dirty="0"/>
              <a:t>Tras iniciar la consulta rápida de neumología para sospecha de CP conseguimos atender a los pacientes con una demora de 10 días y observamos una demora de las pruebas complementarias observadas en nuestro centro en torno a 7-10 días mientras que existe un mayor tiempo de espera de aquellas pruebas que dependen de otro centro.</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349</Words>
  <Application>Microsoft Office PowerPoint</Application>
  <PresentationFormat>Presentación en pantalla (16:9)</PresentationFormat>
  <Paragraphs>62</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EXPERIENCIA TRAS EL INICIO DE LA CONSULTA RAPIDA DE SOSPECHA DE CÁNCER DE PULMÓN EN UN HOSPITAL DE SEGUNDO NIVEL  M. Morales González, A.M. Burgos Pimentel, M.C. Yanlli Bonduki, A.G. Badillo Melgar, A. Marín Andreu, B. Herrero González. Hospital Punta Europa, Algeciras.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María Morales</cp:lastModifiedBy>
  <cp:revision>2</cp:revision>
  <dcterms:created xsi:type="dcterms:W3CDTF">2024-02-05T13:08:18Z</dcterms:created>
  <dcterms:modified xsi:type="dcterms:W3CDTF">2024-02-25T16:44:02Z</dcterms:modified>
</cp:coreProperties>
</file>