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754" y="8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005198347137055"/>
          <c:y val="0.10704628961342555"/>
          <c:w val="0.46853059204981073"/>
          <c:h val="0.74322501665881657"/>
        </c:manualLayout>
      </c:layout>
      <c:pieChart>
        <c:varyColors val="1"/>
        <c:ser>
          <c:idx val="0"/>
          <c:order val="0"/>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ADD1-4B93-9234-176650769457}"/>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ADD1-4B93-9234-176650769457}"/>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ADD1-4B93-9234-176650769457}"/>
              </c:ext>
            </c:extLst>
          </c:dPt>
          <c:dPt>
            <c:idx val="3"/>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ADD1-4B93-9234-176650769457}"/>
              </c:ext>
            </c:extLst>
          </c:dPt>
          <c:dLbls>
            <c:dLbl>
              <c:idx val="2"/>
              <c:layout>
                <c:manualLayout>
                  <c:x val="3.035765699089682E-2"/>
                  <c:y val="-1.86387885951135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D1-4B93-9234-176650769457}"/>
                </c:ext>
              </c:extLst>
            </c:dLbl>
            <c:dLbl>
              <c:idx val="3"/>
              <c:layout>
                <c:manualLayout>
                  <c:x val="7.7368579098465617E-2"/>
                  <c:y val="8.37521638852134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DD1-4B93-9234-176650769457}"/>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2"/>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Hoja1!$A$1:$A$4</c:f>
              <c:strCache>
                <c:ptCount val="4"/>
                <c:pt idx="0">
                  <c:v>Preparación</c:v>
                </c:pt>
                <c:pt idx="1">
                  <c:v>Abstinencia</c:v>
                </c:pt>
                <c:pt idx="2">
                  <c:v>Acción </c:v>
                </c:pt>
                <c:pt idx="3">
                  <c:v>Contemplación</c:v>
                </c:pt>
              </c:strCache>
            </c:strRef>
          </c:cat>
          <c:val>
            <c:numRef>
              <c:f>Hoja1!$B$1:$B$4</c:f>
              <c:numCache>
                <c:formatCode>0%</c:formatCode>
                <c:ptCount val="4"/>
                <c:pt idx="0">
                  <c:v>0.87</c:v>
                </c:pt>
                <c:pt idx="1">
                  <c:v>0.01</c:v>
                </c:pt>
                <c:pt idx="2">
                  <c:v>0.06</c:v>
                </c:pt>
                <c:pt idx="3">
                  <c:v>0.06</c:v>
                </c:pt>
              </c:numCache>
            </c:numRef>
          </c:val>
          <c:extLst>
            <c:ext xmlns:c16="http://schemas.microsoft.com/office/drawing/2014/chart" uri="{C3380CC4-5D6E-409C-BE32-E72D297353CC}">
              <c16:uniqueId val="{00000008-ADD1-4B93-9234-176650769457}"/>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4.152601495740324E-2"/>
          <c:y val="0.80402443425188408"/>
          <c:w val="0.94544115096024439"/>
          <c:h val="0.1584762798428264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97737678269663"/>
          <c:y val="8.6950220998478378E-2"/>
          <c:w val="0.8165335430566194"/>
          <c:h val="0.75220442202350968"/>
        </c:manualLayout>
      </c:layout>
      <c:barChart>
        <c:barDir val="col"/>
        <c:grouping val="clustered"/>
        <c:varyColors val="0"/>
        <c:ser>
          <c:idx val="0"/>
          <c:order val="0"/>
          <c:tx>
            <c:strRef>
              <c:f>Hoja1!$B$8</c:f>
              <c:strCache>
                <c:ptCount val="1"/>
                <c:pt idx="0">
                  <c:v>total</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Hoja1!$A$9:$A$16</c:f>
              <c:numCache>
                <c:formatCode>General</c:formatCode>
                <c:ptCount val="8"/>
                <c:pt idx="0">
                  <c:v>1</c:v>
                </c:pt>
                <c:pt idx="1">
                  <c:v>5</c:v>
                </c:pt>
                <c:pt idx="2">
                  <c:v>6</c:v>
                </c:pt>
                <c:pt idx="3">
                  <c:v>7</c:v>
                </c:pt>
                <c:pt idx="4">
                  <c:v>8</c:v>
                </c:pt>
                <c:pt idx="5">
                  <c:v>9</c:v>
                </c:pt>
                <c:pt idx="6">
                  <c:v>9.5</c:v>
                </c:pt>
                <c:pt idx="7">
                  <c:v>10</c:v>
                </c:pt>
              </c:numCache>
            </c:numRef>
          </c:cat>
          <c:val>
            <c:numRef>
              <c:f>Hoja1!$B$9:$B$16</c:f>
              <c:numCache>
                <c:formatCode>General</c:formatCode>
                <c:ptCount val="8"/>
                <c:pt idx="0">
                  <c:v>2</c:v>
                </c:pt>
                <c:pt idx="1">
                  <c:v>12</c:v>
                </c:pt>
                <c:pt idx="2">
                  <c:v>4</c:v>
                </c:pt>
                <c:pt idx="3">
                  <c:v>21</c:v>
                </c:pt>
                <c:pt idx="4">
                  <c:v>31</c:v>
                </c:pt>
                <c:pt idx="5">
                  <c:v>29</c:v>
                </c:pt>
                <c:pt idx="6">
                  <c:v>1</c:v>
                </c:pt>
                <c:pt idx="7">
                  <c:v>88</c:v>
                </c:pt>
              </c:numCache>
            </c:numRef>
          </c:val>
          <c:extLst>
            <c:ext xmlns:c16="http://schemas.microsoft.com/office/drawing/2014/chart" uri="{C3380CC4-5D6E-409C-BE32-E72D297353CC}">
              <c16:uniqueId val="{00000000-63C7-4211-A528-7BA98172B983}"/>
            </c:ext>
          </c:extLst>
        </c:ser>
        <c:dLbls>
          <c:dLblPos val="outEnd"/>
          <c:showLegendKey val="0"/>
          <c:showVal val="1"/>
          <c:showCatName val="0"/>
          <c:showSerName val="0"/>
          <c:showPercent val="0"/>
          <c:showBubbleSize val="0"/>
        </c:dLbls>
        <c:gapWidth val="219"/>
        <c:axId val="205584319"/>
        <c:axId val="2030564591"/>
      </c:barChart>
      <c:catAx>
        <c:axId val="2055843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030564591"/>
        <c:crosses val="autoZero"/>
        <c:auto val="1"/>
        <c:lblAlgn val="ctr"/>
        <c:lblOffset val="100"/>
        <c:noMultiLvlLbl val="0"/>
      </c:catAx>
      <c:valAx>
        <c:axId val="20305645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055843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22545770918648"/>
          <c:y val="6.7146001097760505E-2"/>
          <c:w val="0.45133519004575756"/>
          <c:h val="0.82526080369796517"/>
        </c:manualLayout>
      </c:layout>
      <c:pieChart>
        <c:varyColors val="1"/>
        <c:ser>
          <c:idx val="0"/>
          <c:order val="0"/>
          <c:tx>
            <c:strRef>
              <c:f>Hoja1!$B$24</c:f>
              <c:strCache>
                <c:ptCount val="1"/>
                <c:pt idx="0">
                  <c:v>% PACIENTES</c:v>
                </c:pt>
              </c:strCache>
            </c:strRef>
          </c:tx>
          <c:explosion val="1"/>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ECAD-41B5-84FE-6AFF9101E201}"/>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ECAD-41B5-84FE-6AFF9101E201}"/>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ECAD-41B5-84FE-6AFF9101E201}"/>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ECAD-41B5-84FE-6AFF9101E201}"/>
              </c:ext>
            </c:extLst>
          </c:dPt>
          <c:dLbls>
            <c:dLbl>
              <c:idx val="0"/>
              <c:layout>
                <c:manualLayout>
                  <c:x val="-0.21234000470867412"/>
                  <c:y val="-1.603482409650406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CAD-41B5-84FE-6AFF9101E201}"/>
                </c:ext>
              </c:extLst>
            </c:dLbl>
            <c:dLbl>
              <c:idx val="2"/>
              <c:layout>
                <c:manualLayout>
                  <c:x val="0.16000082084284142"/>
                  <c:y val="-1.00078163778790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CAD-41B5-84FE-6AFF9101E201}"/>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Hoja1!$A$25:$A$28</c:f>
              <c:strCache>
                <c:ptCount val="4"/>
                <c:pt idx="0">
                  <c:v>CITISINA</c:v>
                </c:pt>
                <c:pt idx="1">
                  <c:v>TS NICOTINA</c:v>
                </c:pt>
                <c:pt idx="2">
                  <c:v>BUPROPION</c:v>
                </c:pt>
                <c:pt idx="3">
                  <c:v>T. COGNITIVA</c:v>
                </c:pt>
              </c:strCache>
            </c:strRef>
          </c:cat>
          <c:val>
            <c:numRef>
              <c:f>Hoja1!$B$25:$B$28</c:f>
              <c:numCache>
                <c:formatCode>0.00%</c:formatCode>
                <c:ptCount val="4"/>
                <c:pt idx="0">
                  <c:v>0.47910000000000003</c:v>
                </c:pt>
                <c:pt idx="1">
                  <c:v>0.16139999999999999</c:v>
                </c:pt>
                <c:pt idx="2">
                  <c:v>0.125</c:v>
                </c:pt>
                <c:pt idx="3">
                  <c:v>0.17180000000000001</c:v>
                </c:pt>
              </c:numCache>
            </c:numRef>
          </c:val>
          <c:extLst>
            <c:ext xmlns:c16="http://schemas.microsoft.com/office/drawing/2014/chart" uri="{C3380CC4-5D6E-409C-BE32-E72D297353CC}">
              <c16:uniqueId val="{00000008-ECAD-41B5-84FE-6AFF9101E20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60411893270660211"/>
          <c:y val="6.8536148658944016E-2"/>
          <c:w val="0.3464859717958399"/>
          <c:h val="0.4763243625658258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Hoja1!$A$38:$A$41</cx:f>
        <cx:lvl ptCount="4">
          <cx:pt idx="0">15 dias</cx:pt>
          <cx:pt idx="1">30 dias</cx:pt>
          <cx:pt idx="2">90 dias</cx:pt>
          <cx:pt idx="3">180 días</cx:pt>
        </cx:lvl>
      </cx:strDim>
      <cx:numDim type="val">
        <cx:f>Hoja1!$B$38:$B$41</cx:f>
        <cx:lvl ptCount="4" formatCode="0%">
          <cx:pt idx="0">0.67000000000000004</cx:pt>
          <cx:pt idx="1">0.68999999999999995</cx:pt>
          <cx:pt idx="2">0.56999999999999995</cx:pt>
          <cx:pt idx="3">0.41999999999999998</cx:pt>
        </cx:lvl>
      </cx:numDim>
    </cx:data>
  </cx:chartData>
  <cx:chart>
    <cx:plotArea>
      <cx:plotAreaRegion>
        <cx:series layoutId="funnel" uniqueId="{A1449E70-2E89-4365-9623-4CE2B7D37288}">
          <cx:tx>
            <cx:txData>
              <cx:f>Hoja1!$B$37</cx:f>
              <cx:v/>
            </cx:txData>
          </cx:tx>
          <cx:spPr>
            <a:solidFill>
              <a:schemeClr val="accent5">
                <a:lumMod val="60000"/>
                <a:lumOff val="40000"/>
              </a:schemeClr>
            </a:solidFill>
          </cx:spPr>
          <cx:dataLabels>
            <cx:txPr>
              <a:bodyPr spcFirstLastPara="1" vertOverflow="ellipsis" horzOverflow="overflow" wrap="square" lIns="0" tIns="0" rIns="0" bIns="0" anchor="ctr" anchorCtr="1"/>
              <a:lstStyle/>
              <a:p>
                <a:pPr algn="ctr" rtl="0">
                  <a:defRPr sz="1050" b="1">
                    <a:solidFill>
                      <a:schemeClr val="tx1"/>
                    </a:solidFill>
                  </a:defRPr>
                </a:pPr>
                <a:endParaRPr lang="es-ES" sz="1050" b="1" i="0" u="none" strike="noStrike" baseline="0">
                  <a:solidFill>
                    <a:schemeClr val="tx1"/>
                  </a:solidFill>
                  <a:latin typeface="Calibri"/>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000" b="0"/>
            </a:pPr>
            <a:endParaRPr lang="es-ES" sz="1000" b="0" i="0" u="none" strike="noStrike" baseline="0">
              <a:solidFill>
                <a:prstClr val="black">
                  <a:lumMod val="65000"/>
                  <a:lumOff val="35000"/>
                </a:prstClr>
              </a:solidFill>
              <a:latin typeface="Calibri"/>
            </a:endParaRPr>
          </a:p>
        </cx:txPr>
      </cx:axis>
    </cx:plotArea>
  </cx:chart>
</cx: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5D4B26-B94D-4902-A3B7-4C201D741812}" type="datetimeFigureOut">
              <a:rPr lang="es-ES" smtClean="0"/>
              <a:t>26/02/2024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2283A-B7FE-42D6-955E-26329033B83D}" type="slidenum">
              <a:rPr lang="es-ES" smtClean="0"/>
              <a:t>‹Nº›</a:t>
            </a:fld>
            <a:endParaRPr lang="es-ES"/>
          </a:p>
        </p:txBody>
      </p:sp>
    </p:spTree>
    <p:extLst>
      <p:ext uri="{BB962C8B-B14F-4D97-AF65-F5344CB8AC3E}">
        <p14:creationId xmlns:p14="http://schemas.microsoft.com/office/powerpoint/2010/main" val="3690624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B362283A-B7FE-42D6-955E-26329033B83D}" type="slidenum">
              <a:rPr lang="es-ES" smtClean="0"/>
              <a:t>2</a:t>
            </a:fld>
            <a:endParaRPr lang="es-ES"/>
          </a:p>
        </p:txBody>
      </p:sp>
    </p:spTree>
    <p:extLst>
      <p:ext uri="{BB962C8B-B14F-4D97-AF65-F5344CB8AC3E}">
        <p14:creationId xmlns:p14="http://schemas.microsoft.com/office/powerpoint/2010/main" val="4157899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26/02/2024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microsoft.com/office/2014/relationships/chartEx" Target="../charts/chartEx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oogle Shape;121;p18">
            <a:extLst>
              <a:ext uri="{FF2B5EF4-FFF2-40B4-BE49-F238E27FC236}">
                <a16:creationId xmlns:a16="http://schemas.microsoft.com/office/drawing/2014/main" id="{89DF5171-44B8-891A-9AB7-D0065C4138E2}"/>
              </a:ext>
            </a:extLst>
          </p:cNvPr>
          <p:cNvPicPr preferRelativeResize="0"/>
          <p:nvPr/>
        </p:nvPicPr>
        <p:blipFill>
          <a:blip r:embed="rId2">
            <a:alphaModFix/>
          </a:blip>
          <a:stretch>
            <a:fillRect/>
          </a:stretch>
        </p:blipFill>
        <p:spPr>
          <a:xfrm>
            <a:off x="6633057" y="1601606"/>
            <a:ext cx="2429280" cy="1549302"/>
          </a:xfrm>
          <a:prstGeom prst="rect">
            <a:avLst/>
          </a:prstGeom>
          <a:noFill/>
          <a:ln>
            <a:noFill/>
          </a:ln>
        </p:spPr>
      </p:pic>
      <p:sp>
        <p:nvSpPr>
          <p:cNvPr id="5" name="1 Título">
            <a:extLst>
              <a:ext uri="{FF2B5EF4-FFF2-40B4-BE49-F238E27FC236}">
                <a16:creationId xmlns:a16="http://schemas.microsoft.com/office/drawing/2014/main" id="{54261F20-CCB2-D29E-E02B-B2528D5CF935}"/>
              </a:ext>
            </a:extLst>
          </p:cNvPr>
          <p:cNvSpPr>
            <a:spLocks noGrp="1"/>
          </p:cNvSpPr>
          <p:nvPr>
            <p:ph type="ctrTitle"/>
          </p:nvPr>
        </p:nvSpPr>
        <p:spPr>
          <a:xfrm>
            <a:off x="1979712" y="33572"/>
            <a:ext cx="6558382" cy="941003"/>
          </a:xfrm>
          <a:noFill/>
          <a:ln>
            <a:noFill/>
          </a:ln>
          <a:effectLst>
            <a:glow>
              <a:schemeClr val="accent1">
                <a:alpha val="68000"/>
              </a:schemeClr>
            </a:glow>
            <a:softEdge rad="127000"/>
          </a:effectLst>
        </p:spPr>
        <p:txBody>
          <a:bodyPr>
            <a:noAutofit/>
          </a:bodyPr>
          <a:lstStyle/>
          <a:p>
            <a:r>
              <a:rPr lang="es-ES" sz="1400" b="1" kern="100" dirty="0">
                <a:solidFill>
                  <a:srgbClr val="000000"/>
                </a:solidFill>
                <a:latin typeface="Arial" panose="020B0604020202020204" pitchFamily="34" charset="0"/>
                <a:ea typeface="Tahoma" panose="020B0604030504040204" pitchFamily="34" charset="0"/>
                <a:cs typeface="Arial" panose="020B0604020202020204" pitchFamily="34" charset="0"/>
              </a:rPr>
              <a:t>ANALISIS DESCRIPTIVO DE PACIENTES EN LA CONSULTA DE TABAQUISMO DEL HOSPITAL UNIVERSITARIO VIRGEN DE VALME</a:t>
            </a:r>
            <a:r>
              <a:rPr lang="es-ES" sz="1600" b="1" kern="100" dirty="0">
                <a:solidFill>
                  <a:srgbClr val="000000"/>
                </a:solidFill>
                <a:effectLst/>
                <a:latin typeface="Arial" panose="020B0604020202020204" pitchFamily="34" charset="0"/>
                <a:ea typeface="Tahoma" panose="020B0604030504040204" pitchFamily="34" charset="0"/>
                <a:cs typeface="Arial" panose="020B0604020202020204" pitchFamily="34" charset="0"/>
              </a:rPr>
              <a:t>.</a:t>
            </a:r>
            <a:br>
              <a:rPr lang="es-ES" sz="1600" b="1" kern="100" dirty="0">
                <a:solidFill>
                  <a:srgbClr val="000000"/>
                </a:solidFill>
                <a:effectLst/>
                <a:latin typeface="Arial" panose="020B0604020202020204" pitchFamily="34" charset="0"/>
                <a:ea typeface="Tahoma" panose="020B0604030504040204" pitchFamily="34" charset="0"/>
                <a:cs typeface="Arial" panose="020B0604020202020204" pitchFamily="34" charset="0"/>
              </a:rPr>
            </a:br>
            <a:r>
              <a:rPr lang="es-ES" sz="900" dirty="0">
                <a:solidFill>
                  <a:srgbClr val="000000"/>
                </a:solidFill>
                <a:effectLst/>
                <a:latin typeface="Times New Roman" panose="02020603050405020304" pitchFamily="18" charset="0"/>
                <a:ea typeface="Times New Roman" panose="02020603050405020304" pitchFamily="18" charset="0"/>
              </a:rPr>
              <a:t>P. Montero Sanz</a:t>
            </a:r>
            <a:r>
              <a:rPr lang="es-ES" sz="900" baseline="30000" dirty="0">
                <a:solidFill>
                  <a:srgbClr val="000000"/>
                </a:solidFill>
                <a:effectLst/>
                <a:latin typeface="Times New Roman" panose="02020603050405020304" pitchFamily="18" charset="0"/>
                <a:ea typeface="Times New Roman" panose="02020603050405020304" pitchFamily="18" charset="0"/>
              </a:rPr>
              <a:t>1</a:t>
            </a:r>
            <a:r>
              <a:rPr lang="es-ES" sz="900" dirty="0">
                <a:solidFill>
                  <a:srgbClr val="000000"/>
                </a:solidFill>
                <a:effectLst/>
                <a:latin typeface="Times New Roman" panose="02020603050405020304" pitchFamily="18" charset="0"/>
                <a:ea typeface="Times New Roman" panose="02020603050405020304" pitchFamily="18" charset="0"/>
              </a:rPr>
              <a:t>, J.M. Díez Piña</a:t>
            </a:r>
            <a:r>
              <a:rPr lang="es-ES" sz="900" baseline="30000" dirty="0">
                <a:solidFill>
                  <a:srgbClr val="000000"/>
                </a:solidFill>
                <a:effectLst/>
                <a:latin typeface="Times New Roman" panose="02020603050405020304" pitchFamily="18" charset="0"/>
                <a:ea typeface="Times New Roman" panose="02020603050405020304" pitchFamily="18" charset="0"/>
              </a:rPr>
              <a:t>1</a:t>
            </a:r>
            <a:r>
              <a:rPr lang="es-ES" sz="900" dirty="0">
                <a:solidFill>
                  <a:srgbClr val="000000"/>
                </a:solidFill>
                <a:effectLst/>
                <a:latin typeface="Times New Roman" panose="02020603050405020304" pitchFamily="18" charset="0"/>
                <a:ea typeface="Times New Roman" panose="02020603050405020304" pitchFamily="18" charset="0"/>
              </a:rPr>
              <a:t>, </a:t>
            </a:r>
            <a:r>
              <a:rPr lang="es-ES" sz="900" dirty="0">
                <a:effectLst/>
                <a:latin typeface="Times New Roman" panose="02020603050405020304" pitchFamily="18" charset="0"/>
                <a:ea typeface="Times New Roman" panose="02020603050405020304" pitchFamily="18" charset="0"/>
              </a:rPr>
              <a:t>V. Díaz Pérez</a:t>
            </a:r>
            <a:r>
              <a:rPr lang="es-ES" sz="900" baseline="30000" dirty="0">
                <a:effectLst/>
                <a:latin typeface="Times New Roman" panose="02020603050405020304" pitchFamily="18" charset="0"/>
                <a:ea typeface="Times New Roman" panose="02020603050405020304" pitchFamily="18" charset="0"/>
              </a:rPr>
              <a:t>1</a:t>
            </a:r>
            <a:r>
              <a:rPr lang="es-ES" sz="900" dirty="0">
                <a:solidFill>
                  <a:srgbClr val="000000"/>
                </a:solidFill>
                <a:effectLst/>
                <a:latin typeface="Times New Roman" panose="02020603050405020304" pitchFamily="18" charset="0"/>
                <a:ea typeface="Times New Roman" panose="02020603050405020304" pitchFamily="18" charset="0"/>
              </a:rPr>
              <a:t>, N. Reyes Núñez</a:t>
            </a:r>
            <a:r>
              <a:rPr lang="es-ES" sz="900" baseline="30000" dirty="0">
                <a:solidFill>
                  <a:srgbClr val="000000"/>
                </a:solidFill>
                <a:effectLst/>
                <a:latin typeface="Times New Roman" panose="02020603050405020304" pitchFamily="18" charset="0"/>
                <a:ea typeface="Times New Roman" panose="02020603050405020304" pitchFamily="18" charset="0"/>
              </a:rPr>
              <a:t>1</a:t>
            </a:r>
            <a:r>
              <a:rPr lang="es-ES" sz="900" dirty="0">
                <a:solidFill>
                  <a:srgbClr val="000000"/>
                </a:solidFill>
                <a:effectLst/>
                <a:latin typeface="Times New Roman" panose="02020603050405020304" pitchFamily="18" charset="0"/>
                <a:ea typeface="Times New Roman" panose="02020603050405020304" pitchFamily="18" charset="0"/>
              </a:rPr>
              <a:t> J. Vázquez Domínguez</a:t>
            </a:r>
            <a:r>
              <a:rPr lang="es-ES" sz="900" baseline="30000" dirty="0">
                <a:solidFill>
                  <a:srgbClr val="000000"/>
                </a:solidFill>
                <a:effectLst/>
                <a:latin typeface="Times New Roman" panose="02020603050405020304" pitchFamily="18" charset="0"/>
                <a:ea typeface="Times New Roman" panose="02020603050405020304" pitchFamily="18" charset="0"/>
              </a:rPr>
              <a:t>1</a:t>
            </a:r>
            <a:r>
              <a:rPr lang="es-ES" sz="900" dirty="0">
                <a:solidFill>
                  <a:srgbClr val="000000"/>
                </a:solidFill>
                <a:effectLst/>
                <a:latin typeface="Times New Roman" panose="02020603050405020304" pitchFamily="18" charset="0"/>
                <a:ea typeface="Times New Roman" panose="02020603050405020304" pitchFamily="18" charset="0"/>
              </a:rPr>
              <a:t>, A. Vera Pila</a:t>
            </a:r>
            <a:r>
              <a:rPr lang="es-ES" sz="900" baseline="30000" dirty="0">
                <a:solidFill>
                  <a:srgbClr val="000000"/>
                </a:solidFill>
                <a:effectLst/>
                <a:latin typeface="Times New Roman" panose="02020603050405020304" pitchFamily="18" charset="0"/>
                <a:ea typeface="Times New Roman" panose="02020603050405020304" pitchFamily="18" charset="0"/>
              </a:rPr>
              <a:t>1</a:t>
            </a:r>
            <a:r>
              <a:rPr lang="es-ES" sz="900" dirty="0">
                <a:solidFill>
                  <a:srgbClr val="000000"/>
                </a:solidFill>
                <a:effectLst/>
                <a:latin typeface="Times New Roman" panose="02020603050405020304" pitchFamily="18" charset="0"/>
                <a:ea typeface="Times New Roman" panose="02020603050405020304" pitchFamily="18" charset="0"/>
              </a:rPr>
              <a:t>.</a:t>
            </a:r>
            <a:br>
              <a:rPr lang="es-ES" sz="900" dirty="0">
                <a:effectLst/>
                <a:latin typeface="Times New Roman" panose="02020603050405020304" pitchFamily="18" charset="0"/>
                <a:ea typeface="Times New Roman" panose="02020603050405020304" pitchFamily="18" charset="0"/>
              </a:rPr>
            </a:br>
            <a:r>
              <a:rPr lang="es-ES" sz="900" dirty="0">
                <a:solidFill>
                  <a:srgbClr val="000000"/>
                </a:solidFill>
                <a:effectLst/>
                <a:latin typeface="Times New Roman" panose="02020603050405020304" pitchFamily="18" charset="0"/>
                <a:ea typeface="Times New Roman" panose="02020603050405020304" pitchFamily="18" charset="0"/>
              </a:rPr>
              <a:t>1.-Unidad de Gestión Clínica. Hospital de Valme. Sevilla.</a:t>
            </a:r>
            <a:endParaRPr lang="es-ES" sz="4000" dirty="0">
              <a:latin typeface="Arial" panose="020B0604020202020204" pitchFamily="34" charset="0"/>
              <a:ea typeface="Tahoma" panose="020B0604030504040204" pitchFamily="34" charset="0"/>
              <a:cs typeface="Arial" panose="020B0604020202020204" pitchFamily="34" charset="0"/>
            </a:endParaRPr>
          </a:p>
        </p:txBody>
      </p:sp>
      <p:cxnSp>
        <p:nvCxnSpPr>
          <p:cNvPr id="9" name="Conector recto 8">
            <a:extLst>
              <a:ext uri="{FF2B5EF4-FFF2-40B4-BE49-F238E27FC236}">
                <a16:creationId xmlns:a16="http://schemas.microsoft.com/office/drawing/2014/main" id="{80582ECB-B52D-688E-2037-9B239E13E167}"/>
              </a:ext>
            </a:extLst>
          </p:cNvPr>
          <p:cNvCxnSpPr/>
          <p:nvPr/>
        </p:nvCxnSpPr>
        <p:spPr>
          <a:xfrm>
            <a:off x="179512" y="967456"/>
            <a:ext cx="8856984" cy="0"/>
          </a:xfrm>
          <a:prstGeom prst="line">
            <a:avLst/>
          </a:prstGeom>
          <a:ln>
            <a:solidFill>
              <a:srgbClr val="7030A0"/>
            </a:solidFill>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596A0048-020D-0DE0-4448-66D5A9F5BA57}"/>
              </a:ext>
            </a:extLst>
          </p:cNvPr>
          <p:cNvSpPr txBox="1"/>
          <p:nvPr/>
        </p:nvSpPr>
        <p:spPr>
          <a:xfrm>
            <a:off x="96170" y="1019508"/>
            <a:ext cx="1584176" cy="261610"/>
          </a:xfrm>
          <a:prstGeom prst="rect">
            <a:avLst/>
          </a:prstGeom>
          <a:solidFill>
            <a:schemeClr val="accent4">
              <a:lumMod val="40000"/>
              <a:lumOff val="60000"/>
            </a:schemeClr>
          </a:solidFill>
          <a:ln>
            <a:solidFill>
              <a:srgbClr val="7030A0"/>
            </a:solidFill>
          </a:ln>
        </p:spPr>
        <p:txBody>
          <a:bodyPr wrap="square" rtlCol="0">
            <a:spAutoFit/>
          </a:bodyPr>
          <a:lstStyle/>
          <a:p>
            <a:pPr algn="ctr"/>
            <a:r>
              <a:rPr lang="es-ES" sz="1100" b="1" dirty="0">
                <a:latin typeface="Arial" panose="020B0604020202020204" pitchFamily="34" charset="0"/>
                <a:cs typeface="Arial" panose="020B0604020202020204" pitchFamily="34" charset="0"/>
              </a:rPr>
              <a:t>INTRODUCCIÓN</a:t>
            </a:r>
            <a:endParaRPr lang="es-ES" sz="1200" b="1" dirty="0">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0D957D8F-3D37-2043-C528-4C1BB3EDCC45}"/>
              </a:ext>
            </a:extLst>
          </p:cNvPr>
          <p:cNvSpPr txBox="1"/>
          <p:nvPr/>
        </p:nvSpPr>
        <p:spPr>
          <a:xfrm>
            <a:off x="81663" y="1289773"/>
            <a:ext cx="4183533" cy="868507"/>
          </a:xfrm>
          <a:prstGeom prst="rect">
            <a:avLst/>
          </a:prstGeom>
          <a:noFill/>
          <a:ln>
            <a:solidFill>
              <a:schemeClr val="accent4">
                <a:lumMod val="60000"/>
                <a:lumOff val="40000"/>
              </a:schemeClr>
            </a:solidFill>
          </a:ln>
        </p:spPr>
        <p:txBody>
          <a:bodyPr wrap="square">
            <a:spAutoFit/>
          </a:bodyPr>
          <a:lstStyle/>
          <a:p>
            <a:pPr algn="just">
              <a:lnSpc>
                <a:spcPct val="107000"/>
              </a:lnSpc>
              <a:spcAft>
                <a:spcPts val="800"/>
              </a:spcAft>
            </a:pPr>
            <a:r>
              <a:rPr lang="es-ES" sz="1200" kern="100" dirty="0">
                <a:effectLst/>
                <a:latin typeface="Arial" panose="020B0604020202020204" pitchFamily="34" charset="0"/>
                <a:ea typeface="Calibri" panose="020F0502020204030204" pitchFamily="34" charset="0"/>
                <a:cs typeface="Arial" panose="020B0604020202020204" pitchFamily="34" charset="0"/>
              </a:rPr>
              <a:t>El tabaquismo representa la principal causa de muerte prematura en España y se cataloga como una enfermedad adictiva crónica. En la población española de 15 a 64 años el tabaco es la sustancia psicoactiva más consumida. </a:t>
            </a:r>
          </a:p>
        </p:txBody>
      </p:sp>
      <p:sp>
        <p:nvSpPr>
          <p:cNvPr id="14" name="CuadroTexto 13">
            <a:extLst>
              <a:ext uri="{FF2B5EF4-FFF2-40B4-BE49-F238E27FC236}">
                <a16:creationId xmlns:a16="http://schemas.microsoft.com/office/drawing/2014/main" id="{FCE9876A-AA38-2462-EBBD-0C053C4DD957}"/>
              </a:ext>
            </a:extLst>
          </p:cNvPr>
          <p:cNvSpPr txBox="1"/>
          <p:nvPr/>
        </p:nvSpPr>
        <p:spPr>
          <a:xfrm>
            <a:off x="68585" y="2545056"/>
            <a:ext cx="4183533" cy="461665"/>
          </a:xfrm>
          <a:prstGeom prst="rect">
            <a:avLst/>
          </a:prstGeom>
          <a:noFill/>
          <a:ln>
            <a:solidFill>
              <a:schemeClr val="accent4">
                <a:lumMod val="60000"/>
                <a:lumOff val="40000"/>
              </a:schemeClr>
            </a:solidFill>
          </a:ln>
        </p:spPr>
        <p:txBody>
          <a:bodyPr wrap="square">
            <a:spAutoFit/>
          </a:bodyPr>
          <a:lstStyle/>
          <a:p>
            <a:r>
              <a:rPr lang="es-ES" sz="1200" kern="100" dirty="0">
                <a:effectLst/>
                <a:latin typeface="Arial" panose="020B0604020202020204" pitchFamily="34" charset="0"/>
                <a:ea typeface="Calibri" panose="020F0502020204030204" pitchFamily="34" charset="0"/>
                <a:cs typeface="Arial" panose="020B0604020202020204" pitchFamily="34" charset="0"/>
              </a:rPr>
              <a:t>Examinar las características basales de los pacientes que acuden a la consulta de tabaquismo.</a:t>
            </a:r>
            <a:endParaRPr lang="es-ES" sz="1200" dirty="0"/>
          </a:p>
        </p:txBody>
      </p:sp>
      <p:sp>
        <p:nvSpPr>
          <p:cNvPr id="15" name="CuadroTexto 14">
            <a:extLst>
              <a:ext uri="{FF2B5EF4-FFF2-40B4-BE49-F238E27FC236}">
                <a16:creationId xmlns:a16="http://schemas.microsoft.com/office/drawing/2014/main" id="{52712EA2-D59B-F2E1-EA25-FE8449F06A27}"/>
              </a:ext>
            </a:extLst>
          </p:cNvPr>
          <p:cNvSpPr txBox="1"/>
          <p:nvPr/>
        </p:nvSpPr>
        <p:spPr>
          <a:xfrm>
            <a:off x="75965" y="2283446"/>
            <a:ext cx="1431776" cy="261610"/>
          </a:xfrm>
          <a:prstGeom prst="rect">
            <a:avLst/>
          </a:prstGeom>
          <a:solidFill>
            <a:schemeClr val="accent4">
              <a:lumMod val="40000"/>
              <a:lumOff val="60000"/>
            </a:schemeClr>
          </a:solidFill>
          <a:ln>
            <a:solidFill>
              <a:srgbClr val="7030A0"/>
            </a:solidFill>
          </a:ln>
        </p:spPr>
        <p:txBody>
          <a:bodyPr wrap="square" rtlCol="0">
            <a:spAutoFit/>
          </a:bodyPr>
          <a:lstStyle/>
          <a:p>
            <a:pPr algn="ctr"/>
            <a:r>
              <a:rPr lang="es-ES" sz="1100" b="1" dirty="0">
                <a:latin typeface="Arial" panose="020B0604020202020204" pitchFamily="34" charset="0"/>
                <a:cs typeface="Arial" panose="020B0604020202020204" pitchFamily="34" charset="0"/>
              </a:rPr>
              <a:t>OBJETIVO</a:t>
            </a:r>
            <a:endParaRPr lang="es-ES" sz="1200" b="1" dirty="0">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76C0DA1E-9CD0-DFD3-B155-DD8B719F7F1F}"/>
              </a:ext>
            </a:extLst>
          </p:cNvPr>
          <p:cNvSpPr txBox="1"/>
          <p:nvPr/>
        </p:nvSpPr>
        <p:spPr>
          <a:xfrm>
            <a:off x="75965" y="3096905"/>
            <a:ext cx="2047900" cy="261610"/>
          </a:xfrm>
          <a:prstGeom prst="rect">
            <a:avLst/>
          </a:prstGeom>
          <a:solidFill>
            <a:schemeClr val="accent4">
              <a:lumMod val="40000"/>
              <a:lumOff val="60000"/>
            </a:schemeClr>
          </a:solidFill>
          <a:ln>
            <a:solidFill>
              <a:srgbClr val="7030A0"/>
            </a:solidFill>
          </a:ln>
        </p:spPr>
        <p:txBody>
          <a:bodyPr wrap="square" rtlCol="0">
            <a:spAutoFit/>
          </a:bodyPr>
          <a:lstStyle/>
          <a:p>
            <a:pPr algn="ctr"/>
            <a:r>
              <a:rPr lang="es-ES" sz="1100" b="1" dirty="0">
                <a:latin typeface="Arial" panose="020B0604020202020204" pitchFamily="34" charset="0"/>
                <a:cs typeface="Arial" panose="020B0604020202020204" pitchFamily="34" charset="0"/>
              </a:rPr>
              <a:t>MATERIAL Y METODOS</a:t>
            </a:r>
          </a:p>
        </p:txBody>
      </p:sp>
      <p:sp>
        <p:nvSpPr>
          <p:cNvPr id="19" name="CuadroTexto 18">
            <a:extLst>
              <a:ext uri="{FF2B5EF4-FFF2-40B4-BE49-F238E27FC236}">
                <a16:creationId xmlns:a16="http://schemas.microsoft.com/office/drawing/2014/main" id="{ADF35195-195C-D15C-49B2-F52B06507BDF}"/>
              </a:ext>
            </a:extLst>
          </p:cNvPr>
          <p:cNvSpPr txBox="1"/>
          <p:nvPr/>
        </p:nvSpPr>
        <p:spPr>
          <a:xfrm>
            <a:off x="4294830" y="1004142"/>
            <a:ext cx="1584176" cy="261610"/>
          </a:xfrm>
          <a:prstGeom prst="rect">
            <a:avLst/>
          </a:prstGeom>
          <a:solidFill>
            <a:schemeClr val="accent4">
              <a:lumMod val="40000"/>
              <a:lumOff val="60000"/>
            </a:schemeClr>
          </a:solidFill>
          <a:ln>
            <a:solidFill>
              <a:srgbClr val="7030A0"/>
            </a:solidFill>
          </a:ln>
        </p:spPr>
        <p:txBody>
          <a:bodyPr wrap="square" rtlCol="0">
            <a:spAutoFit/>
          </a:bodyPr>
          <a:lstStyle/>
          <a:p>
            <a:pPr algn="ctr"/>
            <a:r>
              <a:rPr lang="es-ES" sz="1100" b="1" dirty="0">
                <a:latin typeface="Arial" panose="020B0604020202020204" pitchFamily="34" charset="0"/>
                <a:cs typeface="Arial" panose="020B0604020202020204" pitchFamily="34" charset="0"/>
              </a:rPr>
              <a:t>RESULTADOS</a:t>
            </a:r>
          </a:p>
        </p:txBody>
      </p:sp>
      <p:sp>
        <p:nvSpPr>
          <p:cNvPr id="21" name="CuadroTexto 20">
            <a:extLst>
              <a:ext uri="{FF2B5EF4-FFF2-40B4-BE49-F238E27FC236}">
                <a16:creationId xmlns:a16="http://schemas.microsoft.com/office/drawing/2014/main" id="{321F2440-C0C6-03AA-34B7-01FF02072560}"/>
              </a:ext>
            </a:extLst>
          </p:cNvPr>
          <p:cNvSpPr txBox="1"/>
          <p:nvPr/>
        </p:nvSpPr>
        <p:spPr>
          <a:xfrm>
            <a:off x="5879006" y="978901"/>
            <a:ext cx="2306239" cy="246221"/>
          </a:xfrm>
          <a:prstGeom prst="rect">
            <a:avLst/>
          </a:prstGeom>
          <a:noFill/>
        </p:spPr>
        <p:txBody>
          <a:bodyPr wrap="square" rtlCol="0">
            <a:spAutoFit/>
          </a:bodyPr>
          <a:lstStyle/>
          <a:p>
            <a:r>
              <a:rPr lang="es-ES" sz="1000" b="1" u="sng" dirty="0">
                <a:solidFill>
                  <a:schemeClr val="accent4">
                    <a:lumMod val="75000"/>
                  </a:schemeClr>
                </a:solidFill>
                <a:latin typeface="Arial" panose="020B0604020202020204" pitchFamily="34" charset="0"/>
                <a:cs typeface="Arial" panose="020B0604020202020204" pitchFamily="34" charset="0"/>
              </a:rPr>
              <a:t>Características de la muestra</a:t>
            </a:r>
          </a:p>
        </p:txBody>
      </p:sp>
      <p:sp>
        <p:nvSpPr>
          <p:cNvPr id="18" name="CuadroTexto 17">
            <a:extLst>
              <a:ext uri="{FF2B5EF4-FFF2-40B4-BE49-F238E27FC236}">
                <a16:creationId xmlns:a16="http://schemas.microsoft.com/office/drawing/2014/main" id="{7F858FB5-3E57-39FF-19C3-6B3229129395}"/>
              </a:ext>
            </a:extLst>
          </p:cNvPr>
          <p:cNvSpPr txBox="1"/>
          <p:nvPr/>
        </p:nvSpPr>
        <p:spPr>
          <a:xfrm>
            <a:off x="75965" y="3358515"/>
            <a:ext cx="4168774" cy="1754326"/>
          </a:xfrm>
          <a:prstGeom prst="rect">
            <a:avLst/>
          </a:prstGeom>
          <a:noFill/>
          <a:ln>
            <a:solidFill>
              <a:schemeClr val="accent4">
                <a:lumMod val="60000"/>
                <a:lumOff val="40000"/>
              </a:schemeClr>
            </a:solidFill>
          </a:ln>
        </p:spPr>
        <p:txBody>
          <a:bodyPr wrap="square">
            <a:spAutoFit/>
          </a:bodyPr>
          <a:lstStyle/>
          <a:p>
            <a:pPr algn="just"/>
            <a:r>
              <a:rPr lang="es-ES" sz="1200" dirty="0">
                <a:effectLst/>
                <a:latin typeface="Arial" panose="020B0604020202020204" pitchFamily="34" charset="0"/>
                <a:ea typeface="Calibri" panose="020F0502020204030204" pitchFamily="34" charset="0"/>
                <a:cs typeface="Arial" panose="020B0604020202020204" pitchFamily="34" charset="0"/>
              </a:rPr>
              <a:t>Estudio descriptivo y retrospectivo que involucró el análisis de datos demográficos, historial de tabaquismo, condiciones médicas coexistentes, nivel de motivación previa, etapa de abandono en la que se encontraban y tratamiento farmacológico recibido durante la consulta. Posteriormente, se realizó un seguimiento a los 15, 30, 90 y 180 días.</a:t>
            </a:r>
          </a:p>
          <a:p>
            <a:pPr algn="just"/>
            <a:r>
              <a:rPr lang="es-ES" sz="1200" dirty="0">
                <a:effectLst/>
                <a:latin typeface="Arial" panose="020B0604020202020204" pitchFamily="34" charset="0"/>
                <a:ea typeface="Calibri" panose="020F0502020204030204" pitchFamily="34" charset="0"/>
                <a:cs typeface="Arial" panose="020B0604020202020204" pitchFamily="34" charset="0"/>
              </a:rPr>
              <a:t>Las variables cuantitativas se expresaron como medias y porcentajes.</a:t>
            </a:r>
            <a:endParaRPr lang="es-ES" sz="1200" dirty="0">
              <a:latin typeface="Arial" panose="020B0604020202020204" pitchFamily="34" charset="0"/>
              <a:cs typeface="Arial" panose="020B0604020202020204" pitchFamily="34" charset="0"/>
            </a:endParaRPr>
          </a:p>
        </p:txBody>
      </p:sp>
      <p:sp>
        <p:nvSpPr>
          <p:cNvPr id="23" name="CuadroTexto 22">
            <a:extLst>
              <a:ext uri="{FF2B5EF4-FFF2-40B4-BE49-F238E27FC236}">
                <a16:creationId xmlns:a16="http://schemas.microsoft.com/office/drawing/2014/main" id="{7E7F4D9E-AD3F-9DA7-1ABF-694E1428C5E9}"/>
              </a:ext>
            </a:extLst>
          </p:cNvPr>
          <p:cNvSpPr txBox="1"/>
          <p:nvPr/>
        </p:nvSpPr>
        <p:spPr>
          <a:xfrm>
            <a:off x="7820057" y="983827"/>
            <a:ext cx="1215997" cy="261610"/>
          </a:xfrm>
          <a:prstGeom prst="rect">
            <a:avLst/>
          </a:prstGeom>
          <a:solidFill>
            <a:schemeClr val="accent4"/>
          </a:solidFill>
          <a:ln>
            <a:noFill/>
          </a:ln>
        </p:spPr>
        <p:txBody>
          <a:bodyPr wrap="square" rtlCol="0">
            <a:spAutoFit/>
          </a:bodyPr>
          <a:lstStyle/>
          <a:p>
            <a:pPr algn="ctr"/>
            <a:r>
              <a:rPr lang="es-ES" sz="1100" b="1" dirty="0">
                <a:latin typeface="Arial" panose="020B0604020202020204" pitchFamily="34" charset="0"/>
                <a:cs typeface="Arial" panose="020B0604020202020204" pitchFamily="34" charset="0"/>
              </a:rPr>
              <a:t>192 pacientes</a:t>
            </a:r>
          </a:p>
        </p:txBody>
      </p:sp>
      <p:graphicFrame>
        <p:nvGraphicFramePr>
          <p:cNvPr id="30" name="Tabla 29">
            <a:extLst>
              <a:ext uri="{FF2B5EF4-FFF2-40B4-BE49-F238E27FC236}">
                <a16:creationId xmlns:a16="http://schemas.microsoft.com/office/drawing/2014/main" id="{A7F263EA-422E-F9E5-CD15-7BC6471B0393}"/>
              </a:ext>
            </a:extLst>
          </p:cNvPr>
          <p:cNvGraphicFramePr>
            <a:graphicFrameLocks noGrp="1"/>
          </p:cNvGraphicFramePr>
          <p:nvPr>
            <p:extLst>
              <p:ext uri="{D42A27DB-BD31-4B8C-83A1-F6EECF244321}">
                <p14:modId xmlns:p14="http://schemas.microsoft.com/office/powerpoint/2010/main" val="3391061907"/>
              </p:ext>
            </p:extLst>
          </p:nvPr>
        </p:nvGraphicFramePr>
        <p:xfrm>
          <a:off x="6687708" y="1293494"/>
          <a:ext cx="2363452" cy="243840"/>
        </p:xfrm>
        <a:graphic>
          <a:graphicData uri="http://schemas.openxmlformats.org/drawingml/2006/table">
            <a:tbl>
              <a:tblPr firstRow="1" bandRow="1">
                <a:tableStyleId>{5C22544A-7EE6-4342-B048-85BDC9FD1C3A}</a:tableStyleId>
              </a:tblPr>
              <a:tblGrid>
                <a:gridCol w="1211324">
                  <a:extLst>
                    <a:ext uri="{9D8B030D-6E8A-4147-A177-3AD203B41FA5}">
                      <a16:colId xmlns:a16="http://schemas.microsoft.com/office/drawing/2014/main" val="1116749061"/>
                    </a:ext>
                  </a:extLst>
                </a:gridCol>
                <a:gridCol w="1152128">
                  <a:extLst>
                    <a:ext uri="{9D8B030D-6E8A-4147-A177-3AD203B41FA5}">
                      <a16:colId xmlns:a16="http://schemas.microsoft.com/office/drawing/2014/main" val="2366810291"/>
                    </a:ext>
                  </a:extLst>
                </a:gridCol>
              </a:tblGrid>
              <a:tr h="221449">
                <a:tc>
                  <a:txBody>
                    <a:bodyPr/>
                    <a:lstStyle/>
                    <a:p>
                      <a:pPr algn="ctr"/>
                      <a:r>
                        <a:rPr lang="es-ES" sz="1000" dirty="0">
                          <a:solidFill>
                            <a:schemeClr val="tx1"/>
                          </a:solidFill>
                          <a:latin typeface="Arial" panose="020B0604020202020204" pitchFamily="34" charset="0"/>
                          <a:cs typeface="Arial" panose="020B0604020202020204" pitchFamily="34" charset="0"/>
                        </a:rPr>
                        <a:t>EDAD MEDIA </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s-ES" sz="1000" b="0" dirty="0">
                          <a:solidFill>
                            <a:schemeClr val="tx1"/>
                          </a:solidFill>
                          <a:latin typeface="Arial" panose="020B0604020202020204" pitchFamily="34" charset="0"/>
                          <a:cs typeface="Arial" panose="020B0604020202020204" pitchFamily="34" charset="0"/>
                        </a:rPr>
                        <a:t>55,33 Años.</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109970"/>
                  </a:ext>
                </a:extLst>
              </a:tr>
            </a:tbl>
          </a:graphicData>
        </a:graphic>
      </p:graphicFrame>
      <p:sp>
        <p:nvSpPr>
          <p:cNvPr id="33" name="CuadroTexto 32">
            <a:extLst>
              <a:ext uri="{FF2B5EF4-FFF2-40B4-BE49-F238E27FC236}">
                <a16:creationId xmlns:a16="http://schemas.microsoft.com/office/drawing/2014/main" id="{EC888FFF-F277-668A-316E-4DCD482C2FE3}"/>
              </a:ext>
            </a:extLst>
          </p:cNvPr>
          <p:cNvSpPr txBox="1"/>
          <p:nvPr/>
        </p:nvSpPr>
        <p:spPr>
          <a:xfrm>
            <a:off x="4725141" y="2952078"/>
            <a:ext cx="1800200" cy="246221"/>
          </a:xfrm>
          <a:prstGeom prst="rect">
            <a:avLst/>
          </a:prstGeom>
          <a:solidFill>
            <a:srgbClr val="92D050"/>
          </a:solidFill>
          <a:ln w="12700">
            <a:solidFill>
              <a:srgbClr val="00B050"/>
            </a:solidFill>
          </a:ln>
        </p:spPr>
        <p:txBody>
          <a:bodyPr wrap="square" rtlCol="0">
            <a:spAutoFit/>
          </a:bodyPr>
          <a:lstStyle/>
          <a:p>
            <a:pPr algn="ctr"/>
            <a:r>
              <a:rPr lang="es-ES" sz="1000" b="1" dirty="0">
                <a:latin typeface="Arial" panose="020B0604020202020204" pitchFamily="34" charset="0"/>
                <a:cs typeface="Arial" panose="020B0604020202020204" pitchFamily="34" charset="0"/>
              </a:rPr>
              <a:t>COMORBILIDADES</a:t>
            </a:r>
          </a:p>
        </p:txBody>
      </p:sp>
      <p:pic>
        <p:nvPicPr>
          <p:cNvPr id="24" name="Google Shape;107;p16">
            <a:extLst>
              <a:ext uri="{FF2B5EF4-FFF2-40B4-BE49-F238E27FC236}">
                <a16:creationId xmlns:a16="http://schemas.microsoft.com/office/drawing/2014/main" id="{7AC31916-C060-AD27-B3A3-20326F006880}"/>
              </a:ext>
            </a:extLst>
          </p:cNvPr>
          <p:cNvPicPr preferRelativeResize="0"/>
          <p:nvPr/>
        </p:nvPicPr>
        <p:blipFill>
          <a:blip r:embed="rId3">
            <a:alphaModFix/>
          </a:blip>
          <a:stretch>
            <a:fillRect/>
          </a:stretch>
        </p:blipFill>
        <p:spPr>
          <a:xfrm>
            <a:off x="4440009" y="1565140"/>
            <a:ext cx="2135153" cy="1299205"/>
          </a:xfrm>
          <a:prstGeom prst="rect">
            <a:avLst/>
          </a:prstGeom>
          <a:noFill/>
          <a:ln>
            <a:noFill/>
          </a:ln>
        </p:spPr>
      </p:pic>
      <p:sp>
        <p:nvSpPr>
          <p:cNvPr id="25" name="CuadroTexto 24">
            <a:extLst>
              <a:ext uri="{FF2B5EF4-FFF2-40B4-BE49-F238E27FC236}">
                <a16:creationId xmlns:a16="http://schemas.microsoft.com/office/drawing/2014/main" id="{9931B4E5-9B65-FA26-9245-38EFBB5D580B}"/>
              </a:ext>
            </a:extLst>
          </p:cNvPr>
          <p:cNvSpPr txBox="1"/>
          <p:nvPr/>
        </p:nvSpPr>
        <p:spPr>
          <a:xfrm>
            <a:off x="4366838" y="1342733"/>
            <a:ext cx="720080" cy="246221"/>
          </a:xfrm>
          <a:prstGeom prst="rect">
            <a:avLst/>
          </a:prstGeom>
          <a:solidFill>
            <a:srgbClr val="92D050"/>
          </a:solidFill>
          <a:ln w="12700">
            <a:solidFill>
              <a:srgbClr val="00B050"/>
            </a:solidFill>
          </a:ln>
        </p:spPr>
        <p:txBody>
          <a:bodyPr wrap="square" rtlCol="0">
            <a:spAutoFit/>
          </a:bodyPr>
          <a:lstStyle/>
          <a:p>
            <a:pPr algn="ctr"/>
            <a:r>
              <a:rPr lang="es-ES" sz="1000" b="1" dirty="0">
                <a:latin typeface="Arial" panose="020B0604020202020204" pitchFamily="34" charset="0"/>
                <a:cs typeface="Arial" panose="020B0604020202020204" pitchFamily="34" charset="0"/>
              </a:rPr>
              <a:t>SEXO</a:t>
            </a:r>
          </a:p>
        </p:txBody>
      </p:sp>
      <p:sp>
        <p:nvSpPr>
          <p:cNvPr id="34" name="CuadroTexto 33">
            <a:extLst>
              <a:ext uri="{FF2B5EF4-FFF2-40B4-BE49-F238E27FC236}">
                <a16:creationId xmlns:a16="http://schemas.microsoft.com/office/drawing/2014/main" id="{F89F8165-4B34-B77D-097D-9E49959B18B9}"/>
              </a:ext>
            </a:extLst>
          </p:cNvPr>
          <p:cNvSpPr txBox="1"/>
          <p:nvPr/>
        </p:nvSpPr>
        <p:spPr>
          <a:xfrm>
            <a:off x="6964033" y="3168203"/>
            <a:ext cx="1800200" cy="246221"/>
          </a:xfrm>
          <a:prstGeom prst="rect">
            <a:avLst/>
          </a:prstGeom>
          <a:solidFill>
            <a:srgbClr val="92D050"/>
          </a:solidFill>
          <a:ln w="12700">
            <a:solidFill>
              <a:srgbClr val="00B050"/>
            </a:solidFill>
          </a:ln>
        </p:spPr>
        <p:txBody>
          <a:bodyPr vert="horz" wrap="square" rtlCol="0">
            <a:spAutoFit/>
          </a:bodyPr>
          <a:lstStyle/>
          <a:p>
            <a:pPr algn="ctr"/>
            <a:r>
              <a:rPr lang="es-ES" sz="1000" b="1" dirty="0">
                <a:latin typeface="Arial" panose="020B0604020202020204" pitchFamily="34" charset="0"/>
                <a:cs typeface="Arial" panose="020B0604020202020204" pitchFamily="34" charset="0"/>
              </a:rPr>
              <a:t>UNIDAD DERIVADORA</a:t>
            </a:r>
          </a:p>
        </p:txBody>
      </p:sp>
      <p:pic>
        <p:nvPicPr>
          <p:cNvPr id="2" name="Google Shape;156;p23">
            <a:extLst>
              <a:ext uri="{FF2B5EF4-FFF2-40B4-BE49-F238E27FC236}">
                <a16:creationId xmlns:a16="http://schemas.microsoft.com/office/drawing/2014/main" id="{569965FE-41C0-736C-83CA-50975DD5B7D5}"/>
              </a:ext>
            </a:extLst>
          </p:cNvPr>
          <p:cNvPicPr preferRelativeResize="0"/>
          <p:nvPr/>
        </p:nvPicPr>
        <p:blipFill>
          <a:blip r:embed="rId4">
            <a:alphaModFix/>
          </a:blip>
          <a:stretch>
            <a:fillRect/>
          </a:stretch>
        </p:blipFill>
        <p:spPr>
          <a:xfrm>
            <a:off x="4294831" y="3228395"/>
            <a:ext cx="2581426" cy="1915105"/>
          </a:xfrm>
          <a:prstGeom prst="rect">
            <a:avLst/>
          </a:prstGeom>
          <a:noFill/>
          <a:ln>
            <a:noFill/>
          </a:ln>
        </p:spPr>
      </p:pic>
      <p:pic>
        <p:nvPicPr>
          <p:cNvPr id="35" name="Google Shape;142;p21">
            <a:extLst>
              <a:ext uri="{FF2B5EF4-FFF2-40B4-BE49-F238E27FC236}">
                <a16:creationId xmlns:a16="http://schemas.microsoft.com/office/drawing/2014/main" id="{55D36477-A870-3C31-013C-044F261B85A4}"/>
              </a:ext>
            </a:extLst>
          </p:cNvPr>
          <p:cNvPicPr preferRelativeResize="0"/>
          <p:nvPr/>
        </p:nvPicPr>
        <p:blipFill>
          <a:blip r:embed="rId5">
            <a:alphaModFix/>
          </a:blip>
          <a:stretch>
            <a:fillRect/>
          </a:stretch>
        </p:blipFill>
        <p:spPr>
          <a:xfrm>
            <a:off x="6766088" y="3494276"/>
            <a:ext cx="2335795" cy="16492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3B3E0CF-A2B0-6D4C-C7FF-BB6CD3B9F7F8}"/>
              </a:ext>
            </a:extLst>
          </p:cNvPr>
          <p:cNvSpPr txBox="1"/>
          <p:nvPr/>
        </p:nvSpPr>
        <p:spPr>
          <a:xfrm>
            <a:off x="99857" y="4048533"/>
            <a:ext cx="8944285" cy="1073692"/>
          </a:xfrm>
          <a:prstGeom prst="rect">
            <a:avLst/>
          </a:prstGeom>
          <a:noFill/>
          <a:ln>
            <a:solidFill>
              <a:srgbClr val="7030A0"/>
            </a:solidFill>
          </a:ln>
        </p:spPr>
        <p:txBody>
          <a:bodyPr wrap="square">
            <a:spAutoFit/>
          </a:bodyPr>
          <a:lstStyle/>
          <a:p>
            <a:pPr algn="just">
              <a:lnSpc>
                <a:spcPct val="107000"/>
              </a:lnSpc>
              <a:spcAft>
                <a:spcPts val="800"/>
              </a:spcAft>
            </a:pPr>
            <a:r>
              <a:rPr lang="es-ES" sz="1200" kern="100" dirty="0">
                <a:effectLst/>
                <a:latin typeface="Arial" panose="020B0604020202020204" pitchFamily="34" charset="0"/>
                <a:ea typeface="Calibri" panose="020F0502020204030204" pitchFamily="34" charset="0"/>
                <a:cs typeface="Arial" panose="020B0604020202020204" pitchFamily="34" charset="0"/>
              </a:rPr>
              <a:t>Los pacientes que acuden a la consulta de tabaquismo son mayoritariamente hombres mayores de 50 años con patologías cardiorrespiratorias y al menos un intento previo de abandono del hábito tabáquico. </a:t>
            </a:r>
          </a:p>
          <a:p>
            <a:pPr algn="just">
              <a:lnSpc>
                <a:spcPct val="107000"/>
              </a:lnSpc>
              <a:spcAft>
                <a:spcPts val="800"/>
              </a:spcAft>
            </a:pPr>
            <a:r>
              <a:rPr lang="es-ES" sz="1200" kern="100" dirty="0">
                <a:effectLst/>
                <a:latin typeface="Arial" panose="020B0604020202020204" pitchFamily="34" charset="0"/>
                <a:ea typeface="Calibri" panose="020F0502020204030204" pitchFamily="34" charset="0"/>
                <a:cs typeface="Arial" panose="020B0604020202020204" pitchFamily="34" charset="0"/>
              </a:rPr>
              <a:t>La </a:t>
            </a:r>
            <a:r>
              <a:rPr lang="es-ES" sz="1200" kern="100" dirty="0" err="1">
                <a:effectLst/>
                <a:latin typeface="Arial" panose="020B0604020202020204" pitchFamily="34" charset="0"/>
                <a:ea typeface="Calibri" panose="020F0502020204030204" pitchFamily="34" charset="0"/>
                <a:cs typeface="Arial" panose="020B0604020202020204" pitchFamily="34" charset="0"/>
              </a:rPr>
              <a:t>Citisina</a:t>
            </a:r>
            <a:r>
              <a:rPr lang="es-ES" sz="1200" kern="100" dirty="0">
                <a:effectLst/>
                <a:latin typeface="Arial" panose="020B0604020202020204" pitchFamily="34" charset="0"/>
                <a:ea typeface="Calibri" panose="020F0502020204030204" pitchFamily="34" charset="0"/>
                <a:cs typeface="Arial" panose="020B0604020202020204" pitchFamily="34" charset="0"/>
              </a:rPr>
              <a:t> se posicionó como el tratamiento farmacológico más prescrito.</a:t>
            </a:r>
          </a:p>
          <a:p>
            <a:pPr algn="just">
              <a:lnSpc>
                <a:spcPct val="107000"/>
              </a:lnSpc>
              <a:spcAft>
                <a:spcPts val="800"/>
              </a:spcAft>
            </a:pPr>
            <a:r>
              <a:rPr lang="es-ES" sz="1200" kern="100" dirty="0">
                <a:effectLst/>
                <a:latin typeface="Arial" panose="020B0604020202020204" pitchFamily="34" charset="0"/>
                <a:ea typeface="Calibri" panose="020F0502020204030204" pitchFamily="34" charset="0"/>
                <a:cs typeface="Arial" panose="020B0604020202020204" pitchFamily="34" charset="0"/>
              </a:rPr>
              <a:t> Se observó una tasa de abstinencia superior al 40% a los 6 meses. </a:t>
            </a:r>
          </a:p>
        </p:txBody>
      </p:sp>
      <p:sp>
        <p:nvSpPr>
          <p:cNvPr id="6" name="CuadroTexto 5">
            <a:extLst>
              <a:ext uri="{FF2B5EF4-FFF2-40B4-BE49-F238E27FC236}">
                <a16:creationId xmlns:a16="http://schemas.microsoft.com/office/drawing/2014/main" id="{132E34D2-5299-FB13-0EAF-D5D5E76C33C8}"/>
              </a:ext>
            </a:extLst>
          </p:cNvPr>
          <p:cNvSpPr txBox="1"/>
          <p:nvPr/>
        </p:nvSpPr>
        <p:spPr>
          <a:xfrm>
            <a:off x="3534955" y="3748917"/>
            <a:ext cx="1584176" cy="276999"/>
          </a:xfrm>
          <a:prstGeom prst="rect">
            <a:avLst/>
          </a:prstGeom>
          <a:solidFill>
            <a:schemeClr val="accent4">
              <a:lumMod val="40000"/>
              <a:lumOff val="60000"/>
            </a:schemeClr>
          </a:solidFill>
          <a:ln>
            <a:solidFill>
              <a:srgbClr val="7030A0"/>
            </a:solidFill>
          </a:ln>
        </p:spPr>
        <p:txBody>
          <a:bodyPr wrap="square" rtlCol="0">
            <a:spAutoFit/>
          </a:bodyPr>
          <a:lstStyle/>
          <a:p>
            <a:pPr algn="ctr"/>
            <a:r>
              <a:rPr lang="es-ES" sz="1200" b="1" dirty="0">
                <a:latin typeface="Arial" panose="020B0604020202020204" pitchFamily="34" charset="0"/>
                <a:cs typeface="Arial" panose="020B0604020202020204" pitchFamily="34" charset="0"/>
              </a:rPr>
              <a:t>CONCLUSIONES</a:t>
            </a:r>
          </a:p>
        </p:txBody>
      </p:sp>
      <p:sp>
        <p:nvSpPr>
          <p:cNvPr id="10" name="CuadroTexto 9">
            <a:extLst>
              <a:ext uri="{FF2B5EF4-FFF2-40B4-BE49-F238E27FC236}">
                <a16:creationId xmlns:a16="http://schemas.microsoft.com/office/drawing/2014/main" id="{E3505FEE-1E4A-8BBA-8849-154DEBE79223}"/>
              </a:ext>
            </a:extLst>
          </p:cNvPr>
          <p:cNvSpPr txBox="1"/>
          <p:nvPr/>
        </p:nvSpPr>
        <p:spPr>
          <a:xfrm>
            <a:off x="16919" y="640775"/>
            <a:ext cx="368499" cy="3230562"/>
          </a:xfrm>
          <a:prstGeom prst="rect">
            <a:avLst/>
          </a:prstGeom>
          <a:solidFill>
            <a:schemeClr val="accent4">
              <a:lumMod val="40000"/>
              <a:lumOff val="60000"/>
            </a:schemeClr>
          </a:solidFill>
          <a:ln>
            <a:solidFill>
              <a:srgbClr val="7030A0"/>
            </a:solidFill>
          </a:ln>
        </p:spPr>
        <p:txBody>
          <a:bodyPr vert="wordArtVert" wrap="square" rtlCol="0" anchor="ctr">
            <a:spAutoFit/>
          </a:bodyPr>
          <a:lstStyle/>
          <a:p>
            <a:pPr algn="ctr"/>
            <a:r>
              <a:rPr lang="es-ES" sz="1100" b="1" dirty="0">
                <a:latin typeface="Arial" panose="020B0604020202020204" pitchFamily="34" charset="0"/>
                <a:cs typeface="Arial" panose="020B0604020202020204" pitchFamily="34" charset="0"/>
              </a:rPr>
              <a:t>RESULTADOS</a:t>
            </a:r>
          </a:p>
        </p:txBody>
      </p:sp>
      <p:sp>
        <p:nvSpPr>
          <p:cNvPr id="11" name="CuadroTexto 10">
            <a:extLst>
              <a:ext uri="{FF2B5EF4-FFF2-40B4-BE49-F238E27FC236}">
                <a16:creationId xmlns:a16="http://schemas.microsoft.com/office/drawing/2014/main" id="{BF8276D2-540F-E8CB-1F85-0A87DD3B84BE}"/>
              </a:ext>
            </a:extLst>
          </p:cNvPr>
          <p:cNvSpPr txBox="1"/>
          <p:nvPr/>
        </p:nvSpPr>
        <p:spPr>
          <a:xfrm>
            <a:off x="2067916" y="138452"/>
            <a:ext cx="2763222" cy="246221"/>
          </a:xfrm>
          <a:prstGeom prst="rect">
            <a:avLst/>
          </a:prstGeom>
          <a:solidFill>
            <a:srgbClr val="92D050"/>
          </a:solidFill>
          <a:ln w="12700">
            <a:solidFill>
              <a:srgbClr val="00B050"/>
            </a:solidFill>
          </a:ln>
        </p:spPr>
        <p:txBody>
          <a:bodyPr vert="horz" wrap="square" rtlCol="0" anchor="ctr">
            <a:spAutoFit/>
          </a:bodyPr>
          <a:lstStyle/>
          <a:p>
            <a:pPr algn="ctr"/>
            <a:r>
              <a:rPr lang="es-ES" sz="1000" b="1" dirty="0">
                <a:latin typeface="Arial" panose="020B0604020202020204" pitchFamily="34" charset="0"/>
                <a:cs typeface="Arial" panose="020B0604020202020204" pitchFamily="34" charset="0"/>
              </a:rPr>
              <a:t>SITUACIÓN PREVIA AL TRATAMIENTO</a:t>
            </a:r>
          </a:p>
        </p:txBody>
      </p:sp>
      <p:sp>
        <p:nvSpPr>
          <p:cNvPr id="13" name="CuadroTexto 12">
            <a:extLst>
              <a:ext uri="{FF2B5EF4-FFF2-40B4-BE49-F238E27FC236}">
                <a16:creationId xmlns:a16="http://schemas.microsoft.com/office/drawing/2014/main" id="{AB8D91F8-07A8-81EF-F703-DAFB5AA6A4E9}"/>
              </a:ext>
            </a:extLst>
          </p:cNvPr>
          <p:cNvSpPr txBox="1"/>
          <p:nvPr/>
        </p:nvSpPr>
        <p:spPr>
          <a:xfrm>
            <a:off x="2645125" y="640775"/>
            <a:ext cx="1974165" cy="246221"/>
          </a:xfrm>
          <a:prstGeom prst="rect">
            <a:avLst/>
          </a:prstGeom>
          <a:solidFill>
            <a:schemeClr val="accent3">
              <a:lumMod val="40000"/>
              <a:lumOff val="60000"/>
            </a:schemeClr>
          </a:solidFill>
          <a:ln>
            <a:solidFill>
              <a:srgbClr val="00B050"/>
            </a:solidFill>
          </a:ln>
        </p:spPr>
        <p:txBody>
          <a:bodyPr wrap="square" rtlCol="0">
            <a:spAutoFit/>
          </a:bodyPr>
          <a:lstStyle/>
          <a:p>
            <a:pPr algn="ctr"/>
            <a:r>
              <a:rPr lang="es-ES" sz="1000" b="1" dirty="0">
                <a:latin typeface="Arial" panose="020B0604020202020204" pitchFamily="34" charset="0"/>
                <a:cs typeface="Arial" panose="020B0604020202020204" pitchFamily="34" charset="0"/>
              </a:rPr>
              <a:t>Motivación medida por EVA</a:t>
            </a:r>
          </a:p>
        </p:txBody>
      </p:sp>
      <p:pic>
        <p:nvPicPr>
          <p:cNvPr id="15" name="Google Shape;177;p26">
            <a:extLst>
              <a:ext uri="{FF2B5EF4-FFF2-40B4-BE49-F238E27FC236}">
                <a16:creationId xmlns:a16="http://schemas.microsoft.com/office/drawing/2014/main" id="{5B567C88-904A-EEC9-5205-CA2E4AB4B0B8}"/>
              </a:ext>
            </a:extLst>
          </p:cNvPr>
          <p:cNvPicPr preferRelativeResize="0"/>
          <p:nvPr/>
        </p:nvPicPr>
        <p:blipFill>
          <a:blip r:embed="rId3">
            <a:alphaModFix/>
          </a:blip>
          <a:stretch>
            <a:fillRect/>
          </a:stretch>
        </p:blipFill>
        <p:spPr>
          <a:xfrm>
            <a:off x="648036" y="956668"/>
            <a:ext cx="1728193" cy="1079230"/>
          </a:xfrm>
          <a:prstGeom prst="rect">
            <a:avLst/>
          </a:prstGeom>
          <a:noFill/>
          <a:ln>
            <a:noFill/>
          </a:ln>
        </p:spPr>
      </p:pic>
      <p:sp>
        <p:nvSpPr>
          <p:cNvPr id="18" name="CuadroTexto 17">
            <a:extLst>
              <a:ext uri="{FF2B5EF4-FFF2-40B4-BE49-F238E27FC236}">
                <a16:creationId xmlns:a16="http://schemas.microsoft.com/office/drawing/2014/main" id="{41BB5994-1ECF-2E4F-E4FA-6880E9D42329}"/>
              </a:ext>
            </a:extLst>
          </p:cNvPr>
          <p:cNvSpPr txBox="1"/>
          <p:nvPr/>
        </p:nvSpPr>
        <p:spPr>
          <a:xfrm>
            <a:off x="490301" y="640776"/>
            <a:ext cx="1876638" cy="246221"/>
          </a:xfrm>
          <a:prstGeom prst="rect">
            <a:avLst/>
          </a:prstGeom>
          <a:solidFill>
            <a:schemeClr val="accent3">
              <a:lumMod val="40000"/>
              <a:lumOff val="60000"/>
            </a:schemeClr>
          </a:solidFill>
          <a:ln>
            <a:solidFill>
              <a:srgbClr val="00B050"/>
            </a:solidFill>
          </a:ln>
        </p:spPr>
        <p:txBody>
          <a:bodyPr wrap="square" rtlCol="0">
            <a:spAutoFit/>
          </a:bodyPr>
          <a:lstStyle/>
          <a:p>
            <a:pPr algn="ctr"/>
            <a:r>
              <a:rPr lang="es-ES" sz="1000" b="1" dirty="0">
                <a:latin typeface="Arial" panose="020B0604020202020204" pitchFamily="34" charset="0"/>
                <a:cs typeface="Arial" panose="020B0604020202020204" pitchFamily="34" charset="0"/>
              </a:rPr>
              <a:t>Intento de abandono previo</a:t>
            </a:r>
          </a:p>
        </p:txBody>
      </p:sp>
      <p:graphicFrame>
        <p:nvGraphicFramePr>
          <p:cNvPr id="19" name="Gráfico 18">
            <a:extLst>
              <a:ext uri="{FF2B5EF4-FFF2-40B4-BE49-F238E27FC236}">
                <a16:creationId xmlns:a16="http://schemas.microsoft.com/office/drawing/2014/main" id="{A90ED06B-283D-5411-7748-770150534AE9}"/>
              </a:ext>
            </a:extLst>
          </p:cNvPr>
          <p:cNvGraphicFramePr>
            <a:graphicFrameLocks/>
          </p:cNvGraphicFramePr>
          <p:nvPr>
            <p:extLst>
              <p:ext uri="{D42A27DB-BD31-4B8C-83A1-F6EECF244321}">
                <p14:modId xmlns:p14="http://schemas.microsoft.com/office/powerpoint/2010/main" val="3527900770"/>
              </p:ext>
            </p:extLst>
          </p:nvPr>
        </p:nvGraphicFramePr>
        <p:xfrm>
          <a:off x="15368" y="2196260"/>
          <a:ext cx="3090376" cy="1912070"/>
        </p:xfrm>
        <a:graphic>
          <a:graphicData uri="http://schemas.openxmlformats.org/drawingml/2006/chart">
            <c:chart xmlns:c="http://schemas.openxmlformats.org/drawingml/2006/chart" xmlns:r="http://schemas.openxmlformats.org/officeDocument/2006/relationships" r:id="rId4"/>
          </a:graphicData>
        </a:graphic>
      </p:graphicFrame>
      <p:sp>
        <p:nvSpPr>
          <p:cNvPr id="21" name="CuadroTexto 20">
            <a:extLst>
              <a:ext uri="{FF2B5EF4-FFF2-40B4-BE49-F238E27FC236}">
                <a16:creationId xmlns:a16="http://schemas.microsoft.com/office/drawing/2014/main" id="{E1E1DA60-310C-4AC4-419E-7AC2B6D9C252}"/>
              </a:ext>
            </a:extLst>
          </p:cNvPr>
          <p:cNvSpPr txBox="1"/>
          <p:nvPr/>
        </p:nvSpPr>
        <p:spPr>
          <a:xfrm>
            <a:off x="488507" y="2009835"/>
            <a:ext cx="1728192" cy="246221"/>
          </a:xfrm>
          <a:prstGeom prst="rect">
            <a:avLst/>
          </a:prstGeom>
          <a:solidFill>
            <a:schemeClr val="accent3">
              <a:lumMod val="40000"/>
              <a:lumOff val="60000"/>
            </a:schemeClr>
          </a:solidFill>
          <a:ln>
            <a:solidFill>
              <a:srgbClr val="00B050"/>
            </a:solidFill>
          </a:ln>
        </p:spPr>
        <p:txBody>
          <a:bodyPr wrap="square" rtlCol="0">
            <a:spAutoFit/>
          </a:bodyPr>
          <a:lstStyle/>
          <a:p>
            <a:pPr algn="ctr"/>
            <a:r>
              <a:rPr lang="es-ES" sz="1000" b="1" dirty="0">
                <a:latin typeface="Arial" panose="020B0604020202020204" pitchFamily="34" charset="0"/>
                <a:cs typeface="Arial" panose="020B0604020202020204" pitchFamily="34" charset="0"/>
              </a:rPr>
              <a:t>Fase de abandono</a:t>
            </a:r>
          </a:p>
        </p:txBody>
      </p:sp>
      <p:graphicFrame>
        <p:nvGraphicFramePr>
          <p:cNvPr id="22" name="Gráfico 21">
            <a:extLst>
              <a:ext uri="{FF2B5EF4-FFF2-40B4-BE49-F238E27FC236}">
                <a16:creationId xmlns:a16="http://schemas.microsoft.com/office/drawing/2014/main" id="{118A6577-B21A-173D-4AA7-3971555695F4}"/>
              </a:ext>
            </a:extLst>
          </p:cNvPr>
          <p:cNvGraphicFramePr>
            <a:graphicFrameLocks/>
          </p:cNvGraphicFramePr>
          <p:nvPr>
            <p:extLst>
              <p:ext uri="{D42A27DB-BD31-4B8C-83A1-F6EECF244321}">
                <p14:modId xmlns:p14="http://schemas.microsoft.com/office/powerpoint/2010/main" val="2165282738"/>
              </p:ext>
            </p:extLst>
          </p:nvPr>
        </p:nvGraphicFramePr>
        <p:xfrm>
          <a:off x="2464663" y="967224"/>
          <a:ext cx="2653765" cy="1683364"/>
        </p:xfrm>
        <a:graphic>
          <a:graphicData uri="http://schemas.openxmlformats.org/drawingml/2006/chart">
            <c:chart xmlns:c="http://schemas.openxmlformats.org/drawingml/2006/chart" xmlns:r="http://schemas.openxmlformats.org/officeDocument/2006/relationships" r:id="rId5"/>
          </a:graphicData>
        </a:graphic>
      </p:graphicFrame>
      <p:sp>
        <p:nvSpPr>
          <p:cNvPr id="25" name="CuadroTexto 24">
            <a:extLst>
              <a:ext uri="{FF2B5EF4-FFF2-40B4-BE49-F238E27FC236}">
                <a16:creationId xmlns:a16="http://schemas.microsoft.com/office/drawing/2014/main" id="{F3474B90-EDB4-013A-4E87-8A031934F0E7}"/>
              </a:ext>
            </a:extLst>
          </p:cNvPr>
          <p:cNvSpPr txBox="1"/>
          <p:nvPr/>
        </p:nvSpPr>
        <p:spPr>
          <a:xfrm>
            <a:off x="6088664" y="128550"/>
            <a:ext cx="2543406" cy="246221"/>
          </a:xfrm>
          <a:prstGeom prst="rect">
            <a:avLst/>
          </a:prstGeom>
          <a:solidFill>
            <a:srgbClr val="92D050"/>
          </a:solidFill>
          <a:ln w="12700">
            <a:solidFill>
              <a:srgbClr val="00B050"/>
            </a:solidFill>
          </a:ln>
        </p:spPr>
        <p:txBody>
          <a:bodyPr vert="horz" wrap="square" rtlCol="0" anchor="ctr">
            <a:spAutoFit/>
          </a:bodyPr>
          <a:lstStyle/>
          <a:p>
            <a:pPr algn="ctr"/>
            <a:r>
              <a:rPr lang="es-ES" sz="1000" b="1" dirty="0">
                <a:latin typeface="Arial" panose="020B0604020202020204" pitchFamily="34" charset="0"/>
                <a:cs typeface="Arial" panose="020B0604020202020204" pitchFamily="34" charset="0"/>
              </a:rPr>
              <a:t>TRATAMIENTO FARMACOLÓGICO</a:t>
            </a:r>
          </a:p>
        </p:txBody>
      </p:sp>
      <p:graphicFrame>
        <p:nvGraphicFramePr>
          <p:cNvPr id="26" name="Gráfico 25">
            <a:extLst>
              <a:ext uri="{FF2B5EF4-FFF2-40B4-BE49-F238E27FC236}">
                <a16:creationId xmlns:a16="http://schemas.microsoft.com/office/drawing/2014/main" id="{BAB3DE42-2BCD-2849-45D9-11C1C7441315}"/>
              </a:ext>
            </a:extLst>
          </p:cNvPr>
          <p:cNvGraphicFramePr>
            <a:graphicFrameLocks/>
          </p:cNvGraphicFramePr>
          <p:nvPr>
            <p:extLst>
              <p:ext uri="{D42A27DB-BD31-4B8C-83A1-F6EECF244321}">
                <p14:modId xmlns:p14="http://schemas.microsoft.com/office/powerpoint/2010/main" val="2876047459"/>
              </p:ext>
            </p:extLst>
          </p:nvPr>
        </p:nvGraphicFramePr>
        <p:xfrm>
          <a:off x="5409402" y="339503"/>
          <a:ext cx="3711108" cy="185675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Tabla 26">
            <a:extLst>
              <a:ext uri="{FF2B5EF4-FFF2-40B4-BE49-F238E27FC236}">
                <a16:creationId xmlns:a16="http://schemas.microsoft.com/office/drawing/2014/main" id="{A478604C-1E2F-5B48-CE69-3CCB9ADEFC96}"/>
              </a:ext>
            </a:extLst>
          </p:cNvPr>
          <p:cNvGraphicFramePr>
            <a:graphicFrameLocks noGrp="1"/>
          </p:cNvGraphicFramePr>
          <p:nvPr>
            <p:extLst>
              <p:ext uri="{D42A27DB-BD31-4B8C-83A1-F6EECF244321}">
                <p14:modId xmlns:p14="http://schemas.microsoft.com/office/powerpoint/2010/main" val="747091163"/>
              </p:ext>
            </p:extLst>
          </p:nvPr>
        </p:nvGraphicFramePr>
        <p:xfrm>
          <a:off x="2585192" y="2962727"/>
          <a:ext cx="2318631" cy="396240"/>
        </p:xfrm>
        <a:graphic>
          <a:graphicData uri="http://schemas.openxmlformats.org/drawingml/2006/table">
            <a:tbl>
              <a:tblPr firstRow="1" bandRow="1">
                <a:tableStyleId>{5C22544A-7EE6-4342-B048-85BDC9FD1C3A}</a:tableStyleId>
              </a:tblPr>
              <a:tblGrid>
                <a:gridCol w="1166503">
                  <a:extLst>
                    <a:ext uri="{9D8B030D-6E8A-4147-A177-3AD203B41FA5}">
                      <a16:colId xmlns:a16="http://schemas.microsoft.com/office/drawing/2014/main" val="1116749061"/>
                    </a:ext>
                  </a:extLst>
                </a:gridCol>
                <a:gridCol w="1152128">
                  <a:extLst>
                    <a:ext uri="{9D8B030D-6E8A-4147-A177-3AD203B41FA5}">
                      <a16:colId xmlns:a16="http://schemas.microsoft.com/office/drawing/2014/main" val="2366810291"/>
                    </a:ext>
                  </a:extLst>
                </a:gridCol>
              </a:tblGrid>
              <a:tr h="221449">
                <a:tc>
                  <a:txBody>
                    <a:bodyPr/>
                    <a:lstStyle/>
                    <a:p>
                      <a:pPr algn="ctr"/>
                      <a:r>
                        <a:rPr lang="es-ES" sz="1000" dirty="0">
                          <a:solidFill>
                            <a:schemeClr val="tx1"/>
                          </a:solidFill>
                          <a:latin typeface="Arial" panose="020B0604020202020204" pitchFamily="34" charset="0"/>
                          <a:cs typeface="Arial" panose="020B0604020202020204" pitchFamily="34" charset="0"/>
                        </a:rPr>
                        <a:t>FAGERSTRÖM medio </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s-ES" sz="1200" b="0" dirty="0">
                          <a:solidFill>
                            <a:schemeClr val="tx1"/>
                          </a:solidFill>
                          <a:latin typeface="Arial" panose="020B0604020202020204" pitchFamily="34" charset="0"/>
                          <a:cs typeface="Arial" panose="020B0604020202020204" pitchFamily="34" charset="0"/>
                        </a:rPr>
                        <a:t>6,3.</a:t>
                      </a:r>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2109970"/>
                  </a:ext>
                </a:extLst>
              </a:tr>
            </a:tbl>
          </a:graphicData>
        </a:graphic>
      </p:graphicFrame>
      <mc:AlternateContent xmlns:mc="http://schemas.openxmlformats.org/markup-compatibility/2006" xmlns:cx2="http://schemas.microsoft.com/office/drawing/2015/10/21/chartex">
        <mc:Choice Requires="cx2">
          <p:graphicFrame>
            <p:nvGraphicFramePr>
              <p:cNvPr id="28" name="Gráfico 27">
                <a:extLst>
                  <a:ext uri="{FF2B5EF4-FFF2-40B4-BE49-F238E27FC236}">
                    <a16:creationId xmlns:a16="http://schemas.microsoft.com/office/drawing/2014/main" id="{B35422FC-162E-AD36-8FC7-96C7200A0398}"/>
                  </a:ext>
                </a:extLst>
              </p:cNvPr>
              <p:cNvGraphicFramePr/>
              <p:nvPr>
                <p:extLst>
                  <p:ext uri="{D42A27DB-BD31-4B8C-83A1-F6EECF244321}">
                    <p14:modId xmlns:p14="http://schemas.microsoft.com/office/powerpoint/2010/main" val="4189281488"/>
                  </p:ext>
                </p:extLst>
              </p:nvPr>
            </p:nvGraphicFramePr>
            <p:xfrm>
              <a:off x="5333034" y="2318396"/>
              <a:ext cx="3711108" cy="1684903"/>
            </p:xfrm>
            <a:graphic>
              <a:graphicData uri="http://schemas.microsoft.com/office/drawing/2014/chartex">
                <cx:chart xmlns:cx="http://schemas.microsoft.com/office/drawing/2014/chartex" xmlns:r="http://schemas.openxmlformats.org/officeDocument/2006/relationships" r:id="rId7"/>
              </a:graphicData>
            </a:graphic>
          </p:graphicFrame>
        </mc:Choice>
        <mc:Fallback xmlns="">
          <p:pic>
            <p:nvPicPr>
              <p:cNvPr id="28" name="Gráfico 27">
                <a:extLst>
                  <a:ext uri="{FF2B5EF4-FFF2-40B4-BE49-F238E27FC236}">
                    <a16:creationId xmlns:a16="http://schemas.microsoft.com/office/drawing/2014/main" id="{B35422FC-162E-AD36-8FC7-96C7200A0398}"/>
                  </a:ext>
                </a:extLst>
              </p:cNvPr>
              <p:cNvPicPr>
                <a:picLocks noGrp="1" noRot="1" noChangeAspect="1" noMove="1" noResize="1" noEditPoints="1" noAdjustHandles="1" noChangeArrowheads="1" noChangeShapeType="1"/>
              </p:cNvPicPr>
              <p:nvPr/>
            </p:nvPicPr>
            <p:blipFill>
              <a:blip r:embed="rId8"/>
              <a:stretch>
                <a:fillRect/>
              </a:stretch>
            </p:blipFill>
            <p:spPr>
              <a:xfrm>
                <a:off x="5333034" y="2318396"/>
                <a:ext cx="3711108" cy="1684903"/>
              </a:xfrm>
              <a:prstGeom prst="rect">
                <a:avLst/>
              </a:prstGeom>
            </p:spPr>
          </p:pic>
        </mc:Fallback>
      </mc:AlternateContent>
      <p:sp>
        <p:nvSpPr>
          <p:cNvPr id="29" name="CuadroTexto 28">
            <a:extLst>
              <a:ext uri="{FF2B5EF4-FFF2-40B4-BE49-F238E27FC236}">
                <a16:creationId xmlns:a16="http://schemas.microsoft.com/office/drawing/2014/main" id="{057F82DF-3C7C-CBDF-61E5-B7D99593DF22}"/>
              </a:ext>
            </a:extLst>
          </p:cNvPr>
          <p:cNvSpPr txBox="1"/>
          <p:nvPr/>
        </p:nvSpPr>
        <p:spPr>
          <a:xfrm>
            <a:off x="6588224" y="2118383"/>
            <a:ext cx="1883893" cy="246221"/>
          </a:xfrm>
          <a:prstGeom prst="rect">
            <a:avLst/>
          </a:prstGeom>
          <a:solidFill>
            <a:srgbClr val="92D050"/>
          </a:solidFill>
          <a:ln w="12700">
            <a:solidFill>
              <a:srgbClr val="00B050"/>
            </a:solidFill>
          </a:ln>
        </p:spPr>
        <p:txBody>
          <a:bodyPr vert="horz" wrap="square" rtlCol="0" anchor="ctr">
            <a:spAutoFit/>
          </a:bodyPr>
          <a:lstStyle/>
          <a:p>
            <a:pPr algn="ctr"/>
            <a:r>
              <a:rPr lang="es-ES" sz="1000" b="1" dirty="0">
                <a:latin typeface="Arial" panose="020B0604020202020204" pitchFamily="34" charset="0"/>
                <a:cs typeface="Arial" panose="020B0604020202020204" pitchFamily="34" charset="0"/>
              </a:rPr>
              <a:t>TASA DE ABSTINENCIA</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293</Words>
  <Application>Microsoft Office PowerPoint</Application>
  <PresentationFormat>Presentación en pantalla (16:9)</PresentationFormat>
  <Paragraphs>34</Paragraphs>
  <Slides>2</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Aptos</vt:lpstr>
      <vt:lpstr>Arial</vt:lpstr>
      <vt:lpstr>Calibri</vt:lpstr>
      <vt:lpstr>Times New Roman</vt:lpstr>
      <vt:lpstr>Tema de Office</vt:lpstr>
      <vt:lpstr>ANALISIS DESCRIPTIVO DE PACIENTES EN LA CONSULTA DE TABAQUISMO DEL HOSPITAL UNIVERSITARIO VIRGEN DE VALME. P. Montero Sanz1, J.M. Díez Piña1, V. Díaz Pérez1, N. Reyes Núñez1 J. Vázquez Domínguez1, A. Vera Pila1. 1.-Unidad de Gestión Clínica. Hospital de Valme. Sevilla.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patricia Montero sanz</cp:lastModifiedBy>
  <cp:revision>19</cp:revision>
  <dcterms:created xsi:type="dcterms:W3CDTF">2024-02-05T13:08:18Z</dcterms:created>
  <dcterms:modified xsi:type="dcterms:W3CDTF">2024-02-26T18:04:32Z</dcterms:modified>
</cp:coreProperties>
</file>