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>
      <p:cViewPr varScale="1">
        <p:scale>
          <a:sx n="88" d="100"/>
          <a:sy n="88" d="100"/>
        </p:scale>
        <p:origin x="660" y="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ia\Desktop\Comunicaci&#243;n%20Neumosur%20VNI\Gra&#769;fica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 sz="1800" b="1" dirty="0"/>
              <a:t>TERAPIA</a:t>
            </a:r>
            <a:r>
              <a:rPr lang="es-ES_tradnl" sz="1800" b="1" baseline="0" dirty="0"/>
              <a:t> DURANTE INGRESO</a:t>
            </a:r>
          </a:p>
        </c:rich>
      </c:tx>
      <c:layout>
        <c:manualLayout>
          <c:xMode val="edge"/>
          <c:yMode val="edge"/>
          <c:x val="0.23118146155038324"/>
          <c:y val="3.55027766246364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964-4760-A05A-0F326685B7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964-4760-A05A-0F326685B7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964-4760-A05A-0F326685B70C}"/>
              </c:ext>
            </c:extLst>
          </c:dPt>
          <c:cat>
            <c:strRef>
              <c:f>Hoja1!$A$24:$A$26</c:f>
              <c:strCache>
                <c:ptCount val="3"/>
                <c:pt idx="0">
                  <c:v>VNI</c:v>
                </c:pt>
                <c:pt idx="1">
                  <c:v>CPAP</c:v>
                </c:pt>
                <c:pt idx="2">
                  <c:v>OAF</c:v>
                </c:pt>
              </c:strCache>
            </c:strRef>
          </c:cat>
          <c:val>
            <c:numRef>
              <c:f>Hoja1!$B$24:$B$26</c:f>
              <c:numCache>
                <c:formatCode>0.00%</c:formatCode>
                <c:ptCount val="3"/>
                <c:pt idx="0" formatCode="0%">
                  <c:v>0.8</c:v>
                </c:pt>
                <c:pt idx="1">
                  <c:v>1.4E-2</c:v>
                </c:pt>
                <c:pt idx="2">
                  <c:v>0.186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64-4760-A05A-0F326685B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05:35.966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05:47.029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05:57.811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06:34.987"/>
    </inkml:context>
    <inkml:brush xml:id="br0">
      <inkml:brushProperty name="width" value="0.3" units="cm"/>
      <inkml:brushProperty name="height" value="0.6" units="cm"/>
      <inkml:brushProperty name="color" value="#D7C13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06:59.329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07:42.475"/>
    </inkml:context>
    <inkml:brush xml:id="br0">
      <inkml:brushProperty name="width" value="0.1" units="cm"/>
      <inkml:brushProperty name="height" value="0.6" units="cm"/>
      <inkml:brushProperty name="color" value="#00A0D7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10:34.501"/>
    </inkml:context>
    <inkml:brush xml:id="br0">
      <inkml:brushProperty name="width" value="0.4" units="cm"/>
      <inkml:brushProperty name="height" value="0.8" units="cm"/>
      <inkml:brushProperty name="color" value="#3366CC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10:53.956"/>
    </inkml:context>
    <inkml:brush xml:id="br0">
      <inkml:brushProperty name="width" value="0.4" units="cm"/>
      <inkml:brushProperty name="height" value="0.8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11:07.048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04T17:19:34.756"/>
    </inkml:context>
    <inkml:brush xml:id="br0">
      <inkml:brushProperty name="width" value="0.4" units="cm"/>
      <inkml:brushProperty name="height" value="0.8" units="cm"/>
      <inkml:brushProperty name="color" value="#0099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DF2CB-D0F4-437A-9C62-AFAA265ED3B3}" type="datetimeFigureOut">
              <a:rPr lang="es-ES" smtClean="0"/>
              <a:t>04/02/2023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D047A-07AB-4C61-A23E-0D0DE3666AD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956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D047A-07AB-4C61-A23E-0D0DE3666AD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618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5.xml"/><Relationship Id="rId18" Type="http://schemas.openxmlformats.org/officeDocument/2006/relationships/image" Target="../media/image10.png"/><Relationship Id="rId3" Type="http://schemas.openxmlformats.org/officeDocument/2006/relationships/image" Target="../media/image3.pn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7.png"/><Relationship Id="rId17" Type="http://schemas.openxmlformats.org/officeDocument/2006/relationships/customXml" Target="../ink/ink7.xml"/><Relationship Id="rId2" Type="http://schemas.openxmlformats.org/officeDocument/2006/relationships/image" Target="../media/image2.png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customXml" Target="../ink/ink4.xml"/><Relationship Id="rId24" Type="http://schemas.openxmlformats.org/officeDocument/2006/relationships/image" Target="../media/image13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10" Type="http://schemas.openxmlformats.org/officeDocument/2006/relationships/image" Target="../media/image6.png"/><Relationship Id="rId19" Type="http://schemas.openxmlformats.org/officeDocument/2006/relationships/customXml" Target="../ink/ink8.xml"/><Relationship Id="rId4" Type="http://schemas.openxmlformats.org/officeDocument/2006/relationships/chart" Target="../charts/chart1.xml"/><Relationship Id="rId9" Type="http://schemas.openxmlformats.org/officeDocument/2006/relationships/customXml" Target="../ink/ink3.xml"/><Relationship Id="rId14" Type="http://schemas.openxmlformats.org/officeDocument/2006/relationships/image" Target="../media/image8.png"/><Relationship Id="rId2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B6D15AE-921D-0BE0-4BE5-18F2615B4A93}"/>
              </a:ext>
            </a:extLst>
          </p:cNvPr>
          <p:cNvSpPr txBox="1"/>
          <p:nvPr/>
        </p:nvSpPr>
        <p:spPr>
          <a:xfrm>
            <a:off x="1553450" y="51470"/>
            <a:ext cx="7461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PERFIL DE PACIENTES INGRESADOS CON NECESIDAD DE SOPORTE RESPIRATORIO EN UN HOSPITAL DE SEGUNDO NIVEL SIN UNIDAD DE VENTILACIÓN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1E5D43-DF37-744C-EADB-FE799D81E9E1}"/>
              </a:ext>
            </a:extLst>
          </p:cNvPr>
          <p:cNvSpPr txBox="1"/>
          <p:nvPr/>
        </p:nvSpPr>
        <p:spPr>
          <a:xfrm>
            <a:off x="2051720" y="872389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García Mullor MM (1), Gómez Gago Ana (2); Díaz López JM (1),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Fole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Vázquez David (1)</a:t>
            </a:r>
          </a:p>
          <a:p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Neumología. Hospital Universitario Torrecárdenas (HUT), Almería</a:t>
            </a:r>
          </a:p>
          <a:p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Cirugía Torácica. Hospital Universitario Virgen de las Nieves, Granada.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3D2890-59DC-D071-FCBE-EA28B575C926}"/>
              </a:ext>
            </a:extLst>
          </p:cNvPr>
          <p:cNvSpPr txBox="1"/>
          <p:nvPr/>
        </p:nvSpPr>
        <p:spPr>
          <a:xfrm>
            <a:off x="317202" y="2748283"/>
            <a:ext cx="8711775" cy="7848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Describir el perfil de pacientes hospitalizados en el HUT tratados con soporte respiratorio: ventilación mecánica no invasiva (VNI), presión positiva en la vía aérea (CPAP) y/o oxigenoterapia de alto flujo (OAF).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0419922-5D3D-E929-88B4-6297067D967F}"/>
              </a:ext>
            </a:extLst>
          </p:cNvPr>
          <p:cNvSpPr txBox="1"/>
          <p:nvPr/>
        </p:nvSpPr>
        <p:spPr>
          <a:xfrm>
            <a:off x="222857" y="2403107"/>
            <a:ext cx="1465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BD69A0A-2C9B-5CD6-FDEC-FA68D262D9AC}"/>
              </a:ext>
            </a:extLst>
          </p:cNvPr>
          <p:cNvSpPr txBox="1"/>
          <p:nvPr/>
        </p:nvSpPr>
        <p:spPr>
          <a:xfrm>
            <a:off x="303266" y="3939902"/>
            <a:ext cx="8711775" cy="10156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observacional retrospectivo realizado en el servicio de Neumología del HUT.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Enero 2022- noviembre 2022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Pacientes con insuficiencia respiratoria como motivo de ingreso o como complicación durante hospitalización por otro motivo.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63A5446-6AF5-C2B1-413D-8BA37537FC1D}"/>
              </a:ext>
            </a:extLst>
          </p:cNvPr>
          <p:cNvSpPr txBox="1"/>
          <p:nvPr/>
        </p:nvSpPr>
        <p:spPr>
          <a:xfrm>
            <a:off x="222857" y="3609793"/>
            <a:ext cx="256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8B16831-5E60-2CA7-8CAC-E6868D1190B9}"/>
              </a:ext>
            </a:extLst>
          </p:cNvPr>
          <p:cNvSpPr txBox="1"/>
          <p:nvPr/>
        </p:nvSpPr>
        <p:spPr>
          <a:xfrm>
            <a:off x="317202" y="1807738"/>
            <a:ext cx="8711775" cy="55399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pesar de que el soporte respiratorio es una de las áreas de la Neumología que más se ha desarrollado, muchos centros de nuestro entorno carecen de unidad de ventilación.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28F5CD-2D03-8EEC-5CE3-807B931B9917}"/>
              </a:ext>
            </a:extLst>
          </p:cNvPr>
          <p:cNvSpPr txBox="1"/>
          <p:nvPr/>
        </p:nvSpPr>
        <p:spPr>
          <a:xfrm>
            <a:off x="222857" y="1457767"/>
            <a:ext cx="1465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444FFE2-0FB7-13E0-0785-DCF59358C5FD}"/>
              </a:ext>
            </a:extLst>
          </p:cNvPr>
          <p:cNvSpPr txBox="1"/>
          <p:nvPr/>
        </p:nvSpPr>
        <p:spPr>
          <a:xfrm>
            <a:off x="228092" y="84036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Resultados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8465660-43B6-AD93-2DF4-46C01228740F}"/>
              </a:ext>
            </a:extLst>
          </p:cNvPr>
          <p:cNvSpPr txBox="1"/>
          <p:nvPr/>
        </p:nvSpPr>
        <p:spPr>
          <a:xfrm>
            <a:off x="107504" y="3385324"/>
            <a:ext cx="1465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F3EAEAD-92A8-498C-A638-AF0CAA69E69F}"/>
              </a:ext>
            </a:extLst>
          </p:cNvPr>
          <p:cNvSpPr txBox="1"/>
          <p:nvPr/>
        </p:nvSpPr>
        <p:spPr>
          <a:xfrm>
            <a:off x="216112" y="3723878"/>
            <a:ext cx="8711775" cy="12464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soporte respiratorio fuera de las áreas dedicadas a ello es una realidad, destacando en nuestra serie los pacientes con AEPOC, ICC o COVID19.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IRG fue el fallo respiratorio más tratado y en consonancia, la VNI fue la terapia más usada.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Debido a la falta de monitorización, tenemos pocos pacientes con hipoxemia grave en la planta de hospitalización, lo que limita nuestra experiencia con éstos.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E09592-0C86-ADC3-8AB7-5FA6FE07A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766587"/>
            <a:ext cx="785003" cy="4162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5EEB2B6-9DB0-900A-3511-5269C84A3D8E}"/>
              </a:ext>
            </a:extLst>
          </p:cNvPr>
          <p:cNvSpPr txBox="1"/>
          <p:nvPr/>
        </p:nvSpPr>
        <p:spPr>
          <a:xfrm>
            <a:off x="228092" y="1209695"/>
            <a:ext cx="3319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69 pacientes 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(58%) </a:t>
            </a:r>
            <a:r>
              <a:rPr lang="es-ES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♂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ACF99B8-29B4-B7E2-33DE-65F86B1C7F6E}"/>
              </a:ext>
            </a:extLst>
          </p:cNvPr>
          <p:cNvSpPr txBox="1"/>
          <p:nvPr/>
        </p:nvSpPr>
        <p:spPr>
          <a:xfrm>
            <a:off x="216112" y="1578845"/>
            <a:ext cx="255568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Edad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70 años (RIQ 62-78) 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9F73FD4-C9D7-370D-6DD0-210ACA8F2019}"/>
              </a:ext>
            </a:extLst>
          </p:cNvPr>
          <p:cNvSpPr txBox="1"/>
          <p:nvPr/>
        </p:nvSpPr>
        <p:spPr>
          <a:xfrm>
            <a:off x="216112" y="1879109"/>
            <a:ext cx="35845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Hospitalización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días (RIQ 9-24) 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F3C2AB9-0303-D29B-D571-E310DC18A6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54" r="21789" b="23389"/>
          <a:stretch/>
        </p:blipFill>
        <p:spPr>
          <a:xfrm>
            <a:off x="3606655" y="30301"/>
            <a:ext cx="2088233" cy="1620123"/>
          </a:xfrm>
          <a:prstGeom prst="rect">
            <a:avLst/>
          </a:prstGeom>
        </p:spPr>
      </p:pic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67AB05C7-7D5C-DE58-807D-B5B3355A56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029861"/>
              </p:ext>
            </p:extLst>
          </p:nvPr>
        </p:nvGraphicFramePr>
        <p:xfrm>
          <a:off x="5441053" y="1609930"/>
          <a:ext cx="3348759" cy="2146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88874-2264-F622-26F9-80795FC9F291}"/>
              </a:ext>
            </a:extLst>
          </p:cNvPr>
          <p:cNvSpPr txBox="1"/>
          <p:nvPr/>
        </p:nvSpPr>
        <p:spPr>
          <a:xfrm>
            <a:off x="6012160" y="123478"/>
            <a:ext cx="2520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M. Interna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Neumología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Cardiología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Oncología médica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Infecciosas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Otras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Entrada de lápiz 22">
                <a:extLst>
                  <a:ext uri="{FF2B5EF4-FFF2-40B4-BE49-F238E27FC236}">
                    <a16:creationId xmlns:a16="http://schemas.microsoft.com/office/drawing/2014/main" id="{45A32D64-10E4-C604-1712-898768EB7DEB}"/>
                  </a:ext>
                </a:extLst>
              </p14:cNvPr>
              <p14:cNvContentPartPr/>
              <p14:nvPr/>
            </p14:nvContentPartPr>
            <p14:xfrm>
              <a:off x="7115433" y="237788"/>
              <a:ext cx="360" cy="360"/>
            </p14:xfrm>
          </p:contentPart>
        </mc:Choice>
        <mc:Fallback xmlns="">
          <p:pic>
            <p:nvPicPr>
              <p:cNvPr id="23" name="Entrada de lápiz 22">
                <a:extLst>
                  <a:ext uri="{FF2B5EF4-FFF2-40B4-BE49-F238E27FC236}">
                    <a16:creationId xmlns:a16="http://schemas.microsoft.com/office/drawing/2014/main" id="{45A32D64-10E4-C604-1712-898768EB7D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61433" y="13014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4EE9BCAC-E8A5-F95E-F9A0-6F10573DB9E7}"/>
                  </a:ext>
                </a:extLst>
              </p14:cNvPr>
              <p14:cNvContentPartPr/>
              <p14:nvPr/>
            </p14:nvContentPartPr>
            <p14:xfrm>
              <a:off x="7261233" y="476108"/>
              <a:ext cx="360" cy="360"/>
            </p14:xfrm>
          </p:contentPart>
        </mc:Choice>
        <mc:Fallback xmlns=""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4EE9BCAC-E8A5-F95E-F9A0-6F10573DB9E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07593" y="36846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59E20D05-6960-2053-0B39-05C922702106}"/>
                  </a:ext>
                </a:extLst>
              </p14:cNvPr>
              <p14:cNvContentPartPr/>
              <p14:nvPr/>
            </p14:nvContentPartPr>
            <p14:xfrm>
              <a:off x="7223073" y="737108"/>
              <a:ext cx="360" cy="360"/>
            </p14:xfrm>
          </p:contentPart>
        </mc:Choice>
        <mc:Fallback xmlns=""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59E20D05-6960-2053-0B39-05C92270210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69073" y="62910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7" name="Entrada de lápiz 26">
                <a:extLst>
                  <a:ext uri="{FF2B5EF4-FFF2-40B4-BE49-F238E27FC236}">
                    <a16:creationId xmlns:a16="http://schemas.microsoft.com/office/drawing/2014/main" id="{854EBFD8-867B-92AA-AF48-7F98E54714D1}"/>
                  </a:ext>
                </a:extLst>
              </p14:cNvPr>
              <p14:cNvContentPartPr/>
              <p14:nvPr/>
            </p14:nvContentPartPr>
            <p14:xfrm>
              <a:off x="7698993" y="906668"/>
              <a:ext cx="360" cy="360"/>
            </p14:xfrm>
          </p:contentPart>
        </mc:Choice>
        <mc:Fallback xmlns="">
          <p:pic>
            <p:nvPicPr>
              <p:cNvPr id="27" name="Entrada de lápiz 26">
                <a:extLst>
                  <a:ext uri="{FF2B5EF4-FFF2-40B4-BE49-F238E27FC236}">
                    <a16:creationId xmlns:a16="http://schemas.microsoft.com/office/drawing/2014/main" id="{854EBFD8-867B-92AA-AF48-7F98E54714D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45353" y="79866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68BFFEB2-3D8E-9096-545D-C02EBA942D3B}"/>
                  </a:ext>
                </a:extLst>
              </p14:cNvPr>
              <p14:cNvContentPartPr/>
              <p14:nvPr/>
            </p14:nvContentPartPr>
            <p14:xfrm>
              <a:off x="7176633" y="1106108"/>
              <a:ext cx="360" cy="360"/>
            </p14:xfrm>
          </p:contentPart>
        </mc:Choice>
        <mc:Fallback xmlns=""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68BFFEB2-3D8E-9096-545D-C02EBA942D3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122993" y="99810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448382FA-1DE4-3FAB-8F3F-BD871126C82B}"/>
                  </a:ext>
                </a:extLst>
              </p14:cNvPr>
              <p14:cNvContentPartPr/>
              <p14:nvPr/>
            </p14:nvContentPartPr>
            <p14:xfrm>
              <a:off x="6746433" y="1344428"/>
              <a:ext cx="360" cy="36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448382FA-1DE4-3FAB-8F3F-BD871126C82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28433" y="123642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CuadroTexto 34">
            <a:extLst>
              <a:ext uri="{FF2B5EF4-FFF2-40B4-BE49-F238E27FC236}">
                <a16:creationId xmlns:a16="http://schemas.microsoft.com/office/drawing/2014/main" id="{96447DFC-F291-CD00-A844-F21F5AB1F3E1}"/>
              </a:ext>
            </a:extLst>
          </p:cNvPr>
          <p:cNvSpPr txBox="1"/>
          <p:nvPr/>
        </p:nvSpPr>
        <p:spPr>
          <a:xfrm>
            <a:off x="8157710" y="2593744"/>
            <a:ext cx="770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VNI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CPAP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OAF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8" name="Entrada de lápiz 37">
                <a:extLst>
                  <a:ext uri="{FF2B5EF4-FFF2-40B4-BE49-F238E27FC236}">
                    <a16:creationId xmlns:a16="http://schemas.microsoft.com/office/drawing/2014/main" id="{11FC8C26-6C31-1AE5-3E4A-B8AE43482C33}"/>
                  </a:ext>
                </a:extLst>
              </p14:cNvPr>
              <p14:cNvContentPartPr/>
              <p14:nvPr/>
            </p14:nvContentPartPr>
            <p14:xfrm>
              <a:off x="8751993" y="2704508"/>
              <a:ext cx="360" cy="360"/>
            </p14:xfrm>
          </p:contentPart>
        </mc:Choice>
        <mc:Fallback xmlns="">
          <p:pic>
            <p:nvPicPr>
              <p:cNvPr id="38" name="Entrada de lápiz 37">
                <a:extLst>
                  <a:ext uri="{FF2B5EF4-FFF2-40B4-BE49-F238E27FC236}">
                    <a16:creationId xmlns:a16="http://schemas.microsoft.com/office/drawing/2014/main" id="{11FC8C26-6C31-1AE5-3E4A-B8AE43482C3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680353" y="2560508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9" name="Entrada de lápiz 38">
                <a:extLst>
                  <a:ext uri="{FF2B5EF4-FFF2-40B4-BE49-F238E27FC236}">
                    <a16:creationId xmlns:a16="http://schemas.microsoft.com/office/drawing/2014/main" id="{F7BD2387-0F58-8423-8172-E8ED09CC3139}"/>
                  </a:ext>
                </a:extLst>
              </p14:cNvPr>
              <p14:cNvContentPartPr/>
              <p14:nvPr/>
            </p14:nvContentPartPr>
            <p14:xfrm>
              <a:off x="8905713" y="2934908"/>
              <a:ext cx="360" cy="360"/>
            </p14:xfrm>
          </p:contentPart>
        </mc:Choice>
        <mc:Fallback xmlns="">
          <p:pic>
            <p:nvPicPr>
              <p:cNvPr id="39" name="Entrada de lápiz 38">
                <a:extLst>
                  <a:ext uri="{FF2B5EF4-FFF2-40B4-BE49-F238E27FC236}">
                    <a16:creationId xmlns:a16="http://schemas.microsoft.com/office/drawing/2014/main" id="{F7BD2387-0F58-8423-8172-E8ED09CC313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834073" y="2790908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0" name="Entrada de lápiz 39">
                <a:extLst>
                  <a:ext uri="{FF2B5EF4-FFF2-40B4-BE49-F238E27FC236}">
                    <a16:creationId xmlns:a16="http://schemas.microsoft.com/office/drawing/2014/main" id="{2CCBDE59-1EFB-6F00-6D82-57E9A56DEE32}"/>
                  </a:ext>
                </a:extLst>
              </p14:cNvPr>
              <p14:cNvContentPartPr/>
              <p14:nvPr/>
            </p14:nvContentPartPr>
            <p14:xfrm>
              <a:off x="8805633" y="3165308"/>
              <a:ext cx="360" cy="360"/>
            </p14:xfrm>
          </p:contentPart>
        </mc:Choice>
        <mc:Fallback xmlns="">
          <p:pic>
            <p:nvPicPr>
              <p:cNvPr id="40" name="Entrada de lápiz 39">
                <a:extLst>
                  <a:ext uri="{FF2B5EF4-FFF2-40B4-BE49-F238E27FC236}">
                    <a16:creationId xmlns:a16="http://schemas.microsoft.com/office/drawing/2014/main" id="{2CCBDE59-1EFB-6F00-6D82-57E9A56DEE3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733633" y="3021308"/>
                <a:ext cx="144000" cy="288000"/>
              </a:xfrm>
              <a:prstGeom prst="rect">
                <a:avLst/>
              </a:prstGeom>
            </p:spPr>
          </p:pic>
        </mc:Fallback>
      </mc:AlternateContent>
      <p:sp>
        <p:nvSpPr>
          <p:cNvPr id="42" name="CuadroTexto 41">
            <a:extLst>
              <a:ext uri="{FF2B5EF4-FFF2-40B4-BE49-F238E27FC236}">
                <a16:creationId xmlns:a16="http://schemas.microsoft.com/office/drawing/2014/main" id="{BAF4C512-8FA2-98E5-C82A-5D0A04E750EC}"/>
              </a:ext>
            </a:extLst>
          </p:cNvPr>
          <p:cNvSpPr txBox="1"/>
          <p:nvPr/>
        </p:nvSpPr>
        <p:spPr>
          <a:xfrm>
            <a:off x="230059" y="2187015"/>
            <a:ext cx="54648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Subsidiarios UCI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 (42%)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 (45%) se trasladaron 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A6CC5C5E-DF3A-4CF3-9505-989222D9668C}"/>
              </a:ext>
            </a:extLst>
          </p:cNvPr>
          <p:cNvSpPr txBox="1"/>
          <p:nvPr/>
        </p:nvSpPr>
        <p:spPr>
          <a:xfrm>
            <a:off x="244006" y="2509746"/>
            <a:ext cx="54648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AEPOC (26%) &gt; ICC (26%) &gt; COVID-19 (12%)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0603983-F965-EF97-A4C3-E23C67C1A197}"/>
              </a:ext>
            </a:extLst>
          </p:cNvPr>
          <p:cNvSpPr txBox="1"/>
          <p:nvPr/>
        </p:nvSpPr>
        <p:spPr>
          <a:xfrm>
            <a:off x="216112" y="2817652"/>
            <a:ext cx="54648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IRG 60 (87%)   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68127577-2581-7E6F-BC80-1C716998C6EF}"/>
                  </a:ext>
                </a:extLst>
              </p14:cNvPr>
              <p14:cNvContentPartPr/>
              <p14:nvPr/>
            </p14:nvContentPartPr>
            <p14:xfrm>
              <a:off x="6730953" y="1352348"/>
              <a:ext cx="360" cy="360"/>
            </p14:xfrm>
          </p:contentPart>
        </mc:Choice>
        <mc:Fallback xmlns=""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68127577-2581-7E6F-BC80-1C716998C6E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659313" y="1208348"/>
                <a:ext cx="144000" cy="28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340</Words>
  <Application>Microsoft Office PowerPoint</Application>
  <PresentationFormat>Presentación en pantalla (16:9)</PresentationFormat>
  <Paragraphs>34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García Mullor</cp:lastModifiedBy>
  <cp:revision>8</cp:revision>
  <dcterms:created xsi:type="dcterms:W3CDTF">2022-01-11T08:55:46Z</dcterms:created>
  <dcterms:modified xsi:type="dcterms:W3CDTF">2023-02-04T17:28:37Z</dcterms:modified>
</cp:coreProperties>
</file>