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86" autoAdjust="0"/>
    <p:restoredTop sz="94660"/>
  </p:normalViewPr>
  <p:slideViewPr>
    <p:cSldViewPr>
      <p:cViewPr varScale="1">
        <p:scale>
          <a:sx n="69" d="100"/>
          <a:sy n="69" d="100"/>
        </p:scale>
        <p:origin x="62" y="629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ria\Downloads\Morbimortalidad%20FBC%20original%2047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ria\Downloads\Morbimortalidad%20FBC%20original%2047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23535477026854"/>
          <c:y val="0.14151604063442855"/>
          <c:w val="0.66959119950874291"/>
          <c:h val="0.68226118969192018"/>
        </c:manualLayout>
      </c:layout>
      <c:barChart>
        <c:barDir val="col"/>
        <c:grouping val="clustered"/>
        <c:varyColors val="1"/>
        <c:ser>
          <c:idx val="0"/>
          <c:order val="0"/>
          <c:invertIfNegative val="1"/>
          <c:dPt>
            <c:idx val="0"/>
            <c:invertIfNegative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2"/>
            <c:invertIfNegative val="1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Gráficos!$A$1:$A$3</c:f>
              <c:strCache>
                <c:ptCount val="3"/>
                <c:pt idx="0">
                  <c:v>Onco</c:v>
                </c:pt>
                <c:pt idx="1">
                  <c:v>Interv</c:v>
                </c:pt>
                <c:pt idx="2">
                  <c:v>Otros</c:v>
                </c:pt>
              </c:strCache>
            </c:strRef>
          </c:cat>
          <c:val>
            <c:numRef>
              <c:f>Gráficos!$B$1:$B$3</c:f>
              <c:numCache>
                <c:formatCode>General</c:formatCode>
                <c:ptCount val="3"/>
                <c:pt idx="0">
                  <c:v>122</c:v>
                </c:pt>
                <c:pt idx="1">
                  <c:v>78</c:v>
                </c:pt>
                <c:pt idx="2">
                  <c:v>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6B-4865-81DB-AF2E7570ACA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903452398"/>
        <c:axId val="24546081"/>
      </c:barChart>
      <c:catAx>
        <c:axId val="190345239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lvl="0">
              <a:defRPr sz="1000" b="0" i="0" u="none" strike="noStrike" kern="1200" baseline="0">
                <a:solidFill>
                  <a:srgbClr val="000000"/>
                </a:solidFill>
                <a:latin typeface="+mj-lt"/>
                <a:ea typeface="Verdana" panose="020B0604030504040204" pitchFamily="34" charset="0"/>
                <a:cs typeface="Times New Roman" panose="02020603050405020304" pitchFamily="18" charset="0"/>
              </a:defRPr>
            </a:pPr>
            <a:endParaRPr lang="es-ES"/>
          </a:p>
        </c:txPr>
        <c:crossAx val="24546081"/>
        <c:crosses val="autoZero"/>
        <c:auto val="1"/>
        <c:lblAlgn val="ctr"/>
        <c:lblOffset val="100"/>
        <c:noMultiLvlLbl val="1"/>
      </c:catAx>
      <c:valAx>
        <c:axId val="2454608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lvl="0">
              <a:defRPr sz="10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0345239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'Tolerancia subóptima'!$F$90</c:f>
              <c:strCache>
                <c:ptCount val="1"/>
                <c:pt idx="0">
                  <c:v>Agitación/tos</c:v>
                </c:pt>
              </c:strCache>
            </c:strRef>
          </c:tx>
          <c:spPr>
            <a:solidFill>
              <a:schemeClr val="accent6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4F4-420E-8E0E-DA02BAD3D53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4F4-420E-8E0E-DA02BAD3D53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4F4-420E-8E0E-DA02BAD3D53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4F4-420E-8E0E-DA02BAD3D53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'Tolerancia subóptima'!$G$90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4F4-420E-8E0E-DA02BAD3D539}"/>
            </c:ext>
          </c:extLst>
        </c:ser>
        <c:ser>
          <c:idx val="1"/>
          <c:order val="1"/>
          <c:tx>
            <c:strRef>
              <c:f>'Tolerancia subóptima'!$F$91</c:f>
              <c:strCache>
                <c:ptCount val="1"/>
                <c:pt idx="0">
                  <c:v>Desaturación</c:v>
                </c:pt>
              </c:strCache>
            </c:strRef>
          </c:tx>
          <c:spPr>
            <a:solidFill>
              <a:schemeClr val="accent5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'Tolerancia subóptima'!$G$91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4F4-420E-8E0E-DA02BAD3D539}"/>
            </c:ext>
          </c:extLst>
        </c:ser>
        <c:ser>
          <c:idx val="2"/>
          <c:order val="2"/>
          <c:tx>
            <c:strRef>
              <c:f>'Tolerancia subóptima'!$F$92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'Tolerancia subóptima'!$G$92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4F4-420E-8E0E-DA02BAD3D539}"/>
            </c:ext>
          </c:extLst>
        </c:ser>
        <c:ser>
          <c:idx val="3"/>
          <c:order val="3"/>
          <c:tx>
            <c:strRef>
              <c:f>'Tolerancia subóptima'!$F$93</c:f>
              <c:strCache>
                <c:ptCount val="1"/>
                <c:pt idx="0">
                  <c:v>Desconocido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'Tolerancia subóptima'!$G$93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4F4-420E-8E0E-DA02BAD3D53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666709103"/>
        <c:axId val="666709519"/>
      </c:barChart>
      <c:catAx>
        <c:axId val="666709103"/>
        <c:scaling>
          <c:orientation val="minMax"/>
        </c:scaling>
        <c:delete val="1"/>
        <c:axPos val="b"/>
        <c:majorTickMark val="out"/>
        <c:minorTickMark val="none"/>
        <c:tickLblPos val="nextTo"/>
        <c:crossAx val="666709519"/>
        <c:crosses val="autoZero"/>
        <c:auto val="1"/>
        <c:lblAlgn val="ctr"/>
        <c:lblOffset val="100"/>
        <c:noMultiLvlLbl val="0"/>
      </c:catAx>
      <c:valAx>
        <c:axId val="666709519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667091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166342748224181"/>
          <c:y val="0.73149857340538937"/>
          <c:w val="0.80512094381926613"/>
          <c:h val="0.220616110042504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8A4885-1B05-4937-B3DC-44CF013B2306}" type="datetimeFigureOut">
              <a:rPr lang="es-ES" smtClean="0"/>
              <a:t>02/03/2023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959FE6-13F6-4405-9EF7-ADD742CBB7F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3225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59FE6-13F6-4405-9EF7-ADD742CBB7FA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5351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09B3E62-010F-B0C7-BF64-5B76DADD8753}"/>
              </a:ext>
            </a:extLst>
          </p:cNvPr>
          <p:cNvSpPr txBox="1"/>
          <p:nvPr/>
        </p:nvSpPr>
        <p:spPr>
          <a:xfrm>
            <a:off x="145640" y="1668501"/>
            <a:ext cx="4174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Estudio descriptivo de nuestra experiencia en procedimientos endoscópicos bajo sedación por neumólogos, atendiendo a la tolerancia y seguridad de los pacientes.</a:t>
            </a:r>
          </a:p>
          <a:p>
            <a:pPr algn="just"/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Analizar los procedimientos con tolerancia subóptima (regular o mala).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392EF84D-476D-A67A-8750-3BF93478B8DB}"/>
              </a:ext>
            </a:extLst>
          </p:cNvPr>
          <p:cNvGrpSpPr/>
          <p:nvPr/>
        </p:nvGrpSpPr>
        <p:grpSpPr>
          <a:xfrm>
            <a:off x="251520" y="1135201"/>
            <a:ext cx="1224135" cy="485087"/>
            <a:chOff x="524538" y="1417963"/>
            <a:chExt cx="1606697" cy="486101"/>
          </a:xfrm>
        </p:grpSpPr>
        <p:sp>
          <p:nvSpPr>
            <p:cNvPr id="2" name="Rectángulo: esquinas redondeadas 1">
              <a:extLst>
                <a:ext uri="{FF2B5EF4-FFF2-40B4-BE49-F238E27FC236}">
                  <a16:creationId xmlns:a16="http://schemas.microsoft.com/office/drawing/2014/main" id="{1AD5E839-3F9B-89E2-5E09-EAC5A5964B0E}"/>
                </a:ext>
              </a:extLst>
            </p:cNvPr>
            <p:cNvSpPr/>
            <p:nvPr/>
          </p:nvSpPr>
          <p:spPr>
            <a:xfrm>
              <a:off x="524538" y="1417963"/>
              <a:ext cx="1606697" cy="48610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endParaRPr>
            </a:p>
          </p:txBody>
        </p:sp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140431B1-CCE5-F2D2-A5A2-87C9F84B4B4B}"/>
                </a:ext>
              </a:extLst>
            </p:cNvPr>
            <p:cNvSpPr txBox="1"/>
            <p:nvPr/>
          </p:nvSpPr>
          <p:spPr>
            <a:xfrm>
              <a:off x="571802" y="1476347"/>
              <a:ext cx="1512168" cy="339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>
                  <a:latin typeface="Verdana" panose="020B0604030504040204" pitchFamily="34" charset="0"/>
                  <a:ea typeface="Verdana" panose="020B0604030504040204" pitchFamily="34" charset="0"/>
                  <a:cs typeface="Vani" panose="020B0502040204020203" pitchFamily="18" charset="0"/>
                </a:rPr>
                <a:t>Objetivos</a:t>
              </a:r>
              <a:endParaRPr lang="es-ES" dirty="0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endParaRPr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0AEA5061-2D14-F61A-0185-8FDDB16E7318}"/>
              </a:ext>
            </a:extLst>
          </p:cNvPr>
          <p:cNvGrpSpPr/>
          <p:nvPr/>
        </p:nvGrpSpPr>
        <p:grpSpPr>
          <a:xfrm>
            <a:off x="1619672" y="106579"/>
            <a:ext cx="7445322" cy="880995"/>
            <a:chOff x="1740735" y="107084"/>
            <a:chExt cx="7109293" cy="999429"/>
          </a:xfrm>
        </p:grpSpPr>
        <p:sp>
          <p:nvSpPr>
            <p:cNvPr id="7" name="Rectángulo: esquinas redondeadas 6">
              <a:extLst>
                <a:ext uri="{FF2B5EF4-FFF2-40B4-BE49-F238E27FC236}">
                  <a16:creationId xmlns:a16="http://schemas.microsoft.com/office/drawing/2014/main" id="{8CBC4ECC-A3A1-EEB9-0EBA-93B349BEE0A5}"/>
                </a:ext>
              </a:extLst>
            </p:cNvPr>
            <p:cNvSpPr/>
            <p:nvPr/>
          </p:nvSpPr>
          <p:spPr>
            <a:xfrm>
              <a:off x="1775116" y="107084"/>
              <a:ext cx="6972261" cy="999429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endParaRP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6C5D6B0B-88B0-D419-CDDC-DC2610FD2C23}"/>
                </a:ext>
              </a:extLst>
            </p:cNvPr>
            <p:cNvSpPr txBox="1"/>
            <p:nvPr/>
          </p:nvSpPr>
          <p:spPr>
            <a:xfrm>
              <a:off x="1740735" y="156728"/>
              <a:ext cx="7109293" cy="872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ani" panose="020B0502040204020203" pitchFamily="18" charset="0"/>
                </a:rPr>
                <a:t>TÉCNICAS ENDOSCÓPICAS BAJO SEDACIÓN POR BRONCOSCOPISTA: ANÁLISIS DE PROCEDIMIENTOS CON TOLERANCIA SUBÓPTIMA</a:t>
              </a:r>
            </a:p>
            <a:p>
              <a:pPr algn="ctr"/>
              <a:r>
                <a:rPr lang="es-ES" sz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ani" panose="020B0502040204020203" pitchFamily="18" charset="0"/>
                </a:rPr>
                <a:t>Baeza Ruiz A, Pérez Negrín LM, Martín Cabezas C, </a:t>
              </a:r>
              <a:r>
                <a:rPr lang="es-ES" sz="1200" dirty="0" err="1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ani" panose="020B0502040204020203" pitchFamily="18" charset="0"/>
                </a:rPr>
                <a:t>Eiroa</a:t>
              </a:r>
              <a:r>
                <a:rPr lang="es-ES" sz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ani" panose="020B0502040204020203" pitchFamily="18" charset="0"/>
                </a:rPr>
                <a:t> González LE.</a:t>
              </a:r>
              <a:endParaRPr lang="es-ES" sz="1200" dirty="0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endParaRP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B89EE153-0D33-A461-9DAF-29E70B4CC013}"/>
              </a:ext>
            </a:extLst>
          </p:cNvPr>
          <p:cNvGrpSpPr/>
          <p:nvPr/>
        </p:nvGrpSpPr>
        <p:grpSpPr>
          <a:xfrm>
            <a:off x="1672528" y="3073548"/>
            <a:ext cx="2520280" cy="485087"/>
            <a:chOff x="524538" y="1417963"/>
            <a:chExt cx="1606697" cy="486101"/>
          </a:xfrm>
        </p:grpSpPr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FA558216-D52F-02A6-8955-FE8589E51B52}"/>
                </a:ext>
              </a:extLst>
            </p:cNvPr>
            <p:cNvSpPr/>
            <p:nvPr/>
          </p:nvSpPr>
          <p:spPr>
            <a:xfrm>
              <a:off x="524538" y="1417963"/>
              <a:ext cx="1606697" cy="48610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endParaRP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14E8D005-A546-1CA2-A507-ED96F36FC72B}"/>
                </a:ext>
              </a:extLst>
            </p:cNvPr>
            <p:cNvSpPr txBox="1"/>
            <p:nvPr/>
          </p:nvSpPr>
          <p:spPr>
            <a:xfrm>
              <a:off x="571802" y="1476347"/>
              <a:ext cx="1512168" cy="339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>
                  <a:latin typeface="Verdana" panose="020B0604030504040204" pitchFamily="34" charset="0"/>
                  <a:ea typeface="Verdana" panose="020B0604030504040204" pitchFamily="34" charset="0"/>
                  <a:cs typeface="Vani" panose="020B0502040204020203" pitchFamily="18" charset="0"/>
                </a:rPr>
                <a:t>Materiales y métodos</a:t>
              </a:r>
              <a:endParaRPr lang="es-ES" dirty="0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endParaRP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B46E38F-BDC3-0C4A-FF76-153277AA060B}"/>
              </a:ext>
            </a:extLst>
          </p:cNvPr>
          <p:cNvGrpSpPr/>
          <p:nvPr/>
        </p:nvGrpSpPr>
        <p:grpSpPr>
          <a:xfrm>
            <a:off x="4778865" y="1133902"/>
            <a:ext cx="1440160" cy="485087"/>
            <a:chOff x="524538" y="1417963"/>
            <a:chExt cx="1606697" cy="486101"/>
          </a:xfrm>
        </p:grpSpPr>
        <p:sp>
          <p:nvSpPr>
            <p:cNvPr id="15" name="Rectángulo: esquinas redondeadas 14">
              <a:extLst>
                <a:ext uri="{FF2B5EF4-FFF2-40B4-BE49-F238E27FC236}">
                  <a16:creationId xmlns:a16="http://schemas.microsoft.com/office/drawing/2014/main" id="{427EFD8F-05D8-3442-1045-24DF223D34DC}"/>
                </a:ext>
              </a:extLst>
            </p:cNvPr>
            <p:cNvSpPr/>
            <p:nvPr/>
          </p:nvSpPr>
          <p:spPr>
            <a:xfrm>
              <a:off x="524538" y="1417963"/>
              <a:ext cx="1606697" cy="48610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endParaRPr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74CA6266-8A3E-C58A-F9A0-1D34FCC6972B}"/>
                </a:ext>
              </a:extLst>
            </p:cNvPr>
            <p:cNvSpPr txBox="1"/>
            <p:nvPr/>
          </p:nvSpPr>
          <p:spPr>
            <a:xfrm>
              <a:off x="571802" y="1476347"/>
              <a:ext cx="15121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>
                  <a:latin typeface="Verdana" panose="020B0604030504040204" pitchFamily="34" charset="0"/>
                  <a:ea typeface="Verdana" panose="020B0604030504040204" pitchFamily="34" charset="0"/>
                  <a:cs typeface="Vani" panose="020B0502040204020203" pitchFamily="18" charset="0"/>
                </a:rPr>
                <a:t>Resultados</a:t>
              </a:r>
              <a:endParaRPr lang="es-ES" dirty="0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endParaRPr>
            </a:p>
          </p:txBody>
        </p:sp>
      </p:grp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E9AEB9C-9317-99DC-8E45-F406AE374B99}"/>
              </a:ext>
            </a:extLst>
          </p:cNvPr>
          <p:cNvSpPr txBox="1"/>
          <p:nvPr/>
        </p:nvSpPr>
        <p:spPr>
          <a:xfrm>
            <a:off x="145640" y="3711430"/>
            <a:ext cx="42844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Primer estudio descriptivo de las broncoscopias realizadas de enero a junio de 2022.</a:t>
            </a:r>
          </a:p>
          <a:p>
            <a:pPr algn="just"/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Posteriormente un análisis descriptivo de los procedimientos informados por el </a:t>
            </a:r>
            <a:r>
              <a:rPr lang="es-ES" sz="1200" dirty="0" err="1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broncoscopista</a:t>
            </a: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 como tolerancia subóptima.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64B226-8C3C-7BAE-FC01-3C9CE66BBB9A}"/>
              </a:ext>
            </a:extLst>
          </p:cNvPr>
          <p:cNvSpPr txBox="1"/>
          <p:nvPr/>
        </p:nvSpPr>
        <p:spPr>
          <a:xfrm>
            <a:off x="4716016" y="1700877"/>
            <a:ext cx="43041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Se realizaron 476 procedimientos: 397 diagnósticos y 78 intervencionistas. En total 178 tenían indicación oncológica (122 diagnósticos y 54 EBUS).</a:t>
            </a:r>
          </a:p>
          <a:p>
            <a:pPr algn="just"/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Un total de 227 se realizaron en pacientes de más de 65 años, 198 procedimientos entre 45 y 65 años y tan solo 51 en menores de 45 años.</a:t>
            </a:r>
          </a:p>
          <a:p>
            <a:pPr algn="just"/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Los pacientes más jóvenes presentaron peor tolerancia.</a:t>
            </a:r>
          </a:p>
        </p:txBody>
      </p:sp>
      <p:graphicFrame>
        <p:nvGraphicFramePr>
          <p:cNvPr id="20" name="Chart 1" title="Gráfico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2314504"/>
              </p:ext>
            </p:extLst>
          </p:nvPr>
        </p:nvGraphicFramePr>
        <p:xfrm>
          <a:off x="4756623" y="3235649"/>
          <a:ext cx="1814396" cy="1631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Tabla 22">
            <a:extLst>
              <a:ext uri="{FF2B5EF4-FFF2-40B4-BE49-F238E27FC236}">
                <a16:creationId xmlns:a16="http://schemas.microsoft.com/office/drawing/2014/main" id="{4A2F110C-DDEA-2A2A-C6CA-B555E7CDBF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199950"/>
              </p:ext>
            </p:extLst>
          </p:nvPr>
        </p:nvGraphicFramePr>
        <p:xfrm>
          <a:off x="6774405" y="3465680"/>
          <a:ext cx="1986583" cy="1036320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959389">
                  <a:extLst>
                    <a:ext uri="{9D8B030D-6E8A-4147-A177-3AD203B41FA5}">
                      <a16:colId xmlns:a16="http://schemas.microsoft.com/office/drawing/2014/main" val="618736947"/>
                    </a:ext>
                  </a:extLst>
                </a:gridCol>
                <a:gridCol w="1027194">
                  <a:extLst>
                    <a:ext uri="{9D8B030D-6E8A-4147-A177-3AD203B41FA5}">
                      <a16:colId xmlns:a16="http://schemas.microsoft.com/office/drawing/2014/main" val="2030712089"/>
                    </a:ext>
                  </a:extLst>
                </a:gridCol>
              </a:tblGrid>
              <a:tr h="22870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Tolerancia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1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267434"/>
                  </a:ext>
                </a:extLst>
              </a:tr>
              <a:tr h="22870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Buena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395 – 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142167"/>
                  </a:ext>
                </a:extLst>
              </a:tr>
              <a:tr h="22870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49 – 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952818"/>
                  </a:ext>
                </a:extLst>
              </a:tr>
              <a:tr h="22870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31 – 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93323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1327F081-7FD7-6040-1C04-DEE27A3DBF7C}"/>
              </a:ext>
            </a:extLst>
          </p:cNvPr>
          <p:cNvGrpSpPr/>
          <p:nvPr/>
        </p:nvGrpSpPr>
        <p:grpSpPr>
          <a:xfrm>
            <a:off x="1619672" y="106579"/>
            <a:ext cx="7445322" cy="880995"/>
            <a:chOff x="1740735" y="107084"/>
            <a:chExt cx="7109293" cy="999429"/>
          </a:xfrm>
        </p:grpSpPr>
        <p:sp>
          <p:nvSpPr>
            <p:cNvPr id="5" name="Rectángulo: esquinas redondeadas 4">
              <a:extLst>
                <a:ext uri="{FF2B5EF4-FFF2-40B4-BE49-F238E27FC236}">
                  <a16:creationId xmlns:a16="http://schemas.microsoft.com/office/drawing/2014/main" id="{67D1B9CE-3423-6F1E-6A66-13F6FD102E44}"/>
                </a:ext>
              </a:extLst>
            </p:cNvPr>
            <p:cNvSpPr/>
            <p:nvPr/>
          </p:nvSpPr>
          <p:spPr>
            <a:xfrm>
              <a:off x="1775116" y="107084"/>
              <a:ext cx="6972261" cy="999429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endParaRP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E3E6A93F-EA8D-CFF0-93EF-1FFB528685B8}"/>
                </a:ext>
              </a:extLst>
            </p:cNvPr>
            <p:cNvSpPr txBox="1"/>
            <p:nvPr/>
          </p:nvSpPr>
          <p:spPr>
            <a:xfrm>
              <a:off x="1740735" y="156728"/>
              <a:ext cx="7109293" cy="872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ani" panose="020B0502040204020203" pitchFamily="18" charset="0"/>
                </a:rPr>
                <a:t>TÉCNICAS ENDOSCÓPICAS BAJO SEDACIÓN POR BRONCOSCOPISTA: ANÁLISIS DE PROCEDIMIENTOS CON TOLERANCIA SUBÓPTIMA</a:t>
              </a:r>
            </a:p>
            <a:p>
              <a:pPr algn="ctr"/>
              <a:r>
                <a:rPr lang="es-ES" sz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ani" panose="020B0502040204020203" pitchFamily="18" charset="0"/>
                </a:rPr>
                <a:t>Baeza Ruiz A, Pérez Negrín LM, Martín Cabezas C, </a:t>
              </a:r>
              <a:r>
                <a:rPr lang="es-ES" sz="1200" dirty="0" err="1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ani" panose="020B0502040204020203" pitchFamily="18" charset="0"/>
                </a:rPr>
                <a:t>Eiroa</a:t>
              </a:r>
              <a:r>
                <a:rPr lang="es-ES" sz="12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ani" panose="020B0502040204020203" pitchFamily="18" charset="0"/>
                </a:rPr>
                <a:t> González LE.</a:t>
              </a:r>
              <a:endParaRPr lang="es-ES" sz="1200" dirty="0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FDF07B70-3C8F-F9C2-281D-194255073C65}"/>
              </a:ext>
            </a:extLst>
          </p:cNvPr>
          <p:cNvGrpSpPr/>
          <p:nvPr/>
        </p:nvGrpSpPr>
        <p:grpSpPr>
          <a:xfrm>
            <a:off x="7356505" y="1112507"/>
            <a:ext cx="1440160" cy="485087"/>
            <a:chOff x="524538" y="1417963"/>
            <a:chExt cx="1606697" cy="486101"/>
          </a:xfrm>
        </p:grpSpPr>
        <p:sp>
          <p:nvSpPr>
            <p:cNvPr id="8" name="Rectángulo: esquinas redondeadas 7">
              <a:extLst>
                <a:ext uri="{FF2B5EF4-FFF2-40B4-BE49-F238E27FC236}">
                  <a16:creationId xmlns:a16="http://schemas.microsoft.com/office/drawing/2014/main" id="{FC61890D-96CC-D640-E8F1-BE32F6874B43}"/>
                </a:ext>
              </a:extLst>
            </p:cNvPr>
            <p:cNvSpPr/>
            <p:nvPr/>
          </p:nvSpPr>
          <p:spPr>
            <a:xfrm>
              <a:off x="524538" y="1417963"/>
              <a:ext cx="1606697" cy="48610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endParaRP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BBD0AD3A-6664-D4FA-77C5-4EC5D2C48EE5}"/>
                </a:ext>
              </a:extLst>
            </p:cNvPr>
            <p:cNvSpPr txBox="1"/>
            <p:nvPr/>
          </p:nvSpPr>
          <p:spPr>
            <a:xfrm>
              <a:off x="571802" y="1476347"/>
              <a:ext cx="15121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>
                  <a:latin typeface="Verdana" panose="020B0604030504040204" pitchFamily="34" charset="0"/>
                  <a:ea typeface="Verdana" panose="020B0604030504040204" pitchFamily="34" charset="0"/>
                  <a:cs typeface="Vani" panose="020B0502040204020203" pitchFamily="18" charset="0"/>
                </a:rPr>
                <a:t>Resultados</a:t>
              </a:r>
              <a:endParaRPr lang="es-ES" dirty="0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endParaRP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4F296CD-8945-ACC8-C9E7-558AE4E1AB53}"/>
              </a:ext>
            </a:extLst>
          </p:cNvPr>
          <p:cNvGrpSpPr/>
          <p:nvPr/>
        </p:nvGrpSpPr>
        <p:grpSpPr>
          <a:xfrm>
            <a:off x="330123" y="3012387"/>
            <a:ext cx="1677939" cy="643037"/>
            <a:chOff x="524538" y="1417963"/>
            <a:chExt cx="1606697" cy="644381"/>
          </a:xfrm>
        </p:grpSpPr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3A5A657B-6021-96BB-2EA4-CE4F1CB28706}"/>
                </a:ext>
              </a:extLst>
            </p:cNvPr>
            <p:cNvSpPr/>
            <p:nvPr/>
          </p:nvSpPr>
          <p:spPr>
            <a:xfrm>
              <a:off x="524538" y="1417963"/>
              <a:ext cx="1606697" cy="48610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endParaRP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C9F9F4F6-05B3-0A3A-A36B-983DBF0E574F}"/>
                </a:ext>
              </a:extLst>
            </p:cNvPr>
            <p:cNvSpPr txBox="1"/>
            <p:nvPr/>
          </p:nvSpPr>
          <p:spPr>
            <a:xfrm>
              <a:off x="571802" y="1476347"/>
              <a:ext cx="1512168" cy="585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>
                  <a:latin typeface="Verdana" panose="020B0604030504040204" pitchFamily="34" charset="0"/>
                  <a:ea typeface="Verdana" panose="020B0604030504040204" pitchFamily="34" charset="0"/>
                  <a:cs typeface="Vani" panose="020B0502040204020203" pitchFamily="18" charset="0"/>
                </a:rPr>
                <a:t>Conclusiones</a:t>
              </a:r>
              <a:endParaRPr lang="es-ES" dirty="0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endParaRPr>
            </a:p>
          </p:txBody>
        </p:sp>
      </p:grpSp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2F88767E-4831-F31F-0FAF-10FA0E2A36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2690632"/>
              </p:ext>
            </p:extLst>
          </p:nvPr>
        </p:nvGraphicFramePr>
        <p:xfrm>
          <a:off x="2889527" y="1092192"/>
          <a:ext cx="2443049" cy="2065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6B06B920-943B-96F2-D02C-8C95FFBCB95A}"/>
              </a:ext>
            </a:extLst>
          </p:cNvPr>
          <p:cNvSpPr txBox="1"/>
          <p:nvPr/>
        </p:nvSpPr>
        <p:spPr>
          <a:xfrm>
            <a:off x="246300" y="1215150"/>
            <a:ext cx="28187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De los 476 procedimientos, 80 fueron informados como tolerancia subóptima (un 17%). Sin embargo solo en 1 ocasión se desestimó la realización de la técnica, y en 8 se realizó parcialmente finalizando de forma precoz.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14DCB8A-5C68-80AC-F50F-A181A55B073F}"/>
              </a:ext>
            </a:extLst>
          </p:cNvPr>
          <p:cNvSpPr txBox="1"/>
          <p:nvPr/>
        </p:nvSpPr>
        <p:spPr>
          <a:xfrm>
            <a:off x="5417568" y="1602254"/>
            <a:ext cx="34640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Presentaron tolerancia subóptima por agitación 17 BCD frente a 11 oncológicas y 4 intervencionistas.</a:t>
            </a:r>
          </a:p>
          <a:p>
            <a:pPr algn="just"/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Por desaturación al menos moderada fueron informadas 6,7 y 9, respectivamente.</a:t>
            </a:r>
          </a:p>
          <a:p>
            <a:pPr algn="just"/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4 procedimientos, a pesar de referir complicaciones al menos moderadas, fueron informados como buena tolerancia.</a:t>
            </a:r>
          </a:p>
          <a:p>
            <a:pPr algn="just"/>
            <a:endParaRPr lang="es-ES" sz="1200" dirty="0">
              <a:latin typeface="Verdana" panose="020B0604030504040204" pitchFamily="34" charset="0"/>
              <a:ea typeface="Verdana" panose="020B0604030504040204" pitchFamily="34" charset="0"/>
              <a:cs typeface="Vani" panose="020B0502040204020203" pitchFamily="18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D3E85B6-919A-4A26-FCEA-909D01D2C76E}"/>
              </a:ext>
            </a:extLst>
          </p:cNvPr>
          <p:cNvSpPr txBox="1"/>
          <p:nvPr/>
        </p:nvSpPr>
        <p:spPr>
          <a:xfrm>
            <a:off x="310571" y="3599508"/>
            <a:ext cx="81498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>
              <a:buFont typeface="+mj-lt"/>
              <a:buAutoNum type="arabicPeriod"/>
            </a:pP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Se realizan en nuestro centro una media de 80 procedimientos al mes, siendo más de un tercio para diagnóstico o estadiaje oncológico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Estos últimos son los procedimientos peor tolerados, tanto en broncoscopia convencional (24%) como intervencionista (21%)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El número de complicaciones por tos o agitación fue mayor que el de desaturaciones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Vani" panose="020B0502040204020203" pitchFamily="18" charset="0"/>
              </a:rPr>
              <a:t>De ceñirnos a los criterios SEPAR, tan solo 11 de las complicaciones de este estudio serían clasificadas como mayores, lo que supone una incidencia del 2.3%.</a:t>
            </a:r>
          </a:p>
          <a:p>
            <a:pPr algn="just"/>
            <a:endParaRPr lang="es-ES" sz="1200" dirty="0">
              <a:latin typeface="Verdana" panose="020B0604030504040204" pitchFamily="34" charset="0"/>
              <a:ea typeface="Verdana" panose="020B0604030504040204" pitchFamily="34" charset="0"/>
              <a:cs typeface="Vani" panose="020B0502040204020203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1730</TotalTime>
  <Words>380</Words>
  <Application>Microsoft Office PowerPoint</Application>
  <PresentationFormat>Presentación en pantalla (16:9)</PresentationFormat>
  <Paragraphs>32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Verdana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Adrian Baeza Ruiz</cp:lastModifiedBy>
  <cp:revision>6</cp:revision>
  <dcterms:created xsi:type="dcterms:W3CDTF">2022-01-11T08:55:46Z</dcterms:created>
  <dcterms:modified xsi:type="dcterms:W3CDTF">2023-03-02T23:25:12Z</dcterms:modified>
</cp:coreProperties>
</file>