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4" r:id="rId10"/>
    <p:sldId id="267" r:id="rId11"/>
    <p:sldId id="274" r:id="rId12"/>
    <p:sldId id="269" r:id="rId13"/>
    <p:sldId id="272" r:id="rId14"/>
    <p:sldId id="273" r:id="rId15"/>
  </p:sldIdLst>
  <p:sldSz cx="12192000" cy="6858000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09"/>
    <p:restoredTop sz="94675"/>
  </p:normalViewPr>
  <p:slideViewPr>
    <p:cSldViewPr snapToGrid="0" snapToObjects="1">
      <p:cViewPr varScale="1">
        <p:scale>
          <a:sx n="78" d="100"/>
          <a:sy n="78" d="100"/>
        </p:scale>
        <p:origin x="10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280" cy="11064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92520" y="687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39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40" name="CustomShape 1"/>
          <p:cNvSpPr/>
          <p:nvPr/>
        </p:nvSpPr>
        <p:spPr>
          <a:xfrm>
            <a:off x="854280" y="1308960"/>
            <a:ext cx="9868320" cy="133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3200" b="1" strike="noStrike" spc="-1">
                <a:solidFill>
                  <a:srgbClr val="2F5597"/>
                </a:solidFill>
                <a:latin typeface="Arial"/>
                <a:ea typeface="Calibri"/>
              </a:rPr>
              <a:t>PAPEL DEL TEST DE ESFUERZO EN PACIENTES CON DISNEA POSTCOVID MANTENIDA</a:t>
            </a:r>
            <a:endParaRPr lang="es-ES" sz="3200" b="0" strike="noStrike" spc="-1">
              <a:latin typeface="Arial"/>
            </a:endParaRPr>
          </a:p>
        </p:txBody>
      </p:sp>
      <p:sp>
        <p:nvSpPr>
          <p:cNvPr id="41" name="CustomShape 2"/>
          <p:cNvSpPr/>
          <p:nvPr/>
        </p:nvSpPr>
        <p:spPr>
          <a:xfrm>
            <a:off x="780480" y="5512320"/>
            <a:ext cx="9868320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Marina Ortega Antelo. FEA neumología. Laboratorio Función Pulmonar HUVN</a:t>
            </a:r>
          </a:p>
          <a:p>
            <a:r>
              <a:rPr lang="es-ES" spc="-1" dirty="0">
                <a:solidFill>
                  <a:srgbClr val="000000"/>
                </a:solidFill>
              </a:rPr>
              <a:t>Cristian Rodríguez Rivas. MIR 4 neumología HUVN</a:t>
            </a:r>
            <a:endParaRPr lang="es-ES" spc="-1" dirty="0"/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</p:txBody>
      </p:sp>
      <p:sp>
        <p:nvSpPr>
          <p:cNvPr id="42" name="CustomShape 3"/>
          <p:cNvSpPr/>
          <p:nvPr/>
        </p:nvSpPr>
        <p:spPr>
          <a:xfrm>
            <a:off x="6707160" y="2954160"/>
            <a:ext cx="3443760" cy="1922400"/>
          </a:xfrm>
          <a:prstGeom prst="roundRect">
            <a:avLst>
              <a:gd name="adj" fmla="val 4167"/>
            </a:avLst>
          </a:prstGeom>
          <a:blipFill rotWithShape="0">
            <a:blip r:embed="rId4"/>
            <a:stretch>
              <a:fillRect/>
            </a:stretch>
          </a:blipFill>
          <a:ln w="76320" cap="sq">
            <a:solidFill>
              <a:srgbClr val="EAEAEA"/>
            </a:solidFill>
            <a:miter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63720" y="63495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44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45" name="CustomShape 1"/>
          <p:cNvSpPr/>
          <p:nvPr/>
        </p:nvSpPr>
        <p:spPr>
          <a:xfrm>
            <a:off x="2274480" y="1192320"/>
            <a:ext cx="6983640" cy="2276093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u="sng" strike="noStrike" spc="-1" dirty="0">
                <a:solidFill>
                  <a:srgbClr val="2F5597"/>
                </a:solidFill>
                <a:uFillTx/>
                <a:latin typeface="Calibri"/>
                <a:ea typeface="DejaVu Sans"/>
              </a:rPr>
              <a:t>ESTUDIO DESCRIPTIVO</a:t>
            </a:r>
            <a:endParaRPr lang="es-E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126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pacientes </a:t>
            </a:r>
            <a:endParaRPr lang="es-E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Criterios exclusión: enfermedad cardiorrespiratoria o disnea previa</a:t>
            </a:r>
            <a:endParaRPr lang="es-E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2000" b="1" strike="noStrike" spc="-1" dirty="0">
                <a:solidFill>
                  <a:srgbClr val="2F5597"/>
                </a:solidFill>
                <a:latin typeface="Calibri"/>
                <a:ea typeface="DejaVu Sans"/>
              </a:rPr>
              <a:t>Disnea después de 6 meses de la infección por SARSCOV2</a:t>
            </a:r>
            <a:endParaRPr lang="es-E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strike="noStrike" spc="-1" dirty="0">
              <a:latin typeface="Arial"/>
            </a:endParaRPr>
          </a:p>
        </p:txBody>
      </p:sp>
      <p:pic>
        <p:nvPicPr>
          <p:cNvPr id="46" name="Imagen 6" descr="Tabla&#10;&#10;Descripción generada automáticamente"/>
          <p:cNvPicPr/>
          <p:nvPr/>
        </p:nvPicPr>
        <p:blipFill>
          <a:blip r:embed="rId4"/>
          <a:stretch/>
        </p:blipFill>
        <p:spPr>
          <a:xfrm>
            <a:off x="2274480" y="3706560"/>
            <a:ext cx="6989760" cy="1984680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47" name="CustomShape 2"/>
          <p:cNvSpPr/>
          <p:nvPr/>
        </p:nvSpPr>
        <p:spPr>
          <a:xfrm>
            <a:off x="6624000" y="4104000"/>
            <a:ext cx="647640" cy="359640"/>
          </a:xfrm>
          <a:prstGeom prst="ellipse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3"/>
          <p:cNvSpPr/>
          <p:nvPr/>
        </p:nvSpPr>
        <p:spPr>
          <a:xfrm>
            <a:off x="6624360" y="5148360"/>
            <a:ext cx="647640" cy="359640"/>
          </a:xfrm>
          <a:prstGeom prst="ellipse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72033" y="8622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50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2274480" y="1192320"/>
            <a:ext cx="6983640" cy="225396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u="sng" strike="noStrike" spc="-1">
                <a:solidFill>
                  <a:srgbClr val="2F5597"/>
                </a:solidFill>
                <a:uFillTx/>
                <a:latin typeface="Calibri"/>
                <a:ea typeface="DejaVu Sans"/>
              </a:rPr>
              <a:t>ESTUDIO DESCRIPTIVO</a:t>
            </a:r>
            <a:endParaRPr lang="es-ES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126</a:t>
            </a: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pacientes</a:t>
            </a:r>
            <a:endParaRPr lang="es-E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Criterios exclusión: enfermedad cardiorrespiratoria o disnea previa</a:t>
            </a:r>
            <a:endParaRPr lang="es-E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2000" b="1" strike="noStrike" spc="-1">
                <a:solidFill>
                  <a:srgbClr val="2F5597"/>
                </a:solidFill>
                <a:latin typeface="Calibri"/>
                <a:ea typeface="DejaVu Sans"/>
              </a:rPr>
              <a:t>Disnea después de 6 meses de la infección por SARSCOV2</a:t>
            </a:r>
            <a:endParaRPr lang="es-ES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000" b="0" strike="noStrike" spc="-1">
              <a:latin typeface="Arial"/>
            </a:endParaRPr>
          </a:p>
        </p:txBody>
      </p:sp>
      <p:pic>
        <p:nvPicPr>
          <p:cNvPr id="52" name="Imagen 6" descr="Tabla&#10;&#10;Descripción generada automáticamente"/>
          <p:cNvPicPr/>
          <p:nvPr/>
        </p:nvPicPr>
        <p:blipFill>
          <a:blip r:embed="rId4"/>
          <a:stretch/>
        </p:blipFill>
        <p:spPr>
          <a:xfrm>
            <a:off x="2162520" y="3693600"/>
            <a:ext cx="7393320" cy="2478600"/>
          </a:xfrm>
          <a:prstGeom prst="rect">
            <a:avLst/>
          </a:prstGeom>
          <a:ln>
            <a:noFill/>
          </a:ln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36DB9B18-9E20-7A4B-9266-D1C5B43BFDED}"/>
              </a:ext>
            </a:extLst>
          </p:cNvPr>
          <p:cNvSpPr/>
          <p:nvPr/>
        </p:nvSpPr>
        <p:spPr>
          <a:xfrm>
            <a:off x="8188036" y="4015047"/>
            <a:ext cx="565266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9BA66552-4EA3-4642-A58E-F3415A769AED}"/>
              </a:ext>
            </a:extLst>
          </p:cNvPr>
          <p:cNvSpPr/>
          <p:nvPr/>
        </p:nvSpPr>
        <p:spPr>
          <a:xfrm>
            <a:off x="8182489" y="4741024"/>
            <a:ext cx="565266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63720" y="115376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54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55" name="CustomShape 1"/>
          <p:cNvSpPr/>
          <p:nvPr/>
        </p:nvSpPr>
        <p:spPr>
          <a:xfrm>
            <a:off x="851760" y="844674"/>
            <a:ext cx="9637560" cy="5630857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u="sng" strike="noStrike" spc="-1" dirty="0">
                <a:solidFill>
                  <a:srgbClr val="2F5597"/>
                </a:solidFill>
                <a:uFillTx/>
                <a:latin typeface="Calibri"/>
                <a:ea typeface="DejaVu Sans"/>
              </a:rPr>
              <a:t>ESTUDIO FUNCIONAL COMPLETO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VALORES PROMEDIOS: </a:t>
            </a:r>
            <a:endParaRPr lang="es-ES" sz="1800" b="0" strike="noStrike" spc="-1" dirty="0">
              <a:latin typeface="Arial"/>
            </a:endParaRPr>
          </a:p>
          <a:p>
            <a:pPr marL="432000" lvl="1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CVF : 96%, </a:t>
            </a:r>
            <a:endParaRPr lang="es-ES" sz="1800" b="0" strike="noStrike" spc="-1" dirty="0">
              <a:latin typeface="Arial"/>
            </a:endParaRPr>
          </a:p>
          <a:p>
            <a:pPr marL="432000" lvl="1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FEV1: 97%, </a:t>
            </a:r>
            <a:endParaRPr lang="es-ES" sz="1800" b="0" strike="noStrike" spc="-1" dirty="0">
              <a:latin typeface="Arial"/>
            </a:endParaRPr>
          </a:p>
          <a:p>
            <a:pPr marL="432000" lvl="1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FEV1/CVF : 80,5 </a:t>
            </a:r>
            <a:endParaRPr lang="es-ES" sz="1800" b="0" strike="noStrike" spc="-1" dirty="0">
              <a:latin typeface="Arial"/>
            </a:endParaRPr>
          </a:p>
          <a:p>
            <a:pPr marL="432000" lvl="1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MMEF: 102% </a:t>
            </a:r>
            <a:endParaRPr lang="es-ES" sz="1800" b="0" strike="noStrike" spc="-1" dirty="0">
              <a:latin typeface="Arial"/>
            </a:endParaRPr>
          </a:p>
          <a:p>
            <a:pPr marL="432000" lvl="1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TLC: 102% </a:t>
            </a:r>
            <a:endParaRPr lang="es-ES" sz="1800" b="0" strike="noStrike" spc="-1" dirty="0">
              <a:latin typeface="Arial"/>
            </a:endParaRPr>
          </a:p>
          <a:p>
            <a:pPr marL="432000" lvl="1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lang="es-ES" sz="18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DLCOc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:84,5%. 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DLCO&lt;</a:t>
            </a:r>
            <a:r>
              <a:rPr lang="es-ES" sz="16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80</a:t>
            </a:r>
            <a:r>
              <a:rPr lang="es-ES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%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en 45 pacientes (36%)  </a:t>
            </a:r>
            <a:endParaRPr lang="es-ES" sz="2400" b="0" strike="noStrike" spc="-1" dirty="0">
              <a:latin typeface="Arial"/>
            </a:endParaRPr>
          </a:p>
          <a:p>
            <a:pPr marL="432000" lvl="1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tabaquismo 1. Exfumador: 1</a:t>
            </a:r>
            <a:endParaRPr lang="es-ES" sz="2400" b="0" strike="noStrike" spc="-1" dirty="0">
              <a:latin typeface="Arial"/>
            </a:endParaRPr>
          </a:p>
          <a:p>
            <a:pPr marL="432000" lvl="1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FEV1/CVF &lt;70%: 1  </a:t>
            </a:r>
            <a:endParaRPr lang="es-ES" sz="2400" b="0" strike="noStrike" spc="-1" dirty="0">
              <a:latin typeface="Arial"/>
            </a:endParaRPr>
          </a:p>
          <a:p>
            <a:pPr marL="432000" lvl="1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TLC&lt;80%: 7 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</p:txBody>
      </p:sp>
      <p:pic>
        <p:nvPicPr>
          <p:cNvPr id="57" name="Imagen 8"/>
          <p:cNvPicPr/>
          <p:nvPr/>
        </p:nvPicPr>
        <p:blipFill>
          <a:blip r:embed="rId4"/>
          <a:stretch/>
        </p:blipFill>
        <p:spPr>
          <a:xfrm>
            <a:off x="6591993" y="1970933"/>
            <a:ext cx="2809882" cy="2750695"/>
          </a:xfrm>
          <a:prstGeom prst="rect">
            <a:avLst/>
          </a:prstGeom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B425961-5E09-4944-A02A-9D00F81185BE}"/>
              </a:ext>
            </a:extLst>
          </p:cNvPr>
          <p:cNvSpPr/>
          <p:nvPr/>
        </p:nvSpPr>
        <p:spPr>
          <a:xfrm>
            <a:off x="980902" y="4114800"/>
            <a:ext cx="4472247" cy="17706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33251" y="186462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54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55" name="CustomShape 1"/>
          <p:cNvSpPr/>
          <p:nvPr/>
        </p:nvSpPr>
        <p:spPr>
          <a:xfrm>
            <a:off x="851760" y="1051952"/>
            <a:ext cx="9637560" cy="5630857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u="sng" spc="-1" dirty="0">
                <a:solidFill>
                  <a:srgbClr val="2F5597"/>
                </a:solidFill>
                <a:latin typeface="Calibri"/>
              </a:rPr>
              <a:t>RESULTADOS CPET </a:t>
            </a:r>
          </a:p>
          <a:p>
            <a:pPr algn="ctr"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400" spc="-1" dirty="0">
                <a:latin typeface="Arial"/>
              </a:rPr>
              <a:t>					</a:t>
            </a: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400" spc="-1" dirty="0">
                <a:latin typeface="Arial"/>
              </a:rPr>
              <a:t>					</a:t>
            </a: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3815775-70A9-3E4E-B879-75B5CE22AA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255061"/>
              </p:ext>
            </p:extLst>
          </p:nvPr>
        </p:nvGraphicFramePr>
        <p:xfrm>
          <a:off x="851760" y="1853737"/>
          <a:ext cx="4451760" cy="4637815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010291">
                  <a:extLst>
                    <a:ext uri="{9D8B030D-6E8A-4147-A177-3AD203B41FA5}">
                      <a16:colId xmlns:a16="http://schemas.microsoft.com/office/drawing/2014/main" val="1521994059"/>
                    </a:ext>
                  </a:extLst>
                </a:gridCol>
                <a:gridCol w="648393">
                  <a:extLst>
                    <a:ext uri="{9D8B030D-6E8A-4147-A177-3AD203B41FA5}">
                      <a16:colId xmlns:a16="http://schemas.microsoft.com/office/drawing/2014/main" val="3865502841"/>
                    </a:ext>
                  </a:extLst>
                </a:gridCol>
                <a:gridCol w="764771">
                  <a:extLst>
                    <a:ext uri="{9D8B030D-6E8A-4147-A177-3AD203B41FA5}">
                      <a16:colId xmlns:a16="http://schemas.microsoft.com/office/drawing/2014/main" val="740683156"/>
                    </a:ext>
                  </a:extLst>
                </a:gridCol>
                <a:gridCol w="1207290">
                  <a:extLst>
                    <a:ext uri="{9D8B030D-6E8A-4147-A177-3AD203B41FA5}">
                      <a16:colId xmlns:a16="http://schemas.microsoft.com/office/drawing/2014/main" val="282562724"/>
                    </a:ext>
                  </a:extLst>
                </a:gridCol>
                <a:gridCol w="821015">
                  <a:extLst>
                    <a:ext uri="{9D8B030D-6E8A-4147-A177-3AD203B41FA5}">
                      <a16:colId xmlns:a16="http://schemas.microsoft.com/office/drawing/2014/main" val="1033291430"/>
                    </a:ext>
                  </a:extLst>
                </a:gridCol>
              </a:tblGrid>
              <a:tr h="290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Mínimo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Máximo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Media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Desviación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4984211"/>
                  </a:ext>
                </a:extLst>
              </a:tr>
              <a:tr h="317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VO2pico 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43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140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80,26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15,8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417612"/>
                  </a:ext>
                </a:extLst>
              </a:tr>
              <a:tr h="317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Wmax 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35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171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88,09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21,52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047808"/>
                  </a:ext>
                </a:extLst>
              </a:tr>
              <a:tr h="317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FC basal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56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135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83,7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13,85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7453719"/>
                  </a:ext>
                </a:extLst>
              </a:tr>
              <a:tr h="169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HRR 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45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17,5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9,8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9246250"/>
                  </a:ext>
                </a:extLst>
              </a:tr>
              <a:tr h="338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índice </a:t>
                      </a:r>
                      <a:r>
                        <a:rPr lang="es-ES_tradnl" sz="900" dirty="0" err="1">
                          <a:effectLst/>
                        </a:rPr>
                        <a:t>cronot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0,33 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1,76 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,88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,26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6474539"/>
                  </a:ext>
                </a:extLst>
              </a:tr>
              <a:tr h="169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Pulso O2%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46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148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97,3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19,04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5708653"/>
                  </a:ext>
                </a:extLst>
              </a:tr>
              <a:tr h="169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RERmax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0,81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1,28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1,09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0,089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2991955"/>
                  </a:ext>
                </a:extLst>
              </a:tr>
              <a:tr h="338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Reserva Resp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76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43,84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13,17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9978440"/>
                  </a:ext>
                </a:extLst>
              </a:tr>
              <a:tr h="338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 err="1">
                          <a:effectLst/>
                        </a:rPr>
                        <a:t>FResp</a:t>
                      </a:r>
                      <a:r>
                        <a:rPr lang="es-ES_tradnl" sz="900" dirty="0">
                          <a:effectLst/>
                        </a:rPr>
                        <a:t> basal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10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36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17,98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5,14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13175"/>
                  </a:ext>
                </a:extLst>
              </a:tr>
              <a:tr h="169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SatO2 max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93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100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98,4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1,27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5506276"/>
                  </a:ext>
                </a:extLst>
              </a:tr>
              <a:tr h="169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VT1%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22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78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49,11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9,85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8527333"/>
                  </a:ext>
                </a:extLst>
              </a:tr>
              <a:tr h="169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EqO2 </a:t>
                      </a:r>
                      <a:r>
                        <a:rPr lang="es-ES_tradnl" sz="900" baseline="-25000">
                          <a:effectLst/>
                        </a:rPr>
                        <a:t>VT1</a:t>
                      </a:r>
                      <a:r>
                        <a:rPr lang="es-ES_tradnl" sz="900">
                          <a:effectLst/>
                        </a:rPr>
                        <a:t>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54,5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27,58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5,37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0456874"/>
                  </a:ext>
                </a:extLst>
              </a:tr>
              <a:tr h="169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EqCO2 </a:t>
                      </a:r>
                      <a:r>
                        <a:rPr lang="es-ES_tradnl" sz="900" baseline="-25000">
                          <a:effectLst/>
                        </a:rPr>
                        <a:t>VT1</a:t>
                      </a:r>
                      <a:r>
                        <a:rPr lang="es-ES_tradnl" sz="900">
                          <a:effectLst/>
                        </a:rPr>
                        <a:t>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23,7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75,6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32,71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5,91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9576109"/>
                  </a:ext>
                </a:extLst>
              </a:tr>
              <a:tr h="338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VE/VCO2 </a:t>
                      </a:r>
                      <a:r>
                        <a:rPr lang="es-ES_tradnl" sz="900" baseline="-25000">
                          <a:effectLst/>
                        </a:rPr>
                        <a:t>slope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22,95 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65,90 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34,49 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6,70 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1304059"/>
                  </a:ext>
                </a:extLst>
              </a:tr>
              <a:tr h="338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pETCO2 </a:t>
                      </a:r>
                      <a:r>
                        <a:rPr lang="es-ES_tradnl" sz="900" baseline="-25000">
                          <a:effectLst/>
                        </a:rPr>
                        <a:t>basal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12,65 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34,34 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26,88 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3,35 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4674237"/>
                  </a:ext>
                </a:extLst>
              </a:tr>
              <a:tr h="169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pETCO2 </a:t>
                      </a:r>
                      <a:r>
                        <a:rPr lang="es-ES_tradnl" sz="900" baseline="-25000">
                          <a:effectLst/>
                        </a:rPr>
                        <a:t>VT1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14,26 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42,50 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33,65. 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4,17 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9544545"/>
                  </a:ext>
                </a:extLst>
              </a:tr>
              <a:tr h="338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pETCO2</a:t>
                      </a:r>
                      <a:r>
                        <a:rPr lang="es-ES_tradnl" sz="900" baseline="-25000" dirty="0">
                          <a:effectLst/>
                        </a:rPr>
                        <a:t>VT1-B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-1,93 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18,46 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6,74 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3,26 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2377561"/>
                  </a:ext>
                </a:extLst>
              </a:tr>
            </a:tbl>
          </a:graphicData>
        </a:graphic>
      </p:graphicFrame>
      <p:sp>
        <p:nvSpPr>
          <p:cNvPr id="4" name="Elipse 3">
            <a:extLst>
              <a:ext uri="{FF2B5EF4-FFF2-40B4-BE49-F238E27FC236}">
                <a16:creationId xmlns:a16="http://schemas.microsoft.com/office/drawing/2014/main" id="{96A3CF94-DB02-794A-8ED7-7E208F10DA02}"/>
              </a:ext>
            </a:extLst>
          </p:cNvPr>
          <p:cNvSpPr/>
          <p:nvPr/>
        </p:nvSpPr>
        <p:spPr>
          <a:xfrm>
            <a:off x="3690850" y="2078182"/>
            <a:ext cx="349134" cy="3075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3D105FF3-A325-3F49-B09C-ECF393EC1B76}"/>
              </a:ext>
            </a:extLst>
          </p:cNvPr>
          <p:cNvSpPr/>
          <p:nvPr/>
        </p:nvSpPr>
        <p:spPr>
          <a:xfrm>
            <a:off x="3616035" y="4923906"/>
            <a:ext cx="507077" cy="3962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D81C201-03BA-5B49-887E-4602E272DCE9}"/>
              </a:ext>
            </a:extLst>
          </p:cNvPr>
          <p:cNvSpPr/>
          <p:nvPr/>
        </p:nvSpPr>
        <p:spPr>
          <a:xfrm>
            <a:off x="3549536" y="5611091"/>
            <a:ext cx="573576" cy="5274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9AADBAA-82EA-944D-BFAE-B82061B7B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9694" y="2261708"/>
            <a:ext cx="4243579" cy="3876848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2BA92111-E4D3-F146-8EA4-3DC36FCF07AC}"/>
              </a:ext>
            </a:extLst>
          </p:cNvPr>
          <p:cNvSpPr/>
          <p:nvPr/>
        </p:nvSpPr>
        <p:spPr>
          <a:xfrm>
            <a:off x="5979694" y="3524596"/>
            <a:ext cx="1377070" cy="127184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BA6B813-ED2E-6944-AEC5-27A540AC4DF8}"/>
              </a:ext>
            </a:extLst>
          </p:cNvPr>
          <p:cNvSpPr/>
          <p:nvPr/>
        </p:nvSpPr>
        <p:spPr>
          <a:xfrm>
            <a:off x="8817103" y="4840777"/>
            <a:ext cx="1377070" cy="127184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1381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59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60" name="CustomShape 1"/>
          <p:cNvSpPr/>
          <p:nvPr/>
        </p:nvSpPr>
        <p:spPr>
          <a:xfrm>
            <a:off x="829080" y="1350000"/>
            <a:ext cx="9637560" cy="4522861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u="sng" strike="noStrike" spc="-1" dirty="0">
                <a:solidFill>
                  <a:srgbClr val="2F5597"/>
                </a:solidFill>
                <a:uFillTx/>
                <a:latin typeface="Calibri"/>
                <a:ea typeface="DejaVu Sans"/>
              </a:rPr>
              <a:t>RESULTADOS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VO2 pico menor del 80% del valor </a:t>
            </a:r>
            <a:r>
              <a:rPr lang="es-ES" sz="2400" spc="-1" dirty="0">
                <a:solidFill>
                  <a:srgbClr val="000000"/>
                </a:solidFill>
                <a:latin typeface="Calibri"/>
                <a:ea typeface="Calibri"/>
              </a:rPr>
              <a:t>teórico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 en el 50% de los casos.</a:t>
            </a:r>
            <a:endParaRPr lang="es-ES" sz="24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VO2 pico inferior al 70% en el 23% de los casos.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FC basal elevada (&gt;80lpm) en un 55% de los casos.  </a:t>
            </a:r>
            <a:endParaRPr lang="es-ES" sz="2400" b="0" strike="noStrike" spc="-1" dirty="0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FC basal elevada (&gt;90lpm) en un 30% de los casos.</a:t>
            </a: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endParaRPr lang="es-ES" sz="2400" spc="-1" dirty="0">
              <a:solidFill>
                <a:srgbClr val="000000"/>
              </a:solidFill>
              <a:latin typeface="Calibri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2400" spc="-1" dirty="0">
                <a:solidFill>
                  <a:srgbClr val="000000"/>
                </a:solidFill>
                <a:latin typeface="Calibri"/>
              </a:rPr>
              <a:t>Ineficiencia Ventilatoria VE/VCO2 </a:t>
            </a:r>
            <a:r>
              <a:rPr lang="es-ES" sz="2400" spc="-1" dirty="0" err="1">
                <a:solidFill>
                  <a:srgbClr val="000000"/>
                </a:solidFill>
                <a:latin typeface="Calibri"/>
              </a:rPr>
              <a:t>slope</a:t>
            </a:r>
            <a:r>
              <a:rPr lang="es-ES" sz="2400" spc="-1" dirty="0">
                <a:solidFill>
                  <a:srgbClr val="000000"/>
                </a:solidFill>
                <a:latin typeface="Calibri"/>
              </a:rPr>
              <a:t> &gt;34 en 45%  de los casos</a:t>
            </a: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</a:rPr>
              <a:t>Pobre incremento de la pETCO2 &lt; 4 en 15% de los casos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8313" y="149106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62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63" name="CustomShape 1"/>
          <p:cNvSpPr/>
          <p:nvPr/>
        </p:nvSpPr>
        <p:spPr>
          <a:xfrm>
            <a:off x="829080" y="1350000"/>
            <a:ext cx="9637560" cy="222264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8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Factores asociados a un VO2 pico menor del 80% del teórico (test de </a:t>
            </a:r>
            <a:r>
              <a:rPr lang="es-ES" sz="2800" b="1" strike="noStrike" spc="-1" dirty="0" err="1">
                <a:solidFill>
                  <a:srgbClr val="2F5597"/>
                </a:solidFill>
                <a:latin typeface="Calibri"/>
                <a:ea typeface="Calibri"/>
              </a:rPr>
              <a:t>chi</a:t>
            </a:r>
            <a:r>
              <a:rPr lang="es-ES" sz="28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 cuadrado)</a:t>
            </a:r>
            <a:endParaRPr lang="es-E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800" b="0" strike="noStrike" spc="-1" dirty="0">
              <a:latin typeface="Arial"/>
            </a:endParaRPr>
          </a:p>
        </p:txBody>
      </p:sp>
      <p:pic>
        <p:nvPicPr>
          <p:cNvPr id="64" name="Imagen 5" descr="Tabla&#10;&#10;Descripción generada automáticamente"/>
          <p:cNvPicPr/>
          <p:nvPr/>
        </p:nvPicPr>
        <p:blipFill>
          <a:blip r:embed="rId4"/>
          <a:stretch/>
        </p:blipFill>
        <p:spPr>
          <a:xfrm>
            <a:off x="743760" y="2240280"/>
            <a:ext cx="4739400" cy="4203000"/>
          </a:xfrm>
          <a:prstGeom prst="rect">
            <a:avLst/>
          </a:prstGeom>
          <a:ln>
            <a:noFill/>
          </a:ln>
        </p:spPr>
      </p:pic>
      <p:pic>
        <p:nvPicPr>
          <p:cNvPr id="65" name="Imagen 6" descr="Texto, Carta&#10;&#10;Descripción generada automáticamente"/>
          <p:cNvPicPr/>
          <p:nvPr/>
        </p:nvPicPr>
        <p:blipFill>
          <a:blip r:embed="rId5"/>
          <a:stretch/>
        </p:blipFill>
        <p:spPr>
          <a:xfrm>
            <a:off x="5473440" y="2644200"/>
            <a:ext cx="5199120" cy="1358280"/>
          </a:xfrm>
          <a:prstGeom prst="rect">
            <a:avLst/>
          </a:prstGeom>
          <a:ln>
            <a:noFill/>
          </a:ln>
        </p:spPr>
      </p:pic>
      <p:pic>
        <p:nvPicPr>
          <p:cNvPr id="66" name="Imagen 7" descr="Tabla&#10;&#10;Descripción generada automáticamente"/>
          <p:cNvPicPr/>
          <p:nvPr/>
        </p:nvPicPr>
        <p:blipFill>
          <a:blip r:embed="rId6"/>
          <a:stretch/>
        </p:blipFill>
        <p:spPr>
          <a:xfrm>
            <a:off x="5473440" y="3867643"/>
            <a:ext cx="5383080" cy="1587097"/>
          </a:xfrm>
          <a:prstGeom prst="rect">
            <a:avLst/>
          </a:prstGeom>
          <a:ln>
            <a:noFill/>
          </a:ln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45DE9362-8391-234E-B84C-0481D1B581BC}"/>
              </a:ext>
            </a:extLst>
          </p:cNvPr>
          <p:cNvSpPr/>
          <p:nvPr/>
        </p:nvSpPr>
        <p:spPr>
          <a:xfrm>
            <a:off x="4530436" y="6043353"/>
            <a:ext cx="415637" cy="3075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51BF819-5808-8F4B-B02D-F5174192EC32}"/>
              </a:ext>
            </a:extLst>
          </p:cNvPr>
          <p:cNvSpPr/>
          <p:nvPr/>
        </p:nvSpPr>
        <p:spPr>
          <a:xfrm>
            <a:off x="9670459" y="2953797"/>
            <a:ext cx="415637" cy="3075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E7D717E-733C-4848-B777-E4EED73CD9C0}"/>
              </a:ext>
            </a:extLst>
          </p:cNvPr>
          <p:cNvSpPr/>
          <p:nvPr/>
        </p:nvSpPr>
        <p:spPr>
          <a:xfrm>
            <a:off x="9695781" y="5072137"/>
            <a:ext cx="415637" cy="3075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03B68A4-0365-B54E-B183-6478B817B559}"/>
              </a:ext>
            </a:extLst>
          </p:cNvPr>
          <p:cNvSpPr/>
          <p:nvPr/>
        </p:nvSpPr>
        <p:spPr>
          <a:xfrm>
            <a:off x="9695780" y="4705004"/>
            <a:ext cx="415637" cy="315622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FC0F06BD-5F5B-1D42-80B4-F463DD575831}"/>
              </a:ext>
            </a:extLst>
          </p:cNvPr>
          <p:cNvSpPr/>
          <p:nvPr/>
        </p:nvSpPr>
        <p:spPr>
          <a:xfrm>
            <a:off x="9673982" y="4221686"/>
            <a:ext cx="415637" cy="315622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68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69" name="CustomShape 1"/>
          <p:cNvSpPr/>
          <p:nvPr/>
        </p:nvSpPr>
        <p:spPr>
          <a:xfrm>
            <a:off x="829080" y="1350000"/>
            <a:ext cx="9637560" cy="5446191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8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Factores asociados a un VO2 pico menor del 80% del teórico (test de </a:t>
            </a:r>
            <a:r>
              <a:rPr lang="es-ES" sz="2800" b="1" strike="noStrike" spc="-1" dirty="0" err="1">
                <a:solidFill>
                  <a:srgbClr val="2F5597"/>
                </a:solidFill>
                <a:latin typeface="Calibri"/>
                <a:ea typeface="Calibri"/>
              </a:rPr>
              <a:t>chi</a:t>
            </a:r>
            <a:r>
              <a:rPr lang="es-ES" sz="28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 cuadrado)</a:t>
            </a:r>
            <a:endParaRPr lang="es-E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NO ASOCIACIÓN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: 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Sexo, edad, comorbilidad, gravedad del </a:t>
            </a:r>
            <a:r>
              <a:rPr lang="es-E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covid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, IMC ni con la disnea o fatigabilidad  </a:t>
            </a:r>
            <a:r>
              <a:rPr lang="es-E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autopercibida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en reposo .</a:t>
            </a:r>
          </a:p>
          <a:p>
            <a:pPr>
              <a:lnSpc>
                <a:spcPct val="100000"/>
              </a:lnSpc>
            </a:pPr>
            <a:endParaRPr lang="es-ES" sz="2400" spc="-1" dirty="0">
              <a:solidFill>
                <a:srgbClr val="000000"/>
              </a:solidFill>
              <a:latin typeface="Calibri"/>
              <a:ea typeface="Calibri"/>
            </a:endParaRPr>
          </a:p>
          <a:p>
            <a:pPr>
              <a:lnSpc>
                <a:spcPct val="100000"/>
              </a:lnSpc>
            </a:pP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ASOCIACIÓN: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400" b="1" strike="noStrike" spc="-1" dirty="0" err="1">
                <a:solidFill>
                  <a:srgbClr val="2F5597"/>
                </a:solidFill>
                <a:latin typeface="Calibri"/>
                <a:ea typeface="Calibri"/>
              </a:rPr>
              <a:t>DLCOc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 disminuida</a:t>
            </a:r>
            <a:r>
              <a:rPr lang="es-ES" sz="2400" b="0" strike="noStrike" spc="-1" dirty="0">
                <a:solidFill>
                  <a:srgbClr val="2F5597"/>
                </a:solidFill>
                <a:latin typeface="Calibri"/>
                <a:ea typeface="Calibri"/>
              </a:rPr>
              <a:t> 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(p 0,008); 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FC elevada en reposo</a:t>
            </a:r>
            <a:r>
              <a:rPr lang="es-ES" sz="2400" b="0" strike="noStrike" spc="-1" dirty="0">
                <a:solidFill>
                  <a:srgbClr val="2F5597"/>
                </a:solidFill>
                <a:latin typeface="Calibri"/>
                <a:ea typeface="Calibri"/>
              </a:rPr>
              <a:t> 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(p 0,004); </a:t>
            </a:r>
          </a:p>
          <a:p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Índice cronotrópico 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&lt;0,8 (p 0,005).</a:t>
            </a:r>
          </a:p>
          <a:p>
            <a:pPr>
              <a:lnSpc>
                <a:spcPct val="100000"/>
              </a:lnSpc>
            </a:pP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VE/VCO2 </a:t>
            </a:r>
            <a:r>
              <a:rPr lang="es-ES" sz="2400" b="1" strike="noStrike" spc="-1" dirty="0" err="1">
                <a:solidFill>
                  <a:srgbClr val="2F5597"/>
                </a:solidFill>
                <a:latin typeface="Calibri"/>
                <a:ea typeface="Calibri"/>
              </a:rPr>
              <a:t>slope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&gt; 34 (0,051), diferencia 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PETCO2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lang="es-ES" sz="2400" b="1" strike="noStrike" spc="-1" baseline="-250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</a:rPr>
              <a:t>VT1-</a:t>
            </a:r>
            <a:r>
              <a:rPr lang="es-ES" sz="2400" b="1" spc="-1" baseline="-250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</a:rPr>
              <a:t>Basal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&lt;  4 (p 0,049),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 </a:t>
            </a: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75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76" name="CustomShape 1"/>
          <p:cNvSpPr/>
          <p:nvPr/>
        </p:nvSpPr>
        <p:spPr>
          <a:xfrm>
            <a:off x="829080" y="1350000"/>
            <a:ext cx="9650880" cy="94356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800" b="1" strike="noStrike" spc="-1">
                <a:solidFill>
                  <a:srgbClr val="2F5597"/>
                </a:solidFill>
                <a:latin typeface="Calibri"/>
                <a:ea typeface="Calibri"/>
              </a:rPr>
              <a:t>Análisis multivariante de regresión logística (método Wald) con la variable dependiente VO2 pico inferior al 80%</a:t>
            </a:r>
            <a:endParaRPr lang="es-ES" sz="2800" b="0" strike="noStrike" spc="-1">
              <a:latin typeface="Arial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BB94D4F-E687-1644-9FA2-E60996E171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434987"/>
              </p:ext>
            </p:extLst>
          </p:nvPr>
        </p:nvGraphicFramePr>
        <p:xfrm>
          <a:off x="829080" y="3009774"/>
          <a:ext cx="9650878" cy="2139744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2335766">
                  <a:extLst>
                    <a:ext uri="{9D8B030D-6E8A-4147-A177-3AD203B41FA5}">
                      <a16:colId xmlns:a16="http://schemas.microsoft.com/office/drawing/2014/main" val="3352995971"/>
                    </a:ext>
                  </a:extLst>
                </a:gridCol>
                <a:gridCol w="2335766">
                  <a:extLst>
                    <a:ext uri="{9D8B030D-6E8A-4147-A177-3AD203B41FA5}">
                      <a16:colId xmlns:a16="http://schemas.microsoft.com/office/drawing/2014/main" val="3027359951"/>
                    </a:ext>
                  </a:extLst>
                </a:gridCol>
                <a:gridCol w="1231257">
                  <a:extLst>
                    <a:ext uri="{9D8B030D-6E8A-4147-A177-3AD203B41FA5}">
                      <a16:colId xmlns:a16="http://schemas.microsoft.com/office/drawing/2014/main" val="279768367"/>
                    </a:ext>
                  </a:extLst>
                </a:gridCol>
                <a:gridCol w="1249363">
                  <a:extLst>
                    <a:ext uri="{9D8B030D-6E8A-4147-A177-3AD203B41FA5}">
                      <a16:colId xmlns:a16="http://schemas.microsoft.com/office/drawing/2014/main" val="378876014"/>
                    </a:ext>
                  </a:extLst>
                </a:gridCol>
                <a:gridCol w="1249363">
                  <a:extLst>
                    <a:ext uri="{9D8B030D-6E8A-4147-A177-3AD203B41FA5}">
                      <a16:colId xmlns:a16="http://schemas.microsoft.com/office/drawing/2014/main" val="2130373721"/>
                    </a:ext>
                  </a:extLst>
                </a:gridCol>
                <a:gridCol w="1249363">
                  <a:extLst>
                    <a:ext uri="{9D8B030D-6E8A-4147-A177-3AD203B41FA5}">
                      <a16:colId xmlns:a16="http://schemas.microsoft.com/office/drawing/2014/main" val="1505254210"/>
                    </a:ext>
                  </a:extLst>
                </a:gridCol>
              </a:tblGrid>
              <a:tr h="356624">
                <a:tc gridSpan="6"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Variables en la ecuación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553922"/>
                  </a:ext>
                </a:extLst>
              </a:tr>
              <a:tr h="356624">
                <a:tc rowSpan="2" gridSpan="2"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Sig.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OR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95% C.I.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214091"/>
                  </a:ext>
                </a:extLst>
              </a:tr>
              <a:tr h="356624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Inferior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Superior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5804325"/>
                  </a:ext>
                </a:extLst>
              </a:tr>
              <a:tr h="356624">
                <a:tc rowSpan="3">
                  <a:txBody>
                    <a:bodyPr/>
                    <a:lstStyle/>
                    <a:p>
                      <a:pPr marL="38100" marR="38100" fontAlgn="base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Paso 8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Sexo (hombre)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,041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2,335 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1,035 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5,266 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04726682"/>
                  </a:ext>
                </a:extLst>
              </a:tr>
              <a:tr h="35662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DLCOmenor80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,005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3,283 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1,421 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7,584 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51102440"/>
                  </a:ext>
                </a:extLst>
              </a:tr>
              <a:tr h="35662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E1HRmas80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,013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2,766 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1,242 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6,156 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20540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88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842400" y="1967400"/>
            <a:ext cx="9637560" cy="3565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 marL="34362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En los pacientes que refieren disnea </a:t>
            </a:r>
            <a:r>
              <a:rPr lang="es-E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postCOVID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, 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los volúmenes pulmonares no se ven afectados significativamente.</a:t>
            </a:r>
            <a:endParaRPr lang="es-ES" sz="2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s-ES" sz="2400" b="0" strike="noStrike" spc="-1" dirty="0">
              <a:latin typeface="Arial"/>
            </a:endParaRPr>
          </a:p>
          <a:p>
            <a:pPr marL="34362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El test de ejercicio cardiopulmonar muestra frecuentemente un 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VO2 pico por inferior a la normalidad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(el 50% de los casos presentan valores inferiores al 80% del teórico).</a:t>
            </a:r>
            <a:endParaRPr lang="es-ES" sz="2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829080" y="1350000"/>
            <a:ext cx="9650880" cy="51696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800" b="1" strike="noStrike" spc="-1">
                <a:solidFill>
                  <a:srgbClr val="2F5597"/>
                </a:solidFill>
                <a:latin typeface="Calibri"/>
                <a:ea typeface="Calibri"/>
              </a:rPr>
              <a:t>CONCLUSIONES</a:t>
            </a:r>
            <a:endParaRPr lang="es-ES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88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842400" y="1967400"/>
            <a:ext cx="9637560" cy="35995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 marL="34362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El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 sexo masculino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, una </a:t>
            </a:r>
            <a:r>
              <a:rPr lang="es-ES" sz="2400" b="1" strike="noStrike" spc="-1" dirty="0" err="1">
                <a:solidFill>
                  <a:srgbClr val="2F5597"/>
                </a:solidFill>
                <a:latin typeface="Calibri"/>
                <a:ea typeface="Calibri"/>
              </a:rPr>
              <a:t>DLCOc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 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más baja y una</a:t>
            </a:r>
            <a:r>
              <a:rPr lang="es-ES" sz="2400" b="0" strike="noStrike" spc="-1" dirty="0">
                <a:solidFill>
                  <a:srgbClr val="2F5597"/>
                </a:solidFill>
                <a:latin typeface="Calibri"/>
                <a:ea typeface="Calibri"/>
              </a:rPr>
              <a:t> 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frecuencia cardíaca</a:t>
            </a:r>
            <a:r>
              <a:rPr lang="es-ES" sz="2400" b="0" strike="noStrike" spc="-1" dirty="0">
                <a:solidFill>
                  <a:srgbClr val="2F5597"/>
                </a:solidFill>
                <a:latin typeface="Calibri"/>
                <a:ea typeface="Calibri"/>
              </a:rPr>
              <a:t> 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en reposo más elevada han sido variables </a:t>
            </a:r>
            <a:r>
              <a:rPr lang="es-E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predictoras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de un </a:t>
            </a:r>
            <a:r>
              <a:rPr lang="es-ES" sz="2400" b="1" strike="noStrike" spc="-1" dirty="0">
                <a:solidFill>
                  <a:srgbClr val="2F5597"/>
                </a:solidFill>
                <a:latin typeface="Calibri"/>
                <a:ea typeface="Calibri"/>
              </a:rPr>
              <a:t>consumo máximo de oxígeno por debajo de la normalidad.</a:t>
            </a:r>
            <a:endParaRPr lang="es-ES" sz="2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s-ES" sz="2400" b="0" strike="noStrike" spc="-1" dirty="0">
              <a:latin typeface="Arial"/>
            </a:endParaRPr>
          </a:p>
          <a:p>
            <a:pPr marL="34362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Tienen también valor predictivo VE/VCO2 </a:t>
            </a:r>
            <a:r>
              <a:rPr lang="es-E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slope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mayor de 34, Índice </a:t>
            </a:r>
            <a:r>
              <a:rPr lang="es-ES" sz="2400" b="0" strike="noStrike" spc="-1" dirty="0" err="1">
                <a:solidFill>
                  <a:srgbClr val="000000"/>
                </a:solidFill>
                <a:latin typeface="Calibri"/>
                <a:ea typeface="Calibri"/>
              </a:rPr>
              <a:t>cronotrópico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menor de 0,8 y la diferencia entre la PET de CO2 en VT1 y reposo menor de 4.</a:t>
            </a: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829080" y="1350000"/>
            <a:ext cx="9650880" cy="51696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800" b="1" strike="noStrike" spc="-1">
                <a:solidFill>
                  <a:srgbClr val="2F5597"/>
                </a:solidFill>
                <a:latin typeface="Calibri"/>
                <a:ea typeface="Calibri"/>
              </a:rPr>
              <a:t>CONCLUSIONES</a:t>
            </a:r>
            <a:endParaRPr lang="es-ES" sz="28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5246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95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96" name="CustomShape 1"/>
          <p:cNvSpPr/>
          <p:nvPr/>
        </p:nvSpPr>
        <p:spPr>
          <a:xfrm>
            <a:off x="947650" y="2069280"/>
            <a:ext cx="5883349" cy="21222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 dirty="0">
                <a:solidFill>
                  <a:srgbClr val="2F5597"/>
                </a:solidFill>
                <a:latin typeface="Courier New"/>
                <a:ea typeface="DejaVu Sans"/>
              </a:rPr>
              <a:t>GRACIAS POR SU ATENCIÓN </a:t>
            </a:r>
            <a:endParaRPr lang="es-ES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4400" b="0" strike="noStrike" spc="-1" dirty="0">
              <a:latin typeface="Arial"/>
            </a:endParaRPr>
          </a:p>
        </p:txBody>
      </p:sp>
      <p:pic>
        <p:nvPicPr>
          <p:cNvPr id="97" name="Imagen 5" descr="Un edificio grande&#10;&#10;Descripción generada automáticamente"/>
          <p:cNvPicPr/>
          <p:nvPr/>
        </p:nvPicPr>
        <p:blipFill>
          <a:blip r:embed="rId4"/>
          <a:stretch/>
        </p:blipFill>
        <p:spPr>
          <a:xfrm>
            <a:off x="7023600" y="2002320"/>
            <a:ext cx="4318920" cy="28656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33251" y="186462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54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55" name="CustomShape 1"/>
          <p:cNvSpPr/>
          <p:nvPr/>
        </p:nvSpPr>
        <p:spPr>
          <a:xfrm>
            <a:off x="851760" y="1051952"/>
            <a:ext cx="9637560" cy="5630857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u="sng" spc="-1" dirty="0">
                <a:solidFill>
                  <a:srgbClr val="2F5597"/>
                </a:solidFill>
                <a:latin typeface="Calibri"/>
              </a:rPr>
              <a:t>RESULTADOS CPET </a:t>
            </a:r>
          </a:p>
          <a:p>
            <a:pPr algn="ctr"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400" b="0" strike="noStrike" spc="-1" dirty="0">
                <a:latin typeface="Arial"/>
              </a:rPr>
              <a:t>				</a:t>
            </a: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400" b="0" strike="noStrike" spc="-1" dirty="0">
                <a:latin typeface="Arial"/>
              </a:rPr>
              <a:t>				</a:t>
            </a:r>
          </a:p>
          <a:p>
            <a:pPr>
              <a:lnSpc>
                <a:spcPct val="100000"/>
              </a:lnSpc>
            </a:pPr>
            <a:r>
              <a:rPr lang="es-ES" sz="2400" spc="-1" dirty="0">
                <a:latin typeface="Arial"/>
              </a:rPr>
              <a:t>				</a:t>
            </a: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D264EEA-47CF-7149-991D-2550DF9D13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282238"/>
              </p:ext>
            </p:extLst>
          </p:nvPr>
        </p:nvGraphicFramePr>
        <p:xfrm>
          <a:off x="1083093" y="1812175"/>
          <a:ext cx="3015082" cy="425175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115625">
                  <a:extLst>
                    <a:ext uri="{9D8B030D-6E8A-4147-A177-3AD203B41FA5}">
                      <a16:colId xmlns:a16="http://schemas.microsoft.com/office/drawing/2014/main" val="272094082"/>
                    </a:ext>
                  </a:extLst>
                </a:gridCol>
                <a:gridCol w="1000638">
                  <a:extLst>
                    <a:ext uri="{9D8B030D-6E8A-4147-A177-3AD203B41FA5}">
                      <a16:colId xmlns:a16="http://schemas.microsoft.com/office/drawing/2014/main" val="641314569"/>
                    </a:ext>
                  </a:extLst>
                </a:gridCol>
                <a:gridCol w="898819">
                  <a:extLst>
                    <a:ext uri="{9D8B030D-6E8A-4147-A177-3AD203B41FA5}">
                      <a16:colId xmlns:a16="http://schemas.microsoft.com/office/drawing/2014/main" val="1242141682"/>
                    </a:ext>
                  </a:extLst>
                </a:gridCol>
              </a:tblGrid>
              <a:tr h="340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Media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Desviación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015627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VO2pico 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80,26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15,8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5547009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Wmax 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88,09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21,52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1525988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FC basal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83,7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13,85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1481601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HRR 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17,5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9,8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6411521"/>
                  </a:ext>
                </a:extLst>
              </a:tr>
              <a:tr h="340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índice cronotr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,88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,26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6254033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Pulso O2%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97,3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19,04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0933743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RERmax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1,09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0,089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1621760"/>
                  </a:ext>
                </a:extLst>
              </a:tr>
              <a:tr h="340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Reserva Resp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43,84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13,17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1370030"/>
                  </a:ext>
                </a:extLst>
              </a:tr>
              <a:tr h="340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FResp basal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17,98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5,14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2659949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SatO2 max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98,4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1,27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4054524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VT1%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49,11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9,85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2719876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EqO2 </a:t>
                      </a:r>
                      <a:r>
                        <a:rPr lang="es-ES_tradnl" sz="900" baseline="-25000">
                          <a:effectLst/>
                        </a:rPr>
                        <a:t>VT1</a:t>
                      </a:r>
                      <a:r>
                        <a:rPr lang="es-ES_tradnl" sz="900">
                          <a:effectLst/>
                        </a:rPr>
                        <a:t>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27,58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5,37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4446460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EqCO2 </a:t>
                      </a:r>
                      <a:r>
                        <a:rPr lang="es-ES_tradnl" sz="900" baseline="-25000">
                          <a:effectLst/>
                        </a:rPr>
                        <a:t>VT1</a:t>
                      </a:r>
                      <a:r>
                        <a:rPr lang="es-ES_tradnl" sz="900">
                          <a:effectLst/>
                        </a:rPr>
                        <a:t>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32,71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5,91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7086998"/>
                  </a:ext>
                </a:extLst>
              </a:tr>
              <a:tr h="340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VE/VCO2 </a:t>
                      </a:r>
                      <a:r>
                        <a:rPr lang="es-ES_tradnl" sz="900" baseline="-25000">
                          <a:effectLst/>
                        </a:rPr>
                        <a:t>slope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34,49 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6,70 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0747545"/>
                  </a:ext>
                </a:extLst>
              </a:tr>
              <a:tr h="340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pETCO2 </a:t>
                      </a:r>
                      <a:r>
                        <a:rPr lang="es-ES_tradnl" sz="900" baseline="-25000">
                          <a:effectLst/>
                        </a:rPr>
                        <a:t>basal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26,88 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3,35 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8845102"/>
                  </a:ext>
                </a:extLst>
              </a:tr>
              <a:tr h="17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</a:rPr>
                        <a:t>pETCO2 </a:t>
                      </a:r>
                      <a:r>
                        <a:rPr lang="es-ES_tradnl" sz="900" baseline="-25000">
                          <a:effectLst/>
                        </a:rPr>
                        <a:t>VT1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33,65. 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4,17 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0784285"/>
                  </a:ext>
                </a:extLst>
              </a:tr>
              <a:tr h="340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</a:rPr>
                        <a:t>pETCO2</a:t>
                      </a:r>
                      <a:r>
                        <a:rPr lang="es-ES_tradnl" sz="900" baseline="-25000" dirty="0">
                          <a:effectLst/>
                        </a:rPr>
                        <a:t>VT1-B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6,74 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 fontAlgn="base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3,26 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1961402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4FC7B7D6-871A-ED4E-9D0B-22730EE64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684" y="1762728"/>
            <a:ext cx="3370712" cy="21046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9FCA1CE-B0FC-FA46-8B52-D1D2B76AB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684" y="3867380"/>
            <a:ext cx="3501456" cy="256719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84A7E4C-5FF4-0244-AFEC-A71220C76AC7}"/>
              </a:ext>
            </a:extLst>
          </p:cNvPr>
          <p:cNvSpPr/>
          <p:nvPr/>
        </p:nvSpPr>
        <p:spPr>
          <a:xfrm>
            <a:off x="1083093" y="4522124"/>
            <a:ext cx="3015082" cy="1541801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98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n 4" descr="Imagen que contiene Patrón de fondo&#10;&#10;Descripción generada automáticamente"/>
          <p:cNvPicPr/>
          <p:nvPr/>
        </p:nvPicPr>
        <p:blipFill>
          <a:blip r:embed="rId2"/>
          <a:stretch/>
        </p:blipFill>
        <p:spPr>
          <a:xfrm>
            <a:off x="2511" y="204844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54" name="Imagen 5"/>
          <p:cNvPicPr/>
          <p:nvPr/>
        </p:nvPicPr>
        <p:blipFill>
          <a:blip r:embed="rId3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55" name="CustomShape 1"/>
          <p:cNvSpPr/>
          <p:nvPr/>
        </p:nvSpPr>
        <p:spPr>
          <a:xfrm>
            <a:off x="851759" y="1039092"/>
            <a:ext cx="9830095" cy="5643718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u="sng" spc="-1" dirty="0">
                <a:solidFill>
                  <a:srgbClr val="2F5597"/>
                </a:solidFill>
                <a:latin typeface="Calibri"/>
              </a:rPr>
              <a:t>RESULTADOS CPET </a:t>
            </a:r>
          </a:p>
          <a:p>
            <a:pPr algn="ctr"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400" b="0" strike="noStrike" spc="-1" dirty="0">
                <a:latin typeface="Arial"/>
              </a:rPr>
              <a:t>				</a:t>
            </a: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400" b="0" strike="noStrike" spc="-1" dirty="0">
                <a:latin typeface="Arial"/>
              </a:rPr>
              <a:t>				</a:t>
            </a:r>
          </a:p>
          <a:p>
            <a:pPr>
              <a:lnSpc>
                <a:spcPct val="100000"/>
              </a:lnSpc>
            </a:pPr>
            <a:r>
              <a:rPr lang="es-ES" sz="2400" spc="-1" dirty="0">
                <a:latin typeface="Arial"/>
              </a:rPr>
              <a:t>				</a:t>
            </a: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400" b="0" strike="noStrike" spc="-1" dirty="0">
              <a:latin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FC7B7D6-871A-ED4E-9D0B-22730EE64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010" y="1583362"/>
            <a:ext cx="3370712" cy="21046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9FCA1CE-B0FC-FA46-8B52-D1D2B76AB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024" y="3763457"/>
            <a:ext cx="3501456" cy="2567195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E35D9C5E-C9C9-4C4C-A167-8E55651F7346}"/>
              </a:ext>
            </a:extLst>
          </p:cNvPr>
          <p:cNvGrpSpPr/>
          <p:nvPr/>
        </p:nvGrpSpPr>
        <p:grpSpPr>
          <a:xfrm>
            <a:off x="5065743" y="2186247"/>
            <a:ext cx="5423576" cy="2485187"/>
            <a:chOff x="1556248" y="3263574"/>
            <a:chExt cx="6726800" cy="2872247"/>
          </a:xfrm>
        </p:grpSpPr>
        <p:sp>
          <p:nvSpPr>
            <p:cNvPr id="10" name="Arco de bloque 9">
              <a:extLst>
                <a:ext uri="{FF2B5EF4-FFF2-40B4-BE49-F238E27FC236}">
                  <a16:creationId xmlns:a16="http://schemas.microsoft.com/office/drawing/2014/main" id="{6DD91972-5D1B-A148-A34F-924F0DBAD4EE}"/>
                </a:ext>
              </a:extLst>
            </p:cNvPr>
            <p:cNvSpPr/>
            <p:nvPr/>
          </p:nvSpPr>
          <p:spPr>
            <a:xfrm rot="10800000">
              <a:off x="5245659" y="5020736"/>
              <a:ext cx="1334005" cy="860263"/>
            </a:xfrm>
            <a:prstGeom prst="blockArc">
              <a:avLst>
                <a:gd name="adj1" fmla="val 10131639"/>
                <a:gd name="adj2" fmla="val 378174"/>
                <a:gd name="adj3" fmla="val 2080"/>
              </a:avLst>
            </a:prstGeom>
            <a:solidFill>
              <a:srgbClr val="ECDD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11" name="Cilindro 10">
              <a:extLst>
                <a:ext uri="{FF2B5EF4-FFF2-40B4-BE49-F238E27FC236}">
                  <a16:creationId xmlns:a16="http://schemas.microsoft.com/office/drawing/2014/main" id="{24B1098D-C322-DE4B-BB0E-B136E9F21B21}"/>
                </a:ext>
              </a:extLst>
            </p:cNvPr>
            <p:cNvSpPr/>
            <p:nvPr/>
          </p:nvSpPr>
          <p:spPr>
            <a:xfrm>
              <a:off x="3096843" y="4916033"/>
              <a:ext cx="340198" cy="446252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AFB6C53A-1D84-6A45-85CE-D5CDC807CC09}"/>
                </a:ext>
              </a:extLst>
            </p:cNvPr>
            <p:cNvSpPr/>
            <p:nvPr/>
          </p:nvSpPr>
          <p:spPr>
            <a:xfrm>
              <a:off x="2832980" y="5300076"/>
              <a:ext cx="874794" cy="8160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Cilindro 12">
              <a:extLst>
                <a:ext uri="{FF2B5EF4-FFF2-40B4-BE49-F238E27FC236}">
                  <a16:creationId xmlns:a16="http://schemas.microsoft.com/office/drawing/2014/main" id="{F3D1061A-D5FF-384A-982A-2947A046CD10}"/>
                </a:ext>
              </a:extLst>
            </p:cNvPr>
            <p:cNvSpPr/>
            <p:nvPr/>
          </p:nvSpPr>
          <p:spPr>
            <a:xfrm>
              <a:off x="2097315" y="4579996"/>
              <a:ext cx="340198" cy="446252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FC6F1565-7EDD-3E40-B9D7-FC279B4D1DAF}"/>
                </a:ext>
              </a:extLst>
            </p:cNvPr>
            <p:cNvSpPr/>
            <p:nvPr/>
          </p:nvSpPr>
          <p:spPr>
            <a:xfrm>
              <a:off x="1833453" y="4964039"/>
              <a:ext cx="874794" cy="8160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Arco de bloque 14">
              <a:extLst>
                <a:ext uri="{FF2B5EF4-FFF2-40B4-BE49-F238E27FC236}">
                  <a16:creationId xmlns:a16="http://schemas.microsoft.com/office/drawing/2014/main" id="{448EB469-E7BD-8C44-BEF8-A400F7793C00}"/>
                </a:ext>
              </a:extLst>
            </p:cNvPr>
            <p:cNvSpPr/>
            <p:nvPr/>
          </p:nvSpPr>
          <p:spPr>
            <a:xfrm rot="10800000">
              <a:off x="1556248" y="4800891"/>
              <a:ext cx="1440160" cy="1219266"/>
            </a:xfrm>
            <a:prstGeom prst="blockArc">
              <a:avLst>
                <a:gd name="adj1" fmla="val 10131639"/>
                <a:gd name="adj2" fmla="val 424882"/>
                <a:gd name="adj3" fmla="val 15198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4"/>
                </a:gs>
                <a:gs pos="14000">
                  <a:schemeClr val="accent1">
                    <a:lumMod val="40000"/>
                    <a:lumOff val="6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16" name="Cilindro 15">
              <a:extLst>
                <a:ext uri="{FF2B5EF4-FFF2-40B4-BE49-F238E27FC236}">
                  <a16:creationId xmlns:a16="http://schemas.microsoft.com/office/drawing/2014/main" id="{BD7712E6-379E-4941-863A-D489497B6B3B}"/>
                </a:ext>
              </a:extLst>
            </p:cNvPr>
            <p:cNvSpPr/>
            <p:nvPr/>
          </p:nvSpPr>
          <p:spPr>
            <a:xfrm>
              <a:off x="3745058" y="4364320"/>
              <a:ext cx="340198" cy="446252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2FF69419-5A1F-A744-920C-6B31E8033478}"/>
                </a:ext>
              </a:extLst>
            </p:cNvPr>
            <p:cNvSpPr/>
            <p:nvPr/>
          </p:nvSpPr>
          <p:spPr>
            <a:xfrm>
              <a:off x="3481196" y="4748363"/>
              <a:ext cx="874794" cy="8160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Arco de bloque 17">
              <a:extLst>
                <a:ext uri="{FF2B5EF4-FFF2-40B4-BE49-F238E27FC236}">
                  <a16:creationId xmlns:a16="http://schemas.microsoft.com/office/drawing/2014/main" id="{B151263A-3D2C-A047-925C-5A60BDE7F466}"/>
                </a:ext>
              </a:extLst>
            </p:cNvPr>
            <p:cNvSpPr/>
            <p:nvPr/>
          </p:nvSpPr>
          <p:spPr>
            <a:xfrm rot="10800000">
              <a:off x="3203990" y="4585214"/>
              <a:ext cx="1440160" cy="1219266"/>
            </a:xfrm>
            <a:prstGeom prst="blockArc">
              <a:avLst>
                <a:gd name="adj1" fmla="val 10131639"/>
                <a:gd name="adj2" fmla="val 424882"/>
                <a:gd name="adj3" fmla="val 15198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4"/>
                </a:gs>
                <a:gs pos="14000">
                  <a:schemeClr val="accent1">
                    <a:lumMod val="40000"/>
                    <a:lumOff val="6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19" name="Cilindro 18">
              <a:extLst>
                <a:ext uri="{FF2B5EF4-FFF2-40B4-BE49-F238E27FC236}">
                  <a16:creationId xmlns:a16="http://schemas.microsoft.com/office/drawing/2014/main" id="{022CBA4F-C54C-3640-8DB9-7DE5AFE3967E}"/>
                </a:ext>
              </a:extLst>
            </p:cNvPr>
            <p:cNvSpPr/>
            <p:nvPr/>
          </p:nvSpPr>
          <p:spPr>
            <a:xfrm>
              <a:off x="2283825" y="3945990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0" name="Cilindro 19">
              <a:extLst>
                <a:ext uri="{FF2B5EF4-FFF2-40B4-BE49-F238E27FC236}">
                  <a16:creationId xmlns:a16="http://schemas.microsoft.com/office/drawing/2014/main" id="{EC5B86CE-D1DD-BA44-AA93-B7AC909D5607}"/>
                </a:ext>
              </a:extLst>
            </p:cNvPr>
            <p:cNvSpPr/>
            <p:nvPr/>
          </p:nvSpPr>
          <p:spPr>
            <a:xfrm>
              <a:off x="3088095" y="4273528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1" name="Cilindro 20">
              <a:extLst>
                <a:ext uri="{FF2B5EF4-FFF2-40B4-BE49-F238E27FC236}">
                  <a16:creationId xmlns:a16="http://schemas.microsoft.com/office/drawing/2014/main" id="{9FC5718F-FE40-A847-9446-D05BA48E7339}"/>
                </a:ext>
              </a:extLst>
            </p:cNvPr>
            <p:cNvSpPr/>
            <p:nvPr/>
          </p:nvSpPr>
          <p:spPr>
            <a:xfrm>
              <a:off x="2697109" y="4092615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2" name="Cilindro 21">
              <a:extLst>
                <a:ext uri="{FF2B5EF4-FFF2-40B4-BE49-F238E27FC236}">
                  <a16:creationId xmlns:a16="http://schemas.microsoft.com/office/drawing/2014/main" id="{F464ED96-5331-9042-92AC-77C096826531}"/>
                </a:ext>
              </a:extLst>
            </p:cNvPr>
            <p:cNvSpPr/>
            <p:nvPr/>
          </p:nvSpPr>
          <p:spPr>
            <a:xfrm>
              <a:off x="3386257" y="4131053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3" name="Cilindro 22">
              <a:extLst>
                <a:ext uri="{FF2B5EF4-FFF2-40B4-BE49-F238E27FC236}">
                  <a16:creationId xmlns:a16="http://schemas.microsoft.com/office/drawing/2014/main" id="{86CA21AA-8F3B-3B4E-9D97-2BAEE19FCCF2}"/>
                </a:ext>
              </a:extLst>
            </p:cNvPr>
            <p:cNvSpPr/>
            <p:nvPr/>
          </p:nvSpPr>
          <p:spPr>
            <a:xfrm>
              <a:off x="2689928" y="4688683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4" name="Cilindro 23">
              <a:extLst>
                <a:ext uri="{FF2B5EF4-FFF2-40B4-BE49-F238E27FC236}">
                  <a16:creationId xmlns:a16="http://schemas.microsoft.com/office/drawing/2014/main" id="{824CB83B-8DE4-8749-9488-FF2CDE1400D9}"/>
                </a:ext>
              </a:extLst>
            </p:cNvPr>
            <p:cNvSpPr/>
            <p:nvPr/>
          </p:nvSpPr>
          <p:spPr>
            <a:xfrm>
              <a:off x="3745058" y="3763481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5" name="Cilindro 24">
              <a:extLst>
                <a:ext uri="{FF2B5EF4-FFF2-40B4-BE49-F238E27FC236}">
                  <a16:creationId xmlns:a16="http://schemas.microsoft.com/office/drawing/2014/main" id="{B89ED9B8-85FA-264F-ACFB-7702FD4B918B}"/>
                </a:ext>
              </a:extLst>
            </p:cNvPr>
            <p:cNvSpPr/>
            <p:nvPr/>
          </p:nvSpPr>
          <p:spPr>
            <a:xfrm>
              <a:off x="2689928" y="3284880"/>
              <a:ext cx="873961" cy="669379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3C2130AF-80CB-1E42-AF0F-6A87D71CE89D}"/>
                </a:ext>
              </a:extLst>
            </p:cNvPr>
            <p:cNvSpPr txBox="1"/>
            <p:nvPr/>
          </p:nvSpPr>
          <p:spPr>
            <a:xfrm>
              <a:off x="1823063" y="5213117"/>
              <a:ext cx="1092766" cy="284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err="1"/>
                <a:t>pA</a:t>
              </a:r>
              <a:r>
                <a:rPr lang="es-ES" sz="1000" dirty="0"/>
                <a:t> CO2: 40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6AD665A2-4758-AF4E-80BB-BDE997733BE4}"/>
                </a:ext>
              </a:extLst>
            </p:cNvPr>
            <p:cNvSpPr txBox="1"/>
            <p:nvPr/>
          </p:nvSpPr>
          <p:spPr>
            <a:xfrm>
              <a:off x="2654063" y="3589693"/>
              <a:ext cx="1398368" cy="284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/>
                <a:t>p(ET) CO2:   38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BC098D6A-9A25-164E-A316-592AC70CEE88}"/>
                </a:ext>
              </a:extLst>
            </p:cNvPr>
            <p:cNvSpPr txBox="1"/>
            <p:nvPr/>
          </p:nvSpPr>
          <p:spPr>
            <a:xfrm>
              <a:off x="2654062" y="4277878"/>
              <a:ext cx="1313410" cy="284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/>
                <a:t>p(ET) CO2: 39</a:t>
              </a:r>
            </a:p>
          </p:txBody>
        </p:sp>
        <p:sp>
          <p:nvSpPr>
            <p:cNvPr id="29" name="Cilindro 28">
              <a:extLst>
                <a:ext uri="{FF2B5EF4-FFF2-40B4-BE49-F238E27FC236}">
                  <a16:creationId xmlns:a16="http://schemas.microsoft.com/office/drawing/2014/main" id="{5908E1D4-5B9E-1D4D-8BCA-F88760736183}"/>
                </a:ext>
              </a:extLst>
            </p:cNvPr>
            <p:cNvSpPr/>
            <p:nvPr/>
          </p:nvSpPr>
          <p:spPr>
            <a:xfrm>
              <a:off x="6752083" y="4797048"/>
              <a:ext cx="340198" cy="446252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AE0B318E-5747-B547-AE83-F66E025AC520}"/>
                </a:ext>
              </a:extLst>
            </p:cNvPr>
            <p:cNvSpPr/>
            <p:nvPr/>
          </p:nvSpPr>
          <p:spPr>
            <a:xfrm>
              <a:off x="6398338" y="5124025"/>
              <a:ext cx="1053711" cy="94899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00" dirty="0">
                <a:solidFill>
                  <a:schemeClr val="tx1"/>
                </a:solidFill>
              </a:endParaRPr>
            </a:p>
          </p:txBody>
        </p:sp>
        <p:sp>
          <p:nvSpPr>
            <p:cNvPr id="31" name="Cilindro 30">
              <a:extLst>
                <a:ext uri="{FF2B5EF4-FFF2-40B4-BE49-F238E27FC236}">
                  <a16:creationId xmlns:a16="http://schemas.microsoft.com/office/drawing/2014/main" id="{EB53E566-6967-E649-92D4-83B07344655D}"/>
                </a:ext>
              </a:extLst>
            </p:cNvPr>
            <p:cNvSpPr/>
            <p:nvPr/>
          </p:nvSpPr>
          <p:spPr>
            <a:xfrm>
              <a:off x="5745503" y="4449270"/>
              <a:ext cx="340198" cy="446252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5B58C34D-6866-964C-A529-A881704F57E6}"/>
                </a:ext>
              </a:extLst>
            </p:cNvPr>
            <p:cNvSpPr/>
            <p:nvPr/>
          </p:nvSpPr>
          <p:spPr>
            <a:xfrm>
              <a:off x="5355518" y="4697740"/>
              <a:ext cx="1150837" cy="110361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Cilindro 32">
              <a:extLst>
                <a:ext uri="{FF2B5EF4-FFF2-40B4-BE49-F238E27FC236}">
                  <a16:creationId xmlns:a16="http://schemas.microsoft.com/office/drawing/2014/main" id="{63AF577F-3E93-5243-8344-0EBDF7EE6693}"/>
                </a:ext>
              </a:extLst>
            </p:cNvPr>
            <p:cNvSpPr/>
            <p:nvPr/>
          </p:nvSpPr>
          <p:spPr>
            <a:xfrm>
              <a:off x="7489333" y="4292992"/>
              <a:ext cx="340198" cy="446252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5AE68C14-88C6-9542-823A-ED85EEF7720D}"/>
                </a:ext>
              </a:extLst>
            </p:cNvPr>
            <p:cNvSpPr/>
            <p:nvPr/>
          </p:nvSpPr>
          <p:spPr>
            <a:xfrm>
              <a:off x="7164289" y="4584245"/>
              <a:ext cx="1075622" cy="9370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Cilindro 34">
              <a:extLst>
                <a:ext uri="{FF2B5EF4-FFF2-40B4-BE49-F238E27FC236}">
                  <a16:creationId xmlns:a16="http://schemas.microsoft.com/office/drawing/2014/main" id="{A39A3036-A834-9C49-98BF-C45C4882D270}"/>
                </a:ext>
              </a:extLst>
            </p:cNvPr>
            <p:cNvSpPr/>
            <p:nvPr/>
          </p:nvSpPr>
          <p:spPr>
            <a:xfrm>
              <a:off x="6028100" y="3902845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6" name="Cilindro 35">
              <a:extLst>
                <a:ext uri="{FF2B5EF4-FFF2-40B4-BE49-F238E27FC236}">
                  <a16:creationId xmlns:a16="http://schemas.microsoft.com/office/drawing/2014/main" id="{25B8C4C2-7602-F445-BE0F-663760E162AA}"/>
                </a:ext>
              </a:extLst>
            </p:cNvPr>
            <p:cNvSpPr/>
            <p:nvPr/>
          </p:nvSpPr>
          <p:spPr>
            <a:xfrm>
              <a:off x="6804250" y="4148975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7" name="Cilindro 36">
              <a:extLst>
                <a:ext uri="{FF2B5EF4-FFF2-40B4-BE49-F238E27FC236}">
                  <a16:creationId xmlns:a16="http://schemas.microsoft.com/office/drawing/2014/main" id="{F07612DF-A8B2-7245-886E-E52F2C78367C}"/>
                </a:ext>
              </a:extLst>
            </p:cNvPr>
            <p:cNvSpPr/>
            <p:nvPr/>
          </p:nvSpPr>
          <p:spPr>
            <a:xfrm>
              <a:off x="6441384" y="4049470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8" name="Cilindro 37">
              <a:extLst>
                <a:ext uri="{FF2B5EF4-FFF2-40B4-BE49-F238E27FC236}">
                  <a16:creationId xmlns:a16="http://schemas.microsoft.com/office/drawing/2014/main" id="{03ADFABB-A224-FF4C-B366-0C57B492E0FA}"/>
                </a:ext>
              </a:extLst>
            </p:cNvPr>
            <p:cNvSpPr/>
            <p:nvPr/>
          </p:nvSpPr>
          <p:spPr>
            <a:xfrm>
              <a:off x="7130532" y="4087908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9" name="Cilindro 38">
              <a:extLst>
                <a:ext uri="{FF2B5EF4-FFF2-40B4-BE49-F238E27FC236}">
                  <a16:creationId xmlns:a16="http://schemas.microsoft.com/office/drawing/2014/main" id="{DEF84D25-B2AA-CF4B-B48B-1ED8F8A97BDC}"/>
                </a:ext>
              </a:extLst>
            </p:cNvPr>
            <p:cNvSpPr/>
            <p:nvPr/>
          </p:nvSpPr>
          <p:spPr>
            <a:xfrm>
              <a:off x="6434203" y="4581024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0" name="Cilindro 39">
              <a:extLst>
                <a:ext uri="{FF2B5EF4-FFF2-40B4-BE49-F238E27FC236}">
                  <a16:creationId xmlns:a16="http://schemas.microsoft.com/office/drawing/2014/main" id="{FD081774-848B-7A47-9BCB-A2270576F1DD}"/>
                </a:ext>
              </a:extLst>
            </p:cNvPr>
            <p:cNvSpPr/>
            <p:nvPr/>
          </p:nvSpPr>
          <p:spPr>
            <a:xfrm>
              <a:off x="7489333" y="3720336"/>
              <a:ext cx="307375" cy="566687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1" name="Cilindro 40">
              <a:extLst>
                <a:ext uri="{FF2B5EF4-FFF2-40B4-BE49-F238E27FC236}">
                  <a16:creationId xmlns:a16="http://schemas.microsoft.com/office/drawing/2014/main" id="{9DBE4603-731A-474F-8E45-9074D6BA5D57}"/>
                </a:ext>
              </a:extLst>
            </p:cNvPr>
            <p:cNvSpPr/>
            <p:nvPr/>
          </p:nvSpPr>
          <p:spPr>
            <a:xfrm>
              <a:off x="6506354" y="3263574"/>
              <a:ext cx="873961" cy="669379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83752FCB-16C9-A84F-B651-D85AAC6FDAAE}"/>
                </a:ext>
              </a:extLst>
            </p:cNvPr>
            <p:cNvSpPr txBox="1"/>
            <p:nvPr/>
          </p:nvSpPr>
          <p:spPr>
            <a:xfrm>
              <a:off x="5495473" y="5169971"/>
              <a:ext cx="1092753" cy="284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err="1"/>
                <a:t>pA</a:t>
              </a:r>
              <a:r>
                <a:rPr lang="es-ES" sz="1000" dirty="0"/>
                <a:t> CO2: 25</a:t>
              </a:r>
            </a:p>
          </p:txBody>
        </p: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16319F0C-EB42-AA45-A99A-8088C5A7A215}"/>
                </a:ext>
              </a:extLst>
            </p:cNvPr>
            <p:cNvSpPr txBox="1"/>
            <p:nvPr/>
          </p:nvSpPr>
          <p:spPr>
            <a:xfrm>
              <a:off x="6444207" y="3546548"/>
              <a:ext cx="1385322" cy="284569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1000" dirty="0"/>
                <a:t>p(ET) CO2: 20</a:t>
              </a:r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95102EB3-EB79-5A4E-BC53-E4B9CE3D8781}"/>
                </a:ext>
              </a:extLst>
            </p:cNvPr>
            <p:cNvSpPr txBox="1"/>
            <p:nvPr/>
          </p:nvSpPr>
          <p:spPr>
            <a:xfrm>
              <a:off x="6398338" y="4234734"/>
              <a:ext cx="1247144" cy="284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/>
                <a:t>p(ET) CO2: 23</a:t>
              </a:r>
            </a:p>
          </p:txBody>
        </p:sp>
        <p:sp>
          <p:nvSpPr>
            <p:cNvPr id="45" name="Arco de bloque 44">
              <a:extLst>
                <a:ext uri="{FF2B5EF4-FFF2-40B4-BE49-F238E27FC236}">
                  <a16:creationId xmlns:a16="http://schemas.microsoft.com/office/drawing/2014/main" id="{AE2023EA-EEA4-8D49-AF6C-023D1255A477}"/>
                </a:ext>
              </a:extLst>
            </p:cNvPr>
            <p:cNvSpPr/>
            <p:nvPr/>
          </p:nvSpPr>
          <p:spPr>
            <a:xfrm rot="10800000">
              <a:off x="6349428" y="5275558"/>
              <a:ext cx="1143566" cy="860263"/>
            </a:xfrm>
            <a:prstGeom prst="blockArc">
              <a:avLst>
                <a:gd name="adj1" fmla="val 10131639"/>
                <a:gd name="adj2" fmla="val 378174"/>
                <a:gd name="adj3" fmla="val 2080"/>
              </a:avLst>
            </a:prstGeom>
            <a:solidFill>
              <a:srgbClr val="ECDD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46" name="Arco de bloque 45">
              <a:extLst>
                <a:ext uri="{FF2B5EF4-FFF2-40B4-BE49-F238E27FC236}">
                  <a16:creationId xmlns:a16="http://schemas.microsoft.com/office/drawing/2014/main" id="{DBE43AB6-05AD-5C4F-B84C-D48DFF624470}"/>
                </a:ext>
              </a:extLst>
            </p:cNvPr>
            <p:cNvSpPr/>
            <p:nvPr/>
          </p:nvSpPr>
          <p:spPr>
            <a:xfrm rot="10800000">
              <a:off x="7100842" y="4725041"/>
              <a:ext cx="1182206" cy="860263"/>
            </a:xfrm>
            <a:prstGeom prst="blockArc">
              <a:avLst>
                <a:gd name="adj1" fmla="val 10131639"/>
                <a:gd name="adj2" fmla="val 378174"/>
                <a:gd name="adj3" fmla="val 2080"/>
              </a:avLst>
            </a:prstGeom>
            <a:solidFill>
              <a:srgbClr val="ECDD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318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767</Words>
  <Application>Microsoft Office PowerPoint</Application>
  <PresentationFormat>Panorámica</PresentationFormat>
  <Paragraphs>279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Symbol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dc:description/>
  <cp:lastModifiedBy>Fran Valero</cp:lastModifiedBy>
  <cp:revision>425</cp:revision>
  <dcterms:created xsi:type="dcterms:W3CDTF">2023-03-21T16:24:00Z</dcterms:created>
  <dcterms:modified xsi:type="dcterms:W3CDTF">2023-03-24T12:16:41Z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16.0016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Panorámica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15</vt:i4>
  </property>
</Properties>
</file>