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8" r:id="rId3"/>
    <p:sldId id="267" r:id="rId4"/>
    <p:sldId id="257" r:id="rId5"/>
    <p:sldId id="261" r:id="rId6"/>
    <p:sldId id="262" r:id="rId7"/>
    <p:sldId id="263" r:id="rId8"/>
    <p:sldId id="264" r:id="rId9"/>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92DE37-0FE7-D371-4D4B-2964A20ECE53}" name="laura carrashernan" initials="lc" userId="laura carrasherna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294" autoAdjust="0"/>
  </p:normalViewPr>
  <p:slideViewPr>
    <p:cSldViewPr>
      <p:cViewPr varScale="1">
        <p:scale>
          <a:sx n="76" d="100"/>
          <a:sy n="76" d="100"/>
        </p:scale>
        <p:origin x="1236"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Antes</c:v>
                </c:pt>
              </c:strCache>
            </c:strRef>
          </c:tx>
          <c:spPr>
            <a:solidFill>
              <a:schemeClr val="accent2"/>
            </a:solidFill>
            <a:ln>
              <a:noFill/>
            </a:ln>
            <a:effectLst/>
          </c:spPr>
          <c:invertIfNegative val="0"/>
          <c:cat>
            <c:strRef>
              <c:f>Hoja1!$A$2:$A$3</c:f>
              <c:strCache>
                <c:ptCount val="2"/>
                <c:pt idx="0">
                  <c:v>Transparente</c:v>
                </c:pt>
                <c:pt idx="1">
                  <c:v>Opaca</c:v>
                </c:pt>
              </c:strCache>
            </c:strRef>
          </c:cat>
          <c:val>
            <c:numRef>
              <c:f>Hoja1!$B$2:$B$3</c:f>
              <c:numCache>
                <c:formatCode>General</c:formatCode>
                <c:ptCount val="2"/>
                <c:pt idx="0">
                  <c:v>69.964579999999998</c:v>
                </c:pt>
                <c:pt idx="1">
                  <c:v>52.8444</c:v>
                </c:pt>
              </c:numCache>
            </c:numRef>
          </c:val>
          <c:extLst>
            <c:ext xmlns:c16="http://schemas.microsoft.com/office/drawing/2014/chart" uri="{C3380CC4-5D6E-409C-BE32-E72D297353CC}">
              <c16:uniqueId val="{00000000-2269-44E2-90F5-3A37A7C5C358}"/>
            </c:ext>
          </c:extLst>
        </c:ser>
        <c:ser>
          <c:idx val="1"/>
          <c:order val="1"/>
          <c:tx>
            <c:strRef>
              <c:f>Hoja1!$C$1</c:f>
              <c:strCache>
                <c:ptCount val="1"/>
                <c:pt idx="0">
                  <c:v>Después</c:v>
                </c:pt>
              </c:strCache>
            </c:strRef>
          </c:tx>
          <c:spPr>
            <a:solidFill>
              <a:schemeClr val="accent1"/>
            </a:solidFill>
            <a:ln>
              <a:noFill/>
            </a:ln>
            <a:effectLst/>
          </c:spPr>
          <c:invertIfNegative val="0"/>
          <c:cat>
            <c:strRef>
              <c:f>Hoja1!$A$2:$A$3</c:f>
              <c:strCache>
                <c:ptCount val="2"/>
                <c:pt idx="0">
                  <c:v>Transparente</c:v>
                </c:pt>
                <c:pt idx="1">
                  <c:v>Opaca</c:v>
                </c:pt>
              </c:strCache>
            </c:strRef>
          </c:cat>
          <c:val>
            <c:numRef>
              <c:f>Hoja1!$C$2:$C$3</c:f>
              <c:numCache>
                <c:formatCode>General</c:formatCode>
                <c:ptCount val="2"/>
                <c:pt idx="0">
                  <c:v>49.304499999999997</c:v>
                </c:pt>
                <c:pt idx="1">
                  <c:v>47.701270000000001</c:v>
                </c:pt>
              </c:numCache>
            </c:numRef>
          </c:val>
          <c:extLst>
            <c:ext xmlns:c16="http://schemas.microsoft.com/office/drawing/2014/chart" uri="{C3380CC4-5D6E-409C-BE32-E72D297353CC}">
              <c16:uniqueId val="{00000001-2269-44E2-90F5-3A37A7C5C358}"/>
            </c:ext>
          </c:extLst>
        </c:ser>
        <c:dLbls>
          <c:showLegendKey val="0"/>
          <c:showVal val="0"/>
          <c:showCatName val="0"/>
          <c:showSerName val="0"/>
          <c:showPercent val="0"/>
          <c:showBubbleSize val="0"/>
        </c:dLbls>
        <c:gapWidth val="219"/>
        <c:overlap val="-27"/>
        <c:axId val="775195791"/>
        <c:axId val="793574527"/>
      </c:barChart>
      <c:catAx>
        <c:axId val="775195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93574527"/>
        <c:crosses val="autoZero"/>
        <c:auto val="1"/>
        <c:lblAlgn val="ctr"/>
        <c:lblOffset val="100"/>
        <c:noMultiLvlLbl val="0"/>
      </c:catAx>
      <c:valAx>
        <c:axId val="793574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751957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Columna1</c:v>
                </c:pt>
              </c:strCache>
            </c:strRef>
          </c:tx>
          <c:spPr>
            <a:solidFill>
              <a:schemeClr val="accent1"/>
            </a:solidFill>
            <a:ln>
              <a:noFill/>
            </a:ln>
            <a:effectLst/>
          </c:spPr>
          <c:invertIfNegative val="0"/>
          <c:cat>
            <c:strRef>
              <c:f>Hoja1!$A$2:$A$5</c:f>
              <c:strCache>
                <c:ptCount val="4"/>
                <c:pt idx="0">
                  <c:v>Leve</c:v>
                </c:pt>
                <c:pt idx="1">
                  <c:v>Moderado</c:v>
                </c:pt>
                <c:pt idx="2">
                  <c:v>Grave</c:v>
                </c:pt>
                <c:pt idx="3">
                  <c:v>Muy grave </c:v>
                </c:pt>
              </c:strCache>
            </c:strRef>
          </c:cat>
          <c:val>
            <c:numRef>
              <c:f>Hoja1!$B$2:$B$5</c:f>
              <c:numCache>
                <c:formatCode>General</c:formatCode>
                <c:ptCount val="4"/>
                <c:pt idx="0">
                  <c:v>26.401890000000002</c:v>
                </c:pt>
                <c:pt idx="1">
                  <c:v>21.651983999999999</c:v>
                </c:pt>
                <c:pt idx="2">
                  <c:v>24.513589</c:v>
                </c:pt>
                <c:pt idx="3">
                  <c:v>28.273143000000001</c:v>
                </c:pt>
              </c:numCache>
            </c:numRef>
          </c:val>
          <c:extLst>
            <c:ext xmlns:c16="http://schemas.microsoft.com/office/drawing/2014/chart" uri="{C3380CC4-5D6E-409C-BE32-E72D297353CC}">
              <c16:uniqueId val="{00000000-AFF8-4D5A-84AC-28200F7F7B4B}"/>
            </c:ext>
          </c:extLst>
        </c:ser>
        <c:dLbls>
          <c:showLegendKey val="0"/>
          <c:showVal val="0"/>
          <c:showCatName val="0"/>
          <c:showSerName val="0"/>
          <c:showPercent val="0"/>
          <c:showBubbleSize val="0"/>
        </c:dLbls>
        <c:gapWidth val="219"/>
        <c:overlap val="-27"/>
        <c:axId val="775214351"/>
        <c:axId val="778113567"/>
      </c:barChart>
      <c:catAx>
        <c:axId val="77521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78113567"/>
        <c:crosses val="autoZero"/>
        <c:auto val="1"/>
        <c:lblAlgn val="ctr"/>
        <c:lblOffset val="100"/>
        <c:noMultiLvlLbl val="0"/>
      </c:catAx>
      <c:valAx>
        <c:axId val="7781135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752143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0.78438</cdr:x>
      <cdr:y>0.21178</cdr:y>
    </cdr:from>
    <cdr:to>
      <cdr:x>0.82704</cdr:x>
      <cdr:y>0.32209</cdr:y>
    </cdr:to>
    <cdr:sp macro="" textlink="">
      <cdr:nvSpPr>
        <cdr:cNvPr id="2" name="Flecha: hacia abajo 1">
          <a:extLst xmlns:a="http://schemas.openxmlformats.org/drawingml/2006/main">
            <a:ext uri="{FF2B5EF4-FFF2-40B4-BE49-F238E27FC236}">
              <a16:creationId xmlns:a16="http://schemas.microsoft.com/office/drawing/2014/main" id="{ECD58525-736F-A43C-1778-6DE0057F1ACE}"/>
            </a:ext>
          </a:extLst>
        </cdr:cNvPr>
        <cdr:cNvSpPr/>
      </cdr:nvSpPr>
      <cdr:spPr>
        <a:xfrm xmlns:a="http://schemas.openxmlformats.org/drawingml/2006/main">
          <a:off x="3972272" y="720079"/>
          <a:ext cx="216024" cy="375089"/>
        </a:xfrm>
        <a:prstGeom xmlns:a="http://schemas.openxmlformats.org/drawingml/2006/main" prst="downArrow">
          <a:avLst/>
        </a:prstGeom>
        <a:solidFill xmlns:a="http://schemas.openxmlformats.org/drawingml/2006/main">
          <a:schemeClr val="accent1">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s-E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9DD14-D17E-41D0-A38A-E6D3BCA9EA1B}" type="datetimeFigureOut">
              <a:rPr lang="es-ES" smtClean="0"/>
              <a:t>24/03/2023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61CF01-EDDD-4353-81F4-B7688A58EEF9}" type="slidenum">
              <a:rPr lang="es-ES" smtClean="0"/>
              <a:t>‹Nº›</a:t>
            </a:fld>
            <a:endParaRPr lang="es-ES"/>
          </a:p>
        </p:txBody>
      </p:sp>
    </p:spTree>
    <p:extLst>
      <p:ext uri="{BB962C8B-B14F-4D97-AF65-F5344CB8AC3E}">
        <p14:creationId xmlns:p14="http://schemas.microsoft.com/office/powerpoint/2010/main" val="1817437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Times New Roman" panose="02020603050405020304" pitchFamily="18" charset="0"/>
                <a:ea typeface="Times New Roman" panose="02020603050405020304" pitchFamily="18" charset="0"/>
              </a:rPr>
              <a:t>La vía inhalatoria representa la principal forma de administración de fármacos para el tratamiento de las enfermedades de la vía aérea. Para la efectividad de la terapia inhalada es esencial la correcta técnica inhalatoria. Uno de los aspectos más notablemente valorado por los pacientes es la verificación de la dosis tomada. Esta verificación se ha logrado de diversas formas para los dispositivos de polvo seco multidosis como: la percepción de un ruido o una vibración, un sabor particular, o algún cambio en la configuración del dispositivo tras la inhalación. Adicionalmente, para los dispositivos de polvo seco monodosis, la correcta verificación puede, además, chequearse al evidenciar la cápsula vacía tras la inhalación. Esta medida adicional constituye otra ayuda para verificar la inhalación correcta, pero precisa que la cápsula sea transparente. Sin embargo, no todos los dispositivos de polvo seco monodosis tienen una cápsula transparente. Curiosamente, hasta el momento no se ha estudiado si tener una cápsula transparente realmente tiene algún impacto en la dosis emitida. </a:t>
            </a:r>
          </a:p>
          <a:p>
            <a:r>
              <a:rPr lang="es-ES" sz="1800" dirty="0">
                <a:effectLst/>
                <a:latin typeface="Times New Roman" panose="02020603050405020304" pitchFamily="18" charset="0"/>
                <a:ea typeface="Times New Roman" panose="02020603050405020304" pitchFamily="18" charset="0"/>
              </a:rPr>
              <a:t>En el presente trabajo nos proponemos comprobar si el uso de una cápsula transparente asegura un menor depósito residual al generar un </a:t>
            </a:r>
            <a:r>
              <a:rPr lang="es-ES" sz="1800" dirty="0" err="1">
                <a:effectLst/>
                <a:latin typeface="Times New Roman" panose="02020603050405020304" pitchFamily="18" charset="0"/>
                <a:ea typeface="Times New Roman" panose="02020603050405020304" pitchFamily="18" charset="0"/>
              </a:rPr>
              <a:t>feedback</a:t>
            </a:r>
            <a:r>
              <a:rPr lang="es-ES" sz="1800" dirty="0">
                <a:effectLst/>
                <a:latin typeface="Times New Roman" panose="02020603050405020304" pitchFamily="18" charset="0"/>
                <a:ea typeface="Times New Roman" panose="02020603050405020304" pitchFamily="18" charset="0"/>
              </a:rPr>
              <a:t> positivo visual que permite al paciente realizar una segunda inhalación si observa que no ha realizado una primera toma de dosis completa.</a:t>
            </a:r>
          </a:p>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2</a:t>
            </a:fld>
            <a:endParaRPr lang="es-ES"/>
          </a:p>
        </p:txBody>
      </p:sp>
    </p:spTree>
    <p:extLst>
      <p:ext uri="{BB962C8B-B14F-4D97-AF65-F5344CB8AC3E}">
        <p14:creationId xmlns:p14="http://schemas.microsoft.com/office/powerpoint/2010/main" val="6049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3</a:t>
            </a:fld>
            <a:endParaRPr lang="es-ES"/>
          </a:p>
        </p:txBody>
      </p:sp>
    </p:spTree>
    <p:extLst>
      <p:ext uri="{BB962C8B-B14F-4D97-AF65-F5344CB8AC3E}">
        <p14:creationId xmlns:p14="http://schemas.microsoft.com/office/powerpoint/2010/main" val="2482321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4</a:t>
            </a:fld>
            <a:endParaRPr lang="es-ES"/>
          </a:p>
        </p:txBody>
      </p:sp>
    </p:spTree>
    <p:extLst>
      <p:ext uri="{BB962C8B-B14F-4D97-AF65-F5344CB8AC3E}">
        <p14:creationId xmlns:p14="http://schemas.microsoft.com/office/powerpoint/2010/main" val="1972314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5</a:t>
            </a:fld>
            <a:endParaRPr lang="es-ES"/>
          </a:p>
        </p:txBody>
      </p:sp>
    </p:spTree>
    <p:extLst>
      <p:ext uri="{BB962C8B-B14F-4D97-AF65-F5344CB8AC3E}">
        <p14:creationId xmlns:p14="http://schemas.microsoft.com/office/powerpoint/2010/main" val="865547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6</a:t>
            </a:fld>
            <a:endParaRPr lang="es-ES"/>
          </a:p>
        </p:txBody>
      </p:sp>
    </p:spTree>
    <p:extLst>
      <p:ext uri="{BB962C8B-B14F-4D97-AF65-F5344CB8AC3E}">
        <p14:creationId xmlns:p14="http://schemas.microsoft.com/office/powerpoint/2010/main" val="4005767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7</a:t>
            </a:fld>
            <a:endParaRPr lang="es-ES"/>
          </a:p>
        </p:txBody>
      </p:sp>
    </p:spTree>
    <p:extLst>
      <p:ext uri="{BB962C8B-B14F-4D97-AF65-F5344CB8AC3E}">
        <p14:creationId xmlns:p14="http://schemas.microsoft.com/office/powerpoint/2010/main" val="3783633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5C61CF01-EDDD-4353-81F4-B7688A58EEF9}" type="slidenum">
              <a:rPr lang="es-ES" smtClean="0"/>
              <a:t>8</a:t>
            </a:fld>
            <a:endParaRPr lang="es-ES"/>
          </a:p>
        </p:txBody>
      </p:sp>
    </p:spTree>
    <p:extLst>
      <p:ext uri="{BB962C8B-B14F-4D97-AF65-F5344CB8AC3E}">
        <p14:creationId xmlns:p14="http://schemas.microsoft.com/office/powerpoint/2010/main" val="3722737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24/03/2023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A7C0A00-7958-DB18-FDBB-4CEE030D291A}"/>
              </a:ext>
            </a:extLst>
          </p:cNvPr>
          <p:cNvSpPr txBox="1"/>
          <p:nvPr/>
        </p:nvSpPr>
        <p:spPr>
          <a:xfrm>
            <a:off x="377534" y="3075806"/>
            <a:ext cx="8388932" cy="1127809"/>
          </a:xfrm>
          <a:prstGeom prst="rect">
            <a:avLst/>
          </a:prstGeom>
          <a:noFill/>
        </p:spPr>
        <p:txBody>
          <a:bodyPr wrap="square">
            <a:spAutoFit/>
          </a:bodyPr>
          <a:lstStyle/>
          <a:p>
            <a:pPr algn="just">
              <a:lnSpc>
                <a:spcPct val="200000"/>
              </a:lnSpc>
              <a:spcAft>
                <a:spcPts val="800"/>
              </a:spcAft>
            </a:pPr>
            <a:r>
              <a:rPr lang="es-ES" sz="1000" dirty="0">
                <a:solidFill>
                  <a:srgbClr val="201F1E"/>
                </a:solidFill>
                <a:latin typeface="Arial" panose="020B0604020202020204" pitchFamily="34" charset="0"/>
              </a:rPr>
              <a:t>Autores: Rocío Reinoso Arija (1), Rosario Ruiz-Serrano de la Espada (1), </a:t>
            </a:r>
            <a:r>
              <a:rPr lang="es-ES" sz="1000" dirty="0" err="1">
                <a:solidFill>
                  <a:srgbClr val="201F1E"/>
                </a:solidFill>
                <a:latin typeface="Arial" panose="020B0604020202020204" pitchFamily="34" charset="0"/>
              </a:rPr>
              <a:t>Mª</a:t>
            </a:r>
            <a:r>
              <a:rPr lang="es-ES" sz="1000" dirty="0">
                <a:solidFill>
                  <a:srgbClr val="201F1E"/>
                </a:solidFill>
                <a:latin typeface="Arial" panose="020B0604020202020204" pitchFamily="34" charset="0"/>
              </a:rPr>
              <a:t> Dolores </a:t>
            </a:r>
            <a:r>
              <a:rPr lang="es-ES" sz="1000" dirty="0" err="1">
                <a:solidFill>
                  <a:srgbClr val="201F1E"/>
                </a:solidFill>
                <a:latin typeface="Arial" panose="020B0604020202020204" pitchFamily="34" charset="0"/>
              </a:rPr>
              <a:t>Nuñez</a:t>
            </a:r>
            <a:r>
              <a:rPr lang="es-ES" sz="1000" dirty="0">
                <a:solidFill>
                  <a:srgbClr val="201F1E"/>
                </a:solidFill>
                <a:latin typeface="Arial" panose="020B0604020202020204" pitchFamily="34" charset="0"/>
              </a:rPr>
              <a:t> Ollero (1), Borja Ruiz Duque (1), Laura Carrasco </a:t>
            </a:r>
            <a:r>
              <a:rPr lang="es-ES" sz="1000" dirty="0" err="1">
                <a:solidFill>
                  <a:srgbClr val="201F1E"/>
                </a:solidFill>
                <a:latin typeface="Arial" panose="020B0604020202020204" pitchFamily="34" charset="0"/>
              </a:rPr>
              <a:t>Hernandez</a:t>
            </a:r>
            <a:r>
              <a:rPr lang="es-ES" sz="1000" dirty="0">
                <a:solidFill>
                  <a:srgbClr val="201F1E"/>
                </a:solidFill>
                <a:latin typeface="Arial" panose="020B0604020202020204" pitchFamily="34" charset="0"/>
              </a:rPr>
              <a:t> (1,2), Esther Quintana Gallego (1,2), </a:t>
            </a:r>
            <a:r>
              <a:rPr lang="es-ES" sz="1000" dirty="0" err="1">
                <a:solidFill>
                  <a:srgbClr val="201F1E"/>
                </a:solidFill>
                <a:latin typeface="Arial" panose="020B0604020202020204" pitchFamily="34" charset="0"/>
              </a:rPr>
              <a:t>Jose</a:t>
            </a:r>
            <a:r>
              <a:rPr lang="es-ES" sz="1000" dirty="0">
                <a:solidFill>
                  <a:srgbClr val="201F1E"/>
                </a:solidFill>
                <a:latin typeface="Arial" panose="020B0604020202020204" pitchFamily="34" charset="0"/>
              </a:rPr>
              <a:t> Luis López-Campos (1,2)</a:t>
            </a:r>
          </a:p>
          <a:p>
            <a:pPr>
              <a:lnSpc>
                <a:spcPct val="107000"/>
              </a:lnSpc>
              <a:spcAft>
                <a:spcPts val="800"/>
              </a:spcAft>
            </a:pPr>
            <a:r>
              <a:rPr lang="es-ES" sz="1000" dirty="0">
                <a:solidFill>
                  <a:srgbClr val="201F1E"/>
                </a:solidFill>
                <a:latin typeface="Arial" panose="020B0604020202020204" pitchFamily="34" charset="0"/>
              </a:rPr>
              <a:t>1.Unidad Médico-Quirúrgica de Enfermedades Respiratorias. Hospital Universitario Virgen del Rocio/ Universidad de Sevilla, </a:t>
            </a:r>
            <a:r>
              <a:rPr lang="es-ES" sz="1000" dirty="0" err="1">
                <a:solidFill>
                  <a:srgbClr val="201F1E"/>
                </a:solidFill>
                <a:latin typeface="Arial" panose="020B0604020202020204" pitchFamily="34" charset="0"/>
              </a:rPr>
              <a:t>Spain</a:t>
            </a:r>
            <a:r>
              <a:rPr lang="es-ES" sz="1000" dirty="0">
                <a:solidFill>
                  <a:srgbClr val="201F1E"/>
                </a:solidFill>
                <a:latin typeface="Arial" panose="020B0604020202020204" pitchFamily="34" charset="0"/>
              </a:rPr>
              <a:t>. 2.CIBER de Enfermedades Respiratorias (CIBERES). Instituto de Salud Carlos III, Madrid, </a:t>
            </a:r>
            <a:r>
              <a:rPr lang="es-ES" sz="1000" dirty="0" err="1">
                <a:solidFill>
                  <a:srgbClr val="201F1E"/>
                </a:solidFill>
                <a:latin typeface="Arial" panose="020B0604020202020204" pitchFamily="34" charset="0"/>
              </a:rPr>
              <a:t>Spain</a:t>
            </a:r>
            <a:r>
              <a:rPr lang="es-ES" sz="1000" dirty="0">
                <a:solidFill>
                  <a:srgbClr val="201F1E"/>
                </a:solidFill>
                <a:latin typeface="Arial" panose="020B0604020202020204" pitchFamily="34" charset="0"/>
              </a:rPr>
              <a:t>.</a:t>
            </a:r>
          </a:p>
        </p:txBody>
      </p:sp>
      <p:sp>
        <p:nvSpPr>
          <p:cNvPr id="3" name="CuadroTexto 2">
            <a:extLst>
              <a:ext uri="{FF2B5EF4-FFF2-40B4-BE49-F238E27FC236}">
                <a16:creationId xmlns:a16="http://schemas.microsoft.com/office/drawing/2014/main" id="{28134AD1-3863-F2FF-291D-7CEBD144FBE9}"/>
              </a:ext>
            </a:extLst>
          </p:cNvPr>
          <p:cNvSpPr txBox="1"/>
          <p:nvPr/>
        </p:nvSpPr>
        <p:spPr>
          <a:xfrm>
            <a:off x="1187624" y="1491630"/>
            <a:ext cx="6768752" cy="1384995"/>
          </a:xfrm>
          <a:prstGeom prst="rect">
            <a:avLst/>
          </a:prstGeom>
          <a:solidFill>
            <a:srgbClr val="FFCCFF"/>
          </a:solidFill>
          <a:ln w="19050">
            <a:solidFill>
              <a:schemeClr val="accent2"/>
            </a:solidFill>
          </a:ln>
        </p:spPr>
        <p:txBody>
          <a:bodyPr wrap="square" rtlCol="0">
            <a:spAutoFit/>
          </a:bodyPr>
          <a:lstStyle/>
          <a:p>
            <a:pPr algn="ctr"/>
            <a:r>
              <a:rPr lang="es-ES" sz="2800" dirty="0">
                <a:solidFill>
                  <a:srgbClr val="201F1E"/>
                </a:solidFill>
                <a:latin typeface="Arial" panose="020B0604020202020204" pitchFamily="34" charset="0"/>
              </a:rPr>
              <a:t>Evaluación de la importancia de la transparencia de la cápsula en dispositivos de inhalación de polvo seco.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3347864" y="267494"/>
            <a:ext cx="3873726"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INTRODUCCIÓN </a:t>
            </a:r>
            <a:endParaRPr lang="es-ES" sz="3200" dirty="0"/>
          </a:p>
        </p:txBody>
      </p:sp>
      <p:sp>
        <p:nvSpPr>
          <p:cNvPr id="3" name="CuadroTexto 2">
            <a:extLst>
              <a:ext uri="{FF2B5EF4-FFF2-40B4-BE49-F238E27FC236}">
                <a16:creationId xmlns:a16="http://schemas.microsoft.com/office/drawing/2014/main" id="{E5DFE7DD-F4F4-228C-51A0-43CAAF4D36EB}"/>
              </a:ext>
            </a:extLst>
          </p:cNvPr>
          <p:cNvSpPr txBox="1"/>
          <p:nvPr/>
        </p:nvSpPr>
        <p:spPr>
          <a:xfrm>
            <a:off x="258035" y="1163978"/>
            <a:ext cx="8064896" cy="646331"/>
          </a:xfrm>
          <a:prstGeom prst="rect">
            <a:avLst/>
          </a:prstGeom>
          <a:noFill/>
          <a:ln w="19050">
            <a:noFill/>
          </a:ln>
        </p:spPr>
        <p:txBody>
          <a:bodyPr wrap="square" rtlCol="0">
            <a:spAutoFit/>
          </a:bodyPr>
          <a:lstStyle/>
          <a:p>
            <a:pPr algn="just"/>
            <a:r>
              <a:rPr lang="es-ES" dirty="0">
                <a:solidFill>
                  <a:srgbClr val="201F1E"/>
                </a:solidFill>
                <a:effectLst/>
                <a:latin typeface="Arial" panose="020B0604020202020204" pitchFamily="34" charset="0"/>
                <a:ea typeface="Times New Roman" panose="02020603050405020304" pitchFamily="18" charset="0"/>
              </a:rPr>
              <a:t>La vía inhalatoria es la principal forma de administración de fármacos para el tratamiento de enfermedades de la vía aérea. </a:t>
            </a:r>
          </a:p>
        </p:txBody>
      </p:sp>
      <p:sp>
        <p:nvSpPr>
          <p:cNvPr id="6" name="CuadroTexto 5">
            <a:extLst>
              <a:ext uri="{FF2B5EF4-FFF2-40B4-BE49-F238E27FC236}">
                <a16:creationId xmlns:a16="http://schemas.microsoft.com/office/drawing/2014/main" id="{F3074DFB-57B3-4BDF-A033-8746CCB760AF}"/>
              </a:ext>
            </a:extLst>
          </p:cNvPr>
          <p:cNvSpPr txBox="1"/>
          <p:nvPr/>
        </p:nvSpPr>
        <p:spPr>
          <a:xfrm>
            <a:off x="308095" y="2043522"/>
            <a:ext cx="4976632" cy="369332"/>
          </a:xfrm>
          <a:prstGeom prst="rect">
            <a:avLst/>
          </a:prstGeom>
          <a:solidFill>
            <a:schemeClr val="accent1">
              <a:lumMod val="20000"/>
              <a:lumOff val="80000"/>
            </a:schemeClr>
          </a:solidFill>
        </p:spPr>
        <p:txBody>
          <a:bodyPr wrap="square">
            <a:spAutoFit/>
          </a:bodyPr>
          <a:lstStyle/>
          <a:p>
            <a:pPr algn="just"/>
            <a:r>
              <a:rPr lang="es-ES" sz="1800" dirty="0">
                <a:solidFill>
                  <a:srgbClr val="201F1E"/>
                </a:solidFill>
                <a:latin typeface="Arial" panose="020B0604020202020204" pitchFamily="34" charset="0"/>
              </a:rPr>
              <a:t>¡Imprescindible!      </a:t>
            </a:r>
            <a:r>
              <a:rPr lang="es-ES" dirty="0">
                <a:solidFill>
                  <a:srgbClr val="201F1E"/>
                </a:solidFill>
                <a:latin typeface="Arial" panose="020B0604020202020204" pitchFamily="34" charset="0"/>
              </a:rPr>
              <a:t>C</a:t>
            </a:r>
            <a:r>
              <a:rPr lang="es-ES" sz="1800" dirty="0">
                <a:solidFill>
                  <a:srgbClr val="201F1E"/>
                </a:solidFill>
                <a:latin typeface="Arial" panose="020B0604020202020204" pitchFamily="34" charset="0"/>
              </a:rPr>
              <a:t>orrecta técnica inhalatoria</a:t>
            </a:r>
          </a:p>
        </p:txBody>
      </p:sp>
      <p:sp>
        <p:nvSpPr>
          <p:cNvPr id="7" name="Flecha: a la derecha 6">
            <a:extLst>
              <a:ext uri="{FF2B5EF4-FFF2-40B4-BE49-F238E27FC236}">
                <a16:creationId xmlns:a16="http://schemas.microsoft.com/office/drawing/2014/main" id="{9CF26E8F-C4A4-B646-6012-B6FF807DA6A1}"/>
              </a:ext>
            </a:extLst>
          </p:cNvPr>
          <p:cNvSpPr/>
          <p:nvPr/>
        </p:nvSpPr>
        <p:spPr>
          <a:xfrm>
            <a:off x="2123728" y="2181524"/>
            <a:ext cx="216024" cy="93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49E6E9B5-9605-6EDE-85EB-81303A177527}"/>
              </a:ext>
            </a:extLst>
          </p:cNvPr>
          <p:cNvSpPr txBox="1"/>
          <p:nvPr/>
        </p:nvSpPr>
        <p:spPr>
          <a:xfrm>
            <a:off x="321689" y="2571750"/>
            <a:ext cx="4321257" cy="1569660"/>
          </a:xfrm>
          <a:prstGeom prst="rect">
            <a:avLst/>
          </a:prstGeom>
          <a:noFill/>
        </p:spPr>
        <p:txBody>
          <a:bodyPr wrap="square">
            <a:spAutoFit/>
          </a:bodyPr>
          <a:lstStyle/>
          <a:p>
            <a:pPr algn="just"/>
            <a:r>
              <a:rPr lang="es-ES" sz="1600" dirty="0">
                <a:solidFill>
                  <a:srgbClr val="201F1E"/>
                </a:solidFill>
                <a:latin typeface="Arial" panose="020B0604020202020204" pitchFamily="34" charset="0"/>
              </a:rPr>
              <a:t>Mecanismos para la verificación de la dosis tomada</a:t>
            </a:r>
          </a:p>
          <a:p>
            <a:pPr marL="285750" indent="-285750" algn="just">
              <a:buFont typeface="Wingdings" panose="05000000000000000000" pitchFamily="2" charset="2"/>
              <a:buChar char="ü"/>
            </a:pPr>
            <a:r>
              <a:rPr lang="es-ES" sz="1600" dirty="0">
                <a:solidFill>
                  <a:srgbClr val="201F1E"/>
                </a:solidFill>
                <a:latin typeface="Arial" panose="020B0604020202020204" pitchFamily="34" charset="0"/>
              </a:rPr>
              <a:t>Ruido o vibración </a:t>
            </a:r>
          </a:p>
          <a:p>
            <a:pPr marL="285750" indent="-285750" algn="just">
              <a:buFont typeface="Wingdings" panose="05000000000000000000" pitchFamily="2" charset="2"/>
              <a:buChar char="ü"/>
            </a:pPr>
            <a:r>
              <a:rPr lang="es-ES" sz="1600" dirty="0">
                <a:solidFill>
                  <a:srgbClr val="201F1E"/>
                </a:solidFill>
                <a:latin typeface="Arial" panose="020B0604020202020204" pitchFamily="34" charset="0"/>
              </a:rPr>
              <a:t>Sabor</a:t>
            </a:r>
          </a:p>
          <a:p>
            <a:pPr marL="285750" indent="-285750" algn="just">
              <a:buFont typeface="Wingdings" panose="05000000000000000000" pitchFamily="2" charset="2"/>
              <a:buChar char="ü"/>
            </a:pPr>
            <a:r>
              <a:rPr lang="es-ES" sz="1600" dirty="0">
                <a:solidFill>
                  <a:srgbClr val="201F1E"/>
                </a:solidFill>
                <a:latin typeface="Arial" panose="020B0604020202020204" pitchFamily="34" charset="0"/>
              </a:rPr>
              <a:t>Cambio en la configuración del dispositivo </a:t>
            </a:r>
          </a:p>
          <a:p>
            <a:pPr marL="285750" indent="-285750" algn="just">
              <a:buFont typeface="Wingdings" panose="05000000000000000000" pitchFamily="2" charset="2"/>
              <a:buChar char="ü"/>
            </a:pPr>
            <a:r>
              <a:rPr lang="es-ES" sz="1600" dirty="0">
                <a:solidFill>
                  <a:srgbClr val="201F1E"/>
                </a:solidFill>
                <a:latin typeface="Arial" panose="020B0604020202020204" pitchFamily="34" charset="0"/>
              </a:rPr>
              <a:t>Cápsula transparente </a:t>
            </a:r>
          </a:p>
        </p:txBody>
      </p:sp>
    </p:spTree>
    <p:extLst>
      <p:ext uri="{BB962C8B-B14F-4D97-AF65-F5344CB8AC3E}">
        <p14:creationId xmlns:p14="http://schemas.microsoft.com/office/powerpoint/2010/main" val="4265759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3347864" y="267494"/>
            <a:ext cx="3873726"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INTRODUCCIÓN </a:t>
            </a:r>
            <a:endParaRPr lang="es-ES" sz="3200" dirty="0"/>
          </a:p>
        </p:txBody>
      </p:sp>
      <p:sp>
        <p:nvSpPr>
          <p:cNvPr id="3" name="CuadroTexto 2">
            <a:extLst>
              <a:ext uri="{FF2B5EF4-FFF2-40B4-BE49-F238E27FC236}">
                <a16:creationId xmlns:a16="http://schemas.microsoft.com/office/drawing/2014/main" id="{E5DFE7DD-F4F4-228C-51A0-43CAAF4D36EB}"/>
              </a:ext>
            </a:extLst>
          </p:cNvPr>
          <p:cNvSpPr txBox="1"/>
          <p:nvPr/>
        </p:nvSpPr>
        <p:spPr>
          <a:xfrm>
            <a:off x="258035" y="1163978"/>
            <a:ext cx="8064896" cy="646331"/>
          </a:xfrm>
          <a:prstGeom prst="rect">
            <a:avLst/>
          </a:prstGeom>
          <a:noFill/>
          <a:ln w="19050">
            <a:noFill/>
          </a:ln>
        </p:spPr>
        <p:txBody>
          <a:bodyPr wrap="square" rtlCol="0">
            <a:spAutoFit/>
          </a:bodyPr>
          <a:lstStyle/>
          <a:p>
            <a:pPr algn="just"/>
            <a:r>
              <a:rPr lang="es-ES" dirty="0">
                <a:solidFill>
                  <a:srgbClr val="201F1E"/>
                </a:solidFill>
                <a:effectLst/>
                <a:latin typeface="Arial" panose="020B0604020202020204" pitchFamily="34" charset="0"/>
                <a:ea typeface="Times New Roman" panose="02020603050405020304" pitchFamily="18" charset="0"/>
              </a:rPr>
              <a:t>La vía inhalatoria es la principal forma de administración de fármacos para el tratamiento de enfermedades de la vía aérea. </a:t>
            </a:r>
          </a:p>
        </p:txBody>
      </p:sp>
      <p:sp>
        <p:nvSpPr>
          <p:cNvPr id="4" name="CuadroTexto 3">
            <a:extLst>
              <a:ext uri="{FF2B5EF4-FFF2-40B4-BE49-F238E27FC236}">
                <a16:creationId xmlns:a16="http://schemas.microsoft.com/office/drawing/2014/main" id="{C5EA40F2-4E6B-E070-0D8E-DE9FB687F711}"/>
              </a:ext>
            </a:extLst>
          </p:cNvPr>
          <p:cNvSpPr txBox="1"/>
          <p:nvPr/>
        </p:nvSpPr>
        <p:spPr>
          <a:xfrm>
            <a:off x="314973" y="3056192"/>
            <a:ext cx="8007958" cy="923330"/>
          </a:xfrm>
          <a:prstGeom prst="rect">
            <a:avLst/>
          </a:prstGeom>
          <a:solidFill>
            <a:schemeClr val="accent1">
              <a:lumMod val="20000"/>
              <a:lumOff val="80000"/>
            </a:schemeClr>
          </a:solidFill>
          <a:ln w="19050">
            <a:noFill/>
          </a:ln>
        </p:spPr>
        <p:txBody>
          <a:bodyPr wrap="square" rtlCol="0">
            <a:spAutoFit/>
          </a:bodyPr>
          <a:lstStyle/>
          <a:p>
            <a:pPr algn="just"/>
            <a:r>
              <a:rPr lang="es-ES" b="1" dirty="0">
                <a:solidFill>
                  <a:srgbClr val="201F1E"/>
                </a:solidFill>
                <a:latin typeface="Arial" panose="020B0604020202020204" pitchFamily="34" charset="0"/>
              </a:rPr>
              <a:t>OBJETIVO:</a:t>
            </a:r>
          </a:p>
          <a:p>
            <a:pPr algn="just"/>
            <a:r>
              <a:rPr lang="es-ES" dirty="0">
                <a:solidFill>
                  <a:srgbClr val="201F1E"/>
                </a:solidFill>
                <a:latin typeface="Arial" panose="020B0604020202020204" pitchFamily="34" charset="0"/>
              </a:rPr>
              <a:t>Comprobar si la cápsula transparente influye en la dosis emitida de fármaco en los dispositivos de polvo seco monodosis. </a:t>
            </a:r>
          </a:p>
        </p:txBody>
      </p:sp>
      <p:sp>
        <p:nvSpPr>
          <p:cNvPr id="6" name="CuadroTexto 5">
            <a:extLst>
              <a:ext uri="{FF2B5EF4-FFF2-40B4-BE49-F238E27FC236}">
                <a16:creationId xmlns:a16="http://schemas.microsoft.com/office/drawing/2014/main" id="{F3074DFB-57B3-4BDF-A033-8746CCB760AF}"/>
              </a:ext>
            </a:extLst>
          </p:cNvPr>
          <p:cNvSpPr txBox="1"/>
          <p:nvPr/>
        </p:nvSpPr>
        <p:spPr>
          <a:xfrm>
            <a:off x="308095" y="2043522"/>
            <a:ext cx="4976632" cy="369332"/>
          </a:xfrm>
          <a:prstGeom prst="rect">
            <a:avLst/>
          </a:prstGeom>
          <a:solidFill>
            <a:schemeClr val="accent1">
              <a:lumMod val="20000"/>
              <a:lumOff val="80000"/>
            </a:schemeClr>
          </a:solidFill>
        </p:spPr>
        <p:txBody>
          <a:bodyPr wrap="square">
            <a:spAutoFit/>
          </a:bodyPr>
          <a:lstStyle/>
          <a:p>
            <a:pPr algn="just"/>
            <a:r>
              <a:rPr lang="es-ES" sz="1800" dirty="0">
                <a:solidFill>
                  <a:srgbClr val="201F1E"/>
                </a:solidFill>
                <a:latin typeface="Arial" panose="020B0604020202020204" pitchFamily="34" charset="0"/>
              </a:rPr>
              <a:t>¡Imprescindible!      </a:t>
            </a:r>
            <a:r>
              <a:rPr lang="es-ES" dirty="0">
                <a:solidFill>
                  <a:srgbClr val="201F1E"/>
                </a:solidFill>
                <a:latin typeface="Arial" panose="020B0604020202020204" pitchFamily="34" charset="0"/>
              </a:rPr>
              <a:t>C</a:t>
            </a:r>
            <a:r>
              <a:rPr lang="es-ES" sz="1800" dirty="0">
                <a:solidFill>
                  <a:srgbClr val="201F1E"/>
                </a:solidFill>
                <a:latin typeface="Arial" panose="020B0604020202020204" pitchFamily="34" charset="0"/>
              </a:rPr>
              <a:t>orrecta técnica inhalatoria</a:t>
            </a:r>
          </a:p>
        </p:txBody>
      </p:sp>
      <p:sp>
        <p:nvSpPr>
          <p:cNvPr id="7" name="Flecha: a la derecha 6">
            <a:extLst>
              <a:ext uri="{FF2B5EF4-FFF2-40B4-BE49-F238E27FC236}">
                <a16:creationId xmlns:a16="http://schemas.microsoft.com/office/drawing/2014/main" id="{9CF26E8F-C4A4-B646-6012-B6FF807DA6A1}"/>
              </a:ext>
            </a:extLst>
          </p:cNvPr>
          <p:cNvSpPr/>
          <p:nvPr/>
        </p:nvSpPr>
        <p:spPr>
          <a:xfrm>
            <a:off x="2123728" y="2181524"/>
            <a:ext cx="216024" cy="93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039383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4427984" y="195486"/>
            <a:ext cx="2160240"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MÉTODO</a:t>
            </a:r>
            <a:endParaRPr lang="es-ES" sz="3200" dirty="0"/>
          </a:p>
        </p:txBody>
      </p:sp>
      <p:sp>
        <p:nvSpPr>
          <p:cNvPr id="3" name="CuadroTexto 2">
            <a:extLst>
              <a:ext uri="{FF2B5EF4-FFF2-40B4-BE49-F238E27FC236}">
                <a16:creationId xmlns:a16="http://schemas.microsoft.com/office/drawing/2014/main" id="{E5DFE7DD-F4F4-228C-51A0-43CAAF4D36EB}"/>
              </a:ext>
            </a:extLst>
          </p:cNvPr>
          <p:cNvSpPr txBox="1"/>
          <p:nvPr/>
        </p:nvSpPr>
        <p:spPr>
          <a:xfrm>
            <a:off x="323528" y="1779662"/>
            <a:ext cx="4615510" cy="3139321"/>
          </a:xfrm>
          <a:prstGeom prst="rect">
            <a:avLst/>
          </a:prstGeom>
          <a:noFill/>
          <a:ln w="57150">
            <a:solidFill>
              <a:schemeClr val="accent5">
                <a:lumMod val="60000"/>
                <a:lumOff val="40000"/>
              </a:schemeClr>
            </a:solidFill>
          </a:ln>
        </p:spPr>
        <p:txBody>
          <a:bodyPr wrap="square" rtlCol="0">
            <a:spAutoFit/>
          </a:bodyPr>
          <a:lstStyle/>
          <a:p>
            <a:pPr algn="just"/>
            <a:r>
              <a:rPr lang="es-ES" b="1" u="sng" dirty="0">
                <a:solidFill>
                  <a:srgbClr val="201F1E"/>
                </a:solidFill>
                <a:latin typeface="Arial" panose="020B0604020202020204" pitchFamily="34" charset="0"/>
              </a:rPr>
              <a:t>Criterios de inclusión: </a:t>
            </a:r>
          </a:p>
          <a:p>
            <a:pPr marL="285750" indent="-285750" algn="just">
              <a:buFont typeface="Wingdings" panose="05000000000000000000" pitchFamily="2" charset="2"/>
              <a:buChar char="q"/>
            </a:pPr>
            <a:r>
              <a:rPr lang="es-ES" sz="1800" dirty="0">
                <a:solidFill>
                  <a:srgbClr val="201F1E"/>
                </a:solidFill>
                <a:latin typeface="Arial" panose="020B0604020202020204" pitchFamily="34" charset="0"/>
              </a:rPr>
              <a:t>Hombres y mujeres </a:t>
            </a:r>
          </a:p>
          <a:p>
            <a:pPr marL="285750" indent="-285750" algn="just">
              <a:buFont typeface="Wingdings" panose="05000000000000000000" pitchFamily="2" charset="2"/>
              <a:buChar char="q"/>
            </a:pPr>
            <a:r>
              <a:rPr lang="es-ES" dirty="0">
                <a:solidFill>
                  <a:srgbClr val="201F1E"/>
                </a:solidFill>
                <a:latin typeface="Arial" panose="020B0604020202020204" pitchFamily="34" charset="0"/>
              </a:rPr>
              <a:t>Edad m</a:t>
            </a:r>
            <a:r>
              <a:rPr lang="es-ES" sz="1800" dirty="0">
                <a:solidFill>
                  <a:srgbClr val="201F1E"/>
                </a:solidFill>
                <a:latin typeface="Arial" panose="020B0604020202020204" pitchFamily="34" charset="0"/>
              </a:rPr>
              <a:t>ayor de 35 años </a:t>
            </a:r>
          </a:p>
          <a:p>
            <a:pPr marL="285750" indent="-285750" algn="just">
              <a:buFont typeface="Wingdings" panose="05000000000000000000" pitchFamily="2" charset="2"/>
              <a:buChar char="q"/>
            </a:pPr>
            <a:r>
              <a:rPr lang="es-ES" sz="1800" dirty="0">
                <a:solidFill>
                  <a:srgbClr val="201F1E"/>
                </a:solidFill>
                <a:latin typeface="Arial" panose="020B0604020202020204" pitchFamily="34" charset="0"/>
              </a:rPr>
              <a:t>En tratamiento activo con un inhalador de polvo seco monodosis de cápsula con buena adherencia y técnica inhalatoria </a:t>
            </a:r>
          </a:p>
          <a:p>
            <a:pPr algn="just"/>
            <a:r>
              <a:rPr lang="es-ES" sz="1800" b="1" u="sng" dirty="0">
                <a:solidFill>
                  <a:srgbClr val="201F1E"/>
                </a:solidFill>
                <a:latin typeface="Arial" panose="020B0604020202020204" pitchFamily="34" charset="0"/>
              </a:rPr>
              <a:t>Criterios de exclusión </a:t>
            </a:r>
          </a:p>
          <a:p>
            <a:pPr marL="285750" indent="-285750" algn="just">
              <a:buFont typeface="Wingdings" panose="05000000000000000000" pitchFamily="2" charset="2"/>
              <a:buChar char="q"/>
            </a:pPr>
            <a:r>
              <a:rPr lang="es-ES" sz="1800" dirty="0">
                <a:solidFill>
                  <a:srgbClr val="201F1E"/>
                </a:solidFill>
                <a:latin typeface="Arial" panose="020B0604020202020204" pitchFamily="34" charset="0"/>
              </a:rPr>
              <a:t>No firmar el CI</a:t>
            </a:r>
          </a:p>
          <a:p>
            <a:pPr marL="285750" indent="-285750" algn="just">
              <a:buFont typeface="Wingdings" panose="05000000000000000000" pitchFamily="2" charset="2"/>
              <a:buChar char="q"/>
            </a:pPr>
            <a:r>
              <a:rPr lang="es-ES" sz="1800" dirty="0">
                <a:solidFill>
                  <a:srgbClr val="201F1E"/>
                </a:solidFill>
                <a:latin typeface="Arial" panose="020B0604020202020204" pitchFamily="34" charset="0"/>
              </a:rPr>
              <a:t>Mala técnica inhalatoria </a:t>
            </a:r>
          </a:p>
          <a:p>
            <a:pPr marL="285750" indent="-285750" algn="just">
              <a:buFont typeface="Wingdings" panose="05000000000000000000" pitchFamily="2" charset="2"/>
              <a:buChar char="q"/>
            </a:pPr>
            <a:r>
              <a:rPr lang="es-ES" sz="1800" dirty="0">
                <a:solidFill>
                  <a:srgbClr val="201F1E"/>
                </a:solidFill>
                <a:latin typeface="Arial" panose="020B0604020202020204" pitchFamily="34" charset="0"/>
              </a:rPr>
              <a:t>No traer su dispositivo </a:t>
            </a:r>
            <a:endParaRPr lang="es-ES" sz="1800" dirty="0"/>
          </a:p>
        </p:txBody>
      </p:sp>
      <p:sp>
        <p:nvSpPr>
          <p:cNvPr id="4" name="CuadroTexto 3">
            <a:extLst>
              <a:ext uri="{FF2B5EF4-FFF2-40B4-BE49-F238E27FC236}">
                <a16:creationId xmlns:a16="http://schemas.microsoft.com/office/drawing/2014/main" id="{C5EA40F2-4E6B-E070-0D8E-DE9FB687F711}"/>
              </a:ext>
            </a:extLst>
          </p:cNvPr>
          <p:cNvSpPr txBox="1"/>
          <p:nvPr/>
        </p:nvSpPr>
        <p:spPr>
          <a:xfrm>
            <a:off x="5076059" y="3723209"/>
            <a:ext cx="1512165" cy="338554"/>
          </a:xfrm>
          <a:prstGeom prst="rect">
            <a:avLst/>
          </a:prstGeom>
          <a:solidFill>
            <a:srgbClr val="FFCCFF"/>
          </a:solidFill>
          <a:ln w="19050">
            <a:solidFill>
              <a:schemeClr val="accent2"/>
            </a:solidFill>
          </a:ln>
        </p:spPr>
        <p:txBody>
          <a:bodyPr wrap="square" rtlCol="0">
            <a:spAutoFit/>
          </a:bodyPr>
          <a:lstStyle/>
          <a:p>
            <a:pPr algn="ctr"/>
            <a:r>
              <a:rPr lang="es-ES" sz="1600" dirty="0" err="1">
                <a:latin typeface="Calibri" panose="020F0502020204030204" pitchFamily="34" charset="0"/>
                <a:ea typeface="Calibri" panose="020F0502020204030204" pitchFamily="34" charset="0"/>
                <a:cs typeface="Times New Roman" panose="02020603050405020304" pitchFamily="18" charset="0"/>
              </a:rPr>
              <a:t>Pre-inhalación</a:t>
            </a:r>
            <a:endParaRPr lang="es-ES" sz="1400" dirty="0"/>
          </a:p>
        </p:txBody>
      </p:sp>
      <p:sp>
        <p:nvSpPr>
          <p:cNvPr id="7" name="CuadroTexto 6">
            <a:extLst>
              <a:ext uri="{FF2B5EF4-FFF2-40B4-BE49-F238E27FC236}">
                <a16:creationId xmlns:a16="http://schemas.microsoft.com/office/drawing/2014/main" id="{DCC593E1-12D4-4DEC-169B-180488B072AA}"/>
              </a:ext>
            </a:extLst>
          </p:cNvPr>
          <p:cNvSpPr txBox="1"/>
          <p:nvPr/>
        </p:nvSpPr>
        <p:spPr>
          <a:xfrm>
            <a:off x="107504" y="1215795"/>
            <a:ext cx="4831534" cy="369332"/>
          </a:xfrm>
          <a:prstGeom prst="rect">
            <a:avLst/>
          </a:prstGeom>
          <a:noFill/>
        </p:spPr>
        <p:txBody>
          <a:bodyPr wrap="square">
            <a:spAutoFit/>
          </a:bodyPr>
          <a:lstStyle/>
          <a:p>
            <a:pPr marL="285750" indent="-285750">
              <a:buFont typeface="Wingdings" panose="05000000000000000000" pitchFamily="2" charset="2"/>
              <a:buChar char="Ø"/>
            </a:pPr>
            <a:r>
              <a:rPr lang="es-ES" dirty="0">
                <a:solidFill>
                  <a:srgbClr val="201F1E"/>
                </a:solidFill>
                <a:latin typeface="Arial" panose="020B0604020202020204" pitchFamily="34" charset="0"/>
              </a:rPr>
              <a:t>Estudio observacional analítico transversal</a:t>
            </a:r>
          </a:p>
        </p:txBody>
      </p:sp>
      <p:sp>
        <p:nvSpPr>
          <p:cNvPr id="9" name="CuadroTexto 8">
            <a:extLst>
              <a:ext uri="{FF2B5EF4-FFF2-40B4-BE49-F238E27FC236}">
                <a16:creationId xmlns:a16="http://schemas.microsoft.com/office/drawing/2014/main" id="{6F469E00-BE10-24A4-AC84-77E1B169D7AD}"/>
              </a:ext>
            </a:extLst>
          </p:cNvPr>
          <p:cNvSpPr txBox="1"/>
          <p:nvPr/>
        </p:nvSpPr>
        <p:spPr>
          <a:xfrm>
            <a:off x="5671275" y="1720175"/>
            <a:ext cx="2777451" cy="369332"/>
          </a:xfrm>
          <a:prstGeom prst="rect">
            <a:avLst/>
          </a:prstGeom>
          <a:noFill/>
        </p:spPr>
        <p:txBody>
          <a:bodyPr wrap="square" rtlCol="0">
            <a:spAutoFit/>
          </a:bodyPr>
          <a:lstStyle/>
          <a:p>
            <a:r>
              <a:rPr lang="es-ES" dirty="0" err="1"/>
              <a:t>Micro-balanza</a:t>
            </a:r>
            <a:r>
              <a:rPr lang="es-ES" dirty="0"/>
              <a:t> de precisión</a:t>
            </a:r>
          </a:p>
        </p:txBody>
      </p:sp>
      <p:sp>
        <p:nvSpPr>
          <p:cNvPr id="13" name="CuadroTexto 12">
            <a:extLst>
              <a:ext uri="{FF2B5EF4-FFF2-40B4-BE49-F238E27FC236}">
                <a16:creationId xmlns:a16="http://schemas.microsoft.com/office/drawing/2014/main" id="{7A630412-63D3-DD2E-4855-D5919B96A869}"/>
              </a:ext>
            </a:extLst>
          </p:cNvPr>
          <p:cNvSpPr txBox="1"/>
          <p:nvPr/>
        </p:nvSpPr>
        <p:spPr>
          <a:xfrm>
            <a:off x="7295725" y="3723209"/>
            <a:ext cx="1609327" cy="338554"/>
          </a:xfrm>
          <a:prstGeom prst="rect">
            <a:avLst/>
          </a:prstGeom>
          <a:solidFill>
            <a:srgbClr val="FFCCFF"/>
          </a:solidFill>
          <a:ln w="19050">
            <a:solidFill>
              <a:schemeClr val="accent2"/>
            </a:solidFill>
          </a:ln>
        </p:spPr>
        <p:txBody>
          <a:bodyPr wrap="square" rtlCol="0">
            <a:spAutoFit/>
          </a:bodyPr>
          <a:lstStyle/>
          <a:p>
            <a:pPr algn="ctr"/>
            <a:r>
              <a:rPr lang="es-ES" sz="1600" dirty="0" err="1">
                <a:effectLst/>
                <a:latin typeface="Calibri" panose="020F0502020204030204" pitchFamily="34" charset="0"/>
                <a:ea typeface="Calibri" panose="020F0502020204030204" pitchFamily="34" charset="0"/>
                <a:cs typeface="Times New Roman" panose="02020603050405020304" pitchFamily="18" charset="0"/>
              </a:rPr>
              <a:t>Post-inhalación</a:t>
            </a:r>
            <a:endParaRPr lang="es-ES" sz="1400" dirty="0"/>
          </a:p>
        </p:txBody>
      </p:sp>
      <p:cxnSp>
        <p:nvCxnSpPr>
          <p:cNvPr id="15" name="Conector recto de flecha 14">
            <a:extLst>
              <a:ext uri="{FF2B5EF4-FFF2-40B4-BE49-F238E27FC236}">
                <a16:creationId xmlns:a16="http://schemas.microsoft.com/office/drawing/2014/main" id="{C85C3144-1221-110F-FC72-DF17B016BD3D}"/>
              </a:ext>
            </a:extLst>
          </p:cNvPr>
          <p:cNvCxnSpPr>
            <a:cxnSpLocks/>
            <a:stCxn id="4" idx="3"/>
            <a:endCxn id="13" idx="1"/>
          </p:cNvCxnSpPr>
          <p:nvPr/>
        </p:nvCxnSpPr>
        <p:spPr>
          <a:xfrm>
            <a:off x="6588224" y="3892486"/>
            <a:ext cx="7075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Gráfico 5" descr="Balanza de la justicia contorno">
            <a:extLst>
              <a:ext uri="{FF2B5EF4-FFF2-40B4-BE49-F238E27FC236}">
                <a16:creationId xmlns:a16="http://schemas.microsoft.com/office/drawing/2014/main" id="{CEF33B7B-D33A-46FF-08E1-87484B413B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5336" y="2077367"/>
            <a:ext cx="1609328" cy="16093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4075297" y="177076"/>
            <a:ext cx="3873726"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RESULTADOS</a:t>
            </a:r>
            <a:endParaRPr lang="es-ES" sz="3200" dirty="0"/>
          </a:p>
        </p:txBody>
      </p:sp>
      <p:graphicFrame>
        <p:nvGraphicFramePr>
          <p:cNvPr id="7" name="Tabla 7">
            <a:extLst>
              <a:ext uri="{FF2B5EF4-FFF2-40B4-BE49-F238E27FC236}">
                <a16:creationId xmlns:a16="http://schemas.microsoft.com/office/drawing/2014/main" id="{976E1A65-9087-2446-3D78-055889710AE5}"/>
              </a:ext>
            </a:extLst>
          </p:cNvPr>
          <p:cNvGraphicFramePr>
            <a:graphicFrameLocks noGrp="1"/>
          </p:cNvGraphicFramePr>
          <p:nvPr>
            <p:extLst>
              <p:ext uri="{D42A27DB-BD31-4B8C-83A1-F6EECF244321}">
                <p14:modId xmlns:p14="http://schemas.microsoft.com/office/powerpoint/2010/main" val="3076454564"/>
              </p:ext>
            </p:extLst>
          </p:nvPr>
        </p:nvGraphicFramePr>
        <p:xfrm>
          <a:off x="395536" y="933686"/>
          <a:ext cx="3111050" cy="3891280"/>
        </p:xfrm>
        <a:graphic>
          <a:graphicData uri="http://schemas.openxmlformats.org/drawingml/2006/table">
            <a:tbl>
              <a:tblPr firstRow="1" bandRow="1">
                <a:tableStyleId>{5C22544A-7EE6-4342-B048-85BDC9FD1C3A}</a:tableStyleId>
              </a:tblPr>
              <a:tblGrid>
                <a:gridCol w="2030930">
                  <a:extLst>
                    <a:ext uri="{9D8B030D-6E8A-4147-A177-3AD203B41FA5}">
                      <a16:colId xmlns:a16="http://schemas.microsoft.com/office/drawing/2014/main" val="4185658492"/>
                    </a:ext>
                  </a:extLst>
                </a:gridCol>
                <a:gridCol w="1080120">
                  <a:extLst>
                    <a:ext uri="{9D8B030D-6E8A-4147-A177-3AD203B41FA5}">
                      <a16:colId xmlns:a16="http://schemas.microsoft.com/office/drawing/2014/main" val="3147074315"/>
                    </a:ext>
                  </a:extLst>
                </a:gridCol>
              </a:tblGrid>
              <a:tr h="15900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solidFill>
                            <a:schemeClr val="bg1"/>
                          </a:solidFill>
                          <a:latin typeface="Arial" panose="020B0604020202020204" pitchFamily="34" charset="0"/>
                        </a:rPr>
                        <a:t>Características (n total= 55)</a:t>
                      </a:r>
                    </a:p>
                  </a:txBody>
                  <a:tcPr>
                    <a:solidFill>
                      <a:schemeClr val="accent1"/>
                    </a:solidFill>
                  </a:tcPr>
                </a:tc>
                <a:tc hMerge="1">
                  <a:txBody>
                    <a:bodyPr/>
                    <a:lstStyle/>
                    <a:p>
                      <a:pPr marL="0" algn="l" defTabSz="914400" rtl="0" eaLnBrk="1" latinLnBrk="0" hangingPunct="1"/>
                      <a:endParaRPr lang="es-ES" sz="1600" kern="1200" dirty="0">
                        <a:solidFill>
                          <a:schemeClr val="dk1"/>
                        </a:solidFill>
                        <a:latin typeface="+mn-lt"/>
                        <a:ea typeface="+mn-ea"/>
                        <a:cs typeface="+mn-cs"/>
                      </a:endParaRPr>
                    </a:p>
                  </a:txBody>
                  <a:tcPr>
                    <a:solidFill>
                      <a:schemeClr val="bg1"/>
                    </a:solidFill>
                  </a:tcPr>
                </a:tc>
                <a:extLst>
                  <a:ext uri="{0D108BD9-81ED-4DB2-BD59-A6C34878D82A}">
                    <a16:rowId xmlns:a16="http://schemas.microsoft.com/office/drawing/2014/main" val="1696530250"/>
                  </a:ext>
                </a:extLst>
              </a:tr>
              <a:tr h="447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kern="1200" dirty="0">
                          <a:solidFill>
                            <a:schemeClr val="dk1"/>
                          </a:solidFill>
                          <a:latin typeface="+mn-lt"/>
                          <a:ea typeface="+mn-ea"/>
                          <a:cs typeface="+mn-cs"/>
                        </a:rPr>
                        <a:t>Cápsula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ES" sz="1600" kern="1200" dirty="0">
                          <a:solidFill>
                            <a:schemeClr val="dk1"/>
                          </a:solidFill>
                          <a:latin typeface="+mn-lt"/>
                          <a:ea typeface="+mn-ea"/>
                          <a:cs typeface="+mn-cs"/>
                        </a:rPr>
                        <a:t>Transparente</a:t>
                      </a:r>
                      <a:endParaRPr lang="es-ES" sz="1600" dirty="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s-ES" sz="1600" kern="1200" dirty="0">
                          <a:solidFill>
                            <a:schemeClr val="dk1"/>
                          </a:solidFill>
                          <a:latin typeface="+mn-lt"/>
                          <a:ea typeface="+mn-ea"/>
                          <a:cs typeface="+mn-cs"/>
                        </a:rPr>
                        <a:t>No transparente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16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600" kern="1200" dirty="0">
                          <a:solidFill>
                            <a:schemeClr val="dk1"/>
                          </a:solidFill>
                          <a:latin typeface="+mn-lt"/>
                          <a:ea typeface="+mn-ea"/>
                          <a:cs typeface="+mn-cs"/>
                        </a:rPr>
                        <a:t>40 (73,2%)</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600" kern="1200" dirty="0">
                          <a:solidFill>
                            <a:schemeClr val="dk1"/>
                          </a:solidFill>
                          <a:latin typeface="+mn-lt"/>
                          <a:ea typeface="+mn-ea"/>
                          <a:cs typeface="+mn-cs"/>
                        </a:rPr>
                        <a:t>15 (26,8%)</a:t>
                      </a:r>
                      <a:endParaRPr lang="es-ES" sz="1600" dirty="0"/>
                    </a:p>
                  </a:txBody>
                  <a:tcPr/>
                </a:tc>
                <a:extLst>
                  <a:ext uri="{0D108BD9-81ED-4DB2-BD59-A6C34878D82A}">
                    <a16:rowId xmlns:a16="http://schemas.microsoft.com/office/drawing/2014/main" val="2547581601"/>
                  </a:ext>
                </a:extLst>
              </a:tr>
              <a:tr h="1854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kern="1200" dirty="0">
                          <a:solidFill>
                            <a:schemeClr val="dk1"/>
                          </a:solidFill>
                          <a:latin typeface="+mn-lt"/>
                          <a:ea typeface="+mn-ea"/>
                          <a:cs typeface="+mn-cs"/>
                        </a:rPr>
                        <a:t>Edad (años)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kern="1200" dirty="0">
                          <a:solidFill>
                            <a:schemeClr val="dk1"/>
                          </a:solidFill>
                          <a:latin typeface="+mn-lt"/>
                          <a:ea typeface="+mn-ea"/>
                          <a:cs typeface="+mn-cs"/>
                        </a:rPr>
                        <a:t>66,1</a:t>
                      </a:r>
                    </a:p>
                  </a:txBody>
                  <a:tcPr/>
                </a:tc>
                <a:extLst>
                  <a:ext uri="{0D108BD9-81ED-4DB2-BD59-A6C34878D82A}">
                    <a16:rowId xmlns:a16="http://schemas.microsoft.com/office/drawing/2014/main" val="33727164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Sexo (hombres)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30 (54,5%)</a:t>
                      </a:r>
                    </a:p>
                  </a:txBody>
                  <a:tcPr/>
                </a:tc>
                <a:extLst>
                  <a:ext uri="{0D108BD9-81ED-4DB2-BD59-A6C34878D82A}">
                    <a16:rowId xmlns:a16="http://schemas.microsoft.com/office/drawing/2014/main" val="38315366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Fumadores activos (n)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18 (32,7%)</a:t>
                      </a:r>
                    </a:p>
                  </a:txBody>
                  <a:tcPr/>
                </a:tc>
                <a:extLst>
                  <a:ext uri="{0D108BD9-81ED-4DB2-BD59-A6C34878D82A}">
                    <a16:rowId xmlns:a16="http://schemas.microsoft.com/office/drawing/2014/main" val="20776813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Consumo acumulado (</a:t>
                      </a:r>
                      <a:r>
                        <a:rPr lang="es-ES" sz="1600" dirty="0" err="1"/>
                        <a:t>paq</a:t>
                      </a:r>
                      <a:r>
                        <a:rPr lang="es-ES" sz="1600" dirty="0"/>
                        <a:t>-año)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44,3</a:t>
                      </a:r>
                    </a:p>
                    <a:p>
                      <a:endParaRPr lang="es-ES" sz="1600" dirty="0"/>
                    </a:p>
                  </a:txBody>
                  <a:tcPr/>
                </a:tc>
                <a:extLst>
                  <a:ext uri="{0D108BD9-81ED-4DB2-BD59-A6C34878D82A}">
                    <a16:rowId xmlns:a16="http://schemas.microsoft.com/office/drawing/2014/main" val="24175374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IMC (kg/m2)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27,6</a:t>
                      </a:r>
                    </a:p>
                  </a:txBody>
                  <a:tcPr/>
                </a:tc>
                <a:extLst>
                  <a:ext uri="{0D108BD9-81ED-4DB2-BD59-A6C34878D82A}">
                    <a16:rowId xmlns:a16="http://schemas.microsoft.com/office/drawing/2014/main" val="273611102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FVC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83,9</a:t>
                      </a:r>
                    </a:p>
                  </a:txBody>
                  <a:tcPr/>
                </a:tc>
                <a:extLst>
                  <a:ext uri="{0D108BD9-81ED-4DB2-BD59-A6C34878D82A}">
                    <a16:rowId xmlns:a16="http://schemas.microsoft.com/office/drawing/2014/main" val="14588937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FEV1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65,3</a:t>
                      </a:r>
                    </a:p>
                  </a:txBody>
                  <a:tcPr/>
                </a:tc>
                <a:extLst>
                  <a:ext uri="{0D108BD9-81ED-4DB2-BD59-A6C34878D82A}">
                    <a16:rowId xmlns:a16="http://schemas.microsoft.com/office/drawing/2014/main" val="3060260331"/>
                  </a:ext>
                </a:extLst>
              </a:tr>
            </a:tbl>
          </a:graphicData>
        </a:graphic>
      </p:graphicFrame>
      <p:graphicFrame>
        <p:nvGraphicFramePr>
          <p:cNvPr id="8" name="Tabla 7">
            <a:extLst>
              <a:ext uri="{FF2B5EF4-FFF2-40B4-BE49-F238E27FC236}">
                <a16:creationId xmlns:a16="http://schemas.microsoft.com/office/drawing/2014/main" id="{D7BB4C27-410E-0835-E9D0-170CAA2A0377}"/>
              </a:ext>
            </a:extLst>
          </p:cNvPr>
          <p:cNvGraphicFramePr>
            <a:graphicFrameLocks noGrp="1"/>
          </p:cNvGraphicFramePr>
          <p:nvPr>
            <p:extLst>
              <p:ext uri="{D42A27DB-BD31-4B8C-83A1-F6EECF244321}">
                <p14:modId xmlns:p14="http://schemas.microsoft.com/office/powerpoint/2010/main" val="1410189628"/>
              </p:ext>
            </p:extLst>
          </p:nvPr>
        </p:nvGraphicFramePr>
        <p:xfrm>
          <a:off x="5687038" y="1209571"/>
          <a:ext cx="2304256" cy="1359868"/>
        </p:xfrm>
        <a:graphic>
          <a:graphicData uri="http://schemas.openxmlformats.org/drawingml/2006/table">
            <a:tbl>
              <a:tblPr firstRow="1" bandRow="1">
                <a:tableStyleId>{5C22544A-7EE6-4342-B048-85BDC9FD1C3A}</a:tableStyleId>
              </a:tblPr>
              <a:tblGrid>
                <a:gridCol w="1178666">
                  <a:extLst>
                    <a:ext uri="{9D8B030D-6E8A-4147-A177-3AD203B41FA5}">
                      <a16:colId xmlns:a16="http://schemas.microsoft.com/office/drawing/2014/main" val="3772043084"/>
                    </a:ext>
                  </a:extLst>
                </a:gridCol>
                <a:gridCol w="1125590">
                  <a:extLst>
                    <a:ext uri="{9D8B030D-6E8A-4147-A177-3AD203B41FA5}">
                      <a16:colId xmlns:a16="http://schemas.microsoft.com/office/drawing/2014/main" val="1674606673"/>
                    </a:ext>
                  </a:extLst>
                </a:gridCol>
              </a:tblGrid>
              <a:tr h="154290">
                <a:tc gridSpan="2">
                  <a:txBody>
                    <a:bodyPr/>
                    <a:lstStyle/>
                    <a:p>
                      <a:r>
                        <a:rPr lang="es-ES" sz="1600" dirty="0"/>
                        <a:t>Diagnóstico</a:t>
                      </a:r>
                    </a:p>
                  </a:txBody>
                  <a:tcPr/>
                </a:tc>
                <a:tc hMerge="1">
                  <a:txBody>
                    <a:bodyPr/>
                    <a:lstStyle/>
                    <a:p>
                      <a:endParaRPr lang="es-ES" sz="1600" dirty="0"/>
                    </a:p>
                  </a:txBody>
                  <a:tcPr/>
                </a:tc>
                <a:extLst>
                  <a:ext uri="{0D108BD9-81ED-4DB2-BD59-A6C34878D82A}">
                    <a16:rowId xmlns:a16="http://schemas.microsoft.com/office/drawing/2014/main" val="1410215049"/>
                  </a:ext>
                </a:extLst>
              </a:tr>
              <a:tr h="3540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Pre-EPOC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12 (21,8%)</a:t>
                      </a:r>
                    </a:p>
                  </a:txBody>
                  <a:tcPr/>
                </a:tc>
                <a:extLst>
                  <a:ext uri="{0D108BD9-81ED-4DB2-BD59-A6C34878D82A}">
                    <a16:rowId xmlns:a16="http://schemas.microsoft.com/office/drawing/2014/main" val="647049132"/>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EPOC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40 (72,7%)</a:t>
                      </a:r>
                    </a:p>
                  </a:txBody>
                  <a:tcPr/>
                </a:tc>
                <a:extLst>
                  <a:ext uri="{0D108BD9-81ED-4DB2-BD59-A6C34878D82A}">
                    <a16:rowId xmlns:a16="http://schemas.microsoft.com/office/drawing/2014/main" val="1676049082"/>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Otros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3 (5,5%)</a:t>
                      </a:r>
                    </a:p>
                  </a:txBody>
                  <a:tcPr/>
                </a:tc>
                <a:extLst>
                  <a:ext uri="{0D108BD9-81ED-4DB2-BD59-A6C34878D82A}">
                    <a16:rowId xmlns:a16="http://schemas.microsoft.com/office/drawing/2014/main" val="1820156280"/>
                  </a:ext>
                </a:extLst>
              </a:tr>
            </a:tbl>
          </a:graphicData>
        </a:graphic>
      </p:graphicFrame>
      <p:graphicFrame>
        <p:nvGraphicFramePr>
          <p:cNvPr id="9" name="Tabla 8">
            <a:extLst>
              <a:ext uri="{FF2B5EF4-FFF2-40B4-BE49-F238E27FC236}">
                <a16:creationId xmlns:a16="http://schemas.microsoft.com/office/drawing/2014/main" id="{F7A47DA3-6009-4CD4-7F51-42F95B9E1BF6}"/>
              </a:ext>
            </a:extLst>
          </p:cNvPr>
          <p:cNvGraphicFramePr>
            <a:graphicFrameLocks noGrp="1"/>
          </p:cNvGraphicFramePr>
          <p:nvPr>
            <p:extLst>
              <p:ext uri="{D42A27DB-BD31-4B8C-83A1-F6EECF244321}">
                <p14:modId xmlns:p14="http://schemas.microsoft.com/office/powerpoint/2010/main" val="2796864372"/>
              </p:ext>
            </p:extLst>
          </p:nvPr>
        </p:nvGraphicFramePr>
        <p:xfrm>
          <a:off x="5687038" y="3143411"/>
          <a:ext cx="2304256" cy="1681555"/>
        </p:xfrm>
        <a:graphic>
          <a:graphicData uri="http://schemas.openxmlformats.org/drawingml/2006/table">
            <a:tbl>
              <a:tblPr firstRow="1" bandRow="1">
                <a:tableStyleId>{5C22544A-7EE6-4342-B048-85BDC9FD1C3A}</a:tableStyleId>
              </a:tblPr>
              <a:tblGrid>
                <a:gridCol w="1106161">
                  <a:extLst>
                    <a:ext uri="{9D8B030D-6E8A-4147-A177-3AD203B41FA5}">
                      <a16:colId xmlns:a16="http://schemas.microsoft.com/office/drawing/2014/main" val="3357894426"/>
                    </a:ext>
                  </a:extLst>
                </a:gridCol>
                <a:gridCol w="1198095">
                  <a:extLst>
                    <a:ext uri="{9D8B030D-6E8A-4147-A177-3AD203B41FA5}">
                      <a16:colId xmlns:a16="http://schemas.microsoft.com/office/drawing/2014/main" val="2358652543"/>
                    </a:ext>
                  </a:extLst>
                </a:gridCol>
              </a:tblGrid>
              <a:tr h="192930">
                <a:tc gridSpan="2">
                  <a:txBody>
                    <a:bodyPr/>
                    <a:lstStyle/>
                    <a:p>
                      <a:r>
                        <a:rPr lang="es-ES" sz="1600" dirty="0"/>
                        <a:t>Gravedad EPOC</a:t>
                      </a:r>
                    </a:p>
                  </a:txBody>
                  <a:tcPr/>
                </a:tc>
                <a:tc hMerge="1">
                  <a:txBody>
                    <a:bodyPr/>
                    <a:lstStyle/>
                    <a:p>
                      <a:endParaRPr lang="es-ES" sz="1600" dirty="0"/>
                    </a:p>
                  </a:txBody>
                  <a:tcPr/>
                </a:tc>
                <a:extLst>
                  <a:ext uri="{0D108BD9-81ED-4DB2-BD59-A6C34878D82A}">
                    <a16:rowId xmlns:a16="http://schemas.microsoft.com/office/drawing/2014/main" val="107065711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Leve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7 (17,5%)</a:t>
                      </a:r>
                    </a:p>
                  </a:txBody>
                  <a:tcPr/>
                </a:tc>
                <a:extLst>
                  <a:ext uri="{0D108BD9-81ED-4DB2-BD59-A6C34878D82A}">
                    <a16:rowId xmlns:a16="http://schemas.microsoft.com/office/drawing/2014/main" val="2544367545"/>
                  </a:ext>
                </a:extLst>
              </a:tr>
              <a:tr h="340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Moderado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20 (50,0%)</a:t>
                      </a:r>
                    </a:p>
                  </a:txBody>
                  <a:tcPr/>
                </a:tc>
                <a:extLst>
                  <a:ext uri="{0D108BD9-81ED-4DB2-BD59-A6C34878D82A}">
                    <a16:rowId xmlns:a16="http://schemas.microsoft.com/office/drawing/2014/main" val="87067393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Grave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10 (25,0%)</a:t>
                      </a:r>
                    </a:p>
                  </a:txBody>
                  <a:tcPr/>
                </a:tc>
                <a:extLst>
                  <a:ext uri="{0D108BD9-81ED-4DB2-BD59-A6C34878D82A}">
                    <a16:rowId xmlns:a16="http://schemas.microsoft.com/office/drawing/2014/main" val="4215982268"/>
                  </a:ext>
                </a:extLst>
              </a:tr>
              <a:tr h="327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Muy grave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600" dirty="0"/>
                        <a:t>3 (7,5%) </a:t>
                      </a:r>
                    </a:p>
                  </a:txBody>
                  <a:tcPr/>
                </a:tc>
                <a:extLst>
                  <a:ext uri="{0D108BD9-81ED-4DB2-BD59-A6C34878D82A}">
                    <a16:rowId xmlns:a16="http://schemas.microsoft.com/office/drawing/2014/main" val="4162249467"/>
                  </a:ext>
                </a:extLst>
              </a:tr>
            </a:tbl>
          </a:graphicData>
        </a:graphic>
      </p:graphicFrame>
    </p:spTree>
    <p:extLst>
      <p:ext uri="{BB962C8B-B14F-4D97-AF65-F5344CB8AC3E}">
        <p14:creationId xmlns:p14="http://schemas.microsoft.com/office/powerpoint/2010/main" val="1385988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3347864" y="267494"/>
            <a:ext cx="3873726"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RESULTADOS</a:t>
            </a:r>
            <a:endParaRPr lang="es-ES" sz="3200" dirty="0"/>
          </a:p>
        </p:txBody>
      </p:sp>
      <p:graphicFrame>
        <p:nvGraphicFramePr>
          <p:cNvPr id="13" name="Gráfico 12">
            <a:extLst>
              <a:ext uri="{FF2B5EF4-FFF2-40B4-BE49-F238E27FC236}">
                <a16:creationId xmlns:a16="http://schemas.microsoft.com/office/drawing/2014/main" id="{ABDCEF69-52D8-DC62-78B9-DCAFF40ECC1D}"/>
              </a:ext>
            </a:extLst>
          </p:cNvPr>
          <p:cNvGraphicFramePr/>
          <p:nvPr>
            <p:extLst>
              <p:ext uri="{D42A27DB-BD31-4B8C-83A1-F6EECF244321}">
                <p14:modId xmlns:p14="http://schemas.microsoft.com/office/powerpoint/2010/main" val="1646536748"/>
              </p:ext>
            </p:extLst>
          </p:nvPr>
        </p:nvGraphicFramePr>
        <p:xfrm>
          <a:off x="2039888" y="1275606"/>
          <a:ext cx="5064224" cy="3400152"/>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3">
            <a:extLst>
              <a:ext uri="{FF2B5EF4-FFF2-40B4-BE49-F238E27FC236}">
                <a16:creationId xmlns:a16="http://schemas.microsoft.com/office/drawing/2014/main" id="{73153D91-BAD1-AF6A-5D72-E609EF7A8408}"/>
              </a:ext>
            </a:extLst>
          </p:cNvPr>
          <p:cNvSpPr txBox="1"/>
          <p:nvPr/>
        </p:nvSpPr>
        <p:spPr>
          <a:xfrm rot="16200000">
            <a:off x="652282" y="2567104"/>
            <a:ext cx="2376264" cy="369332"/>
          </a:xfrm>
          <a:prstGeom prst="rect">
            <a:avLst/>
          </a:prstGeom>
          <a:noFill/>
        </p:spPr>
        <p:txBody>
          <a:bodyPr wrap="square" rtlCol="0">
            <a:spAutoFit/>
          </a:bodyPr>
          <a:lstStyle/>
          <a:p>
            <a:r>
              <a:rPr lang="es-ES" dirty="0"/>
              <a:t>Peso de la cápsula (</a:t>
            </a:r>
            <a:r>
              <a:rPr lang="el-GR" dirty="0"/>
              <a:t>μ</a:t>
            </a:r>
            <a:r>
              <a:rPr lang="es-ES" dirty="0"/>
              <a:t>g)</a:t>
            </a:r>
          </a:p>
        </p:txBody>
      </p:sp>
      <p:sp>
        <p:nvSpPr>
          <p:cNvPr id="18" name="Flecha: hacia abajo 17">
            <a:extLst>
              <a:ext uri="{FF2B5EF4-FFF2-40B4-BE49-F238E27FC236}">
                <a16:creationId xmlns:a16="http://schemas.microsoft.com/office/drawing/2014/main" id="{ECD58525-736F-A43C-1778-6DE0057F1ACE}"/>
              </a:ext>
            </a:extLst>
          </p:cNvPr>
          <p:cNvSpPr/>
          <p:nvPr/>
        </p:nvSpPr>
        <p:spPr>
          <a:xfrm>
            <a:off x="3707904" y="1635646"/>
            <a:ext cx="432048" cy="720081"/>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08BB014D-DFA2-03C4-40C1-222D1EF44FC8}"/>
              </a:ext>
            </a:extLst>
          </p:cNvPr>
          <p:cNvSpPr txBox="1"/>
          <p:nvPr/>
        </p:nvSpPr>
        <p:spPr>
          <a:xfrm>
            <a:off x="4106416" y="1707654"/>
            <a:ext cx="864096" cy="369332"/>
          </a:xfrm>
          <a:prstGeom prst="rect">
            <a:avLst/>
          </a:prstGeom>
          <a:noFill/>
        </p:spPr>
        <p:txBody>
          <a:bodyPr wrap="square" rtlCol="0">
            <a:spAutoFit/>
          </a:bodyPr>
          <a:lstStyle/>
          <a:p>
            <a:r>
              <a:rPr lang="es-ES" dirty="0"/>
              <a:t>29,1%</a:t>
            </a:r>
          </a:p>
        </p:txBody>
      </p:sp>
      <p:sp>
        <p:nvSpPr>
          <p:cNvPr id="20" name="CuadroTexto 19">
            <a:extLst>
              <a:ext uri="{FF2B5EF4-FFF2-40B4-BE49-F238E27FC236}">
                <a16:creationId xmlns:a16="http://schemas.microsoft.com/office/drawing/2014/main" id="{4EC22814-2620-B311-0F85-E50356DD601B}"/>
              </a:ext>
            </a:extLst>
          </p:cNvPr>
          <p:cNvSpPr txBox="1"/>
          <p:nvPr/>
        </p:nvSpPr>
        <p:spPr>
          <a:xfrm>
            <a:off x="6222367" y="1986395"/>
            <a:ext cx="864096" cy="369332"/>
          </a:xfrm>
          <a:prstGeom prst="rect">
            <a:avLst/>
          </a:prstGeom>
          <a:noFill/>
        </p:spPr>
        <p:txBody>
          <a:bodyPr wrap="square" rtlCol="0">
            <a:spAutoFit/>
          </a:bodyPr>
          <a:lstStyle/>
          <a:p>
            <a:r>
              <a:rPr lang="es-ES" dirty="0"/>
              <a:t>9,2%</a:t>
            </a:r>
          </a:p>
        </p:txBody>
      </p:sp>
      <p:sp>
        <p:nvSpPr>
          <p:cNvPr id="21" name="CuadroTexto 20">
            <a:extLst>
              <a:ext uri="{FF2B5EF4-FFF2-40B4-BE49-F238E27FC236}">
                <a16:creationId xmlns:a16="http://schemas.microsoft.com/office/drawing/2014/main" id="{3B1B00CF-1D96-30CC-A877-348AD2BA2562}"/>
              </a:ext>
            </a:extLst>
          </p:cNvPr>
          <p:cNvSpPr txBox="1"/>
          <p:nvPr/>
        </p:nvSpPr>
        <p:spPr>
          <a:xfrm>
            <a:off x="5987384" y="1405395"/>
            <a:ext cx="1234206" cy="369332"/>
          </a:xfrm>
          <a:prstGeom prst="rect">
            <a:avLst/>
          </a:prstGeom>
          <a:noFill/>
        </p:spPr>
        <p:txBody>
          <a:bodyPr wrap="square" rtlCol="0">
            <a:spAutoFit/>
          </a:bodyPr>
          <a:lstStyle/>
          <a:p>
            <a:r>
              <a:rPr lang="es-ES" dirty="0"/>
              <a:t>P&lt;0,001</a:t>
            </a:r>
          </a:p>
        </p:txBody>
      </p:sp>
    </p:spTree>
    <p:extLst>
      <p:ext uri="{BB962C8B-B14F-4D97-AF65-F5344CB8AC3E}">
        <p14:creationId xmlns:p14="http://schemas.microsoft.com/office/powerpoint/2010/main" val="355062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3347864" y="267494"/>
            <a:ext cx="3873726"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RESULTADOS</a:t>
            </a:r>
            <a:endParaRPr lang="es-ES" sz="3200" dirty="0"/>
          </a:p>
        </p:txBody>
      </p:sp>
      <p:sp>
        <p:nvSpPr>
          <p:cNvPr id="14" name="CuadroTexto 13">
            <a:extLst>
              <a:ext uri="{FF2B5EF4-FFF2-40B4-BE49-F238E27FC236}">
                <a16:creationId xmlns:a16="http://schemas.microsoft.com/office/drawing/2014/main" id="{73153D91-BAD1-AF6A-5D72-E609EF7A8408}"/>
              </a:ext>
            </a:extLst>
          </p:cNvPr>
          <p:cNvSpPr txBox="1"/>
          <p:nvPr/>
        </p:nvSpPr>
        <p:spPr>
          <a:xfrm rot="16200000">
            <a:off x="-931966" y="2498375"/>
            <a:ext cx="3312369" cy="369332"/>
          </a:xfrm>
          <a:prstGeom prst="rect">
            <a:avLst/>
          </a:prstGeom>
          <a:noFill/>
        </p:spPr>
        <p:txBody>
          <a:bodyPr wrap="square" rtlCol="0">
            <a:spAutoFit/>
          </a:bodyPr>
          <a:lstStyle/>
          <a:p>
            <a:r>
              <a:rPr lang="es-ES" dirty="0"/>
              <a:t>Cambio de peso de la cápsula (%)</a:t>
            </a:r>
          </a:p>
        </p:txBody>
      </p:sp>
      <p:graphicFrame>
        <p:nvGraphicFramePr>
          <p:cNvPr id="5" name="Gráfico 4">
            <a:extLst>
              <a:ext uri="{FF2B5EF4-FFF2-40B4-BE49-F238E27FC236}">
                <a16:creationId xmlns:a16="http://schemas.microsoft.com/office/drawing/2014/main" id="{A64A8A77-0287-8EA0-B749-D32EB38300BF}"/>
              </a:ext>
            </a:extLst>
          </p:cNvPr>
          <p:cNvGraphicFramePr/>
          <p:nvPr>
            <p:extLst>
              <p:ext uri="{D42A27DB-BD31-4B8C-83A1-F6EECF244321}">
                <p14:modId xmlns:p14="http://schemas.microsoft.com/office/powerpoint/2010/main" val="2794946775"/>
              </p:ext>
            </p:extLst>
          </p:nvPr>
        </p:nvGraphicFramePr>
        <p:xfrm>
          <a:off x="908885" y="1026856"/>
          <a:ext cx="5568280" cy="3544168"/>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a:extLst>
              <a:ext uri="{FF2B5EF4-FFF2-40B4-BE49-F238E27FC236}">
                <a16:creationId xmlns:a16="http://schemas.microsoft.com/office/drawing/2014/main" id="{23D2F13C-52D1-0B1D-ED38-5F7A8FFD8ABC}"/>
              </a:ext>
            </a:extLst>
          </p:cNvPr>
          <p:cNvSpPr txBox="1"/>
          <p:nvPr/>
        </p:nvSpPr>
        <p:spPr>
          <a:xfrm>
            <a:off x="6464870" y="1203598"/>
            <a:ext cx="2929441" cy="830997"/>
          </a:xfrm>
          <a:prstGeom prst="rect">
            <a:avLst/>
          </a:prstGeom>
          <a:noFill/>
        </p:spPr>
        <p:txBody>
          <a:bodyPr wrap="square" rtlCol="0">
            <a:spAutoFit/>
          </a:bodyPr>
          <a:lstStyle/>
          <a:p>
            <a:r>
              <a:rPr lang="es-ES" sz="1600" dirty="0"/>
              <a:t>Sin diferencias significativas según gravedad funcional en EPOC</a:t>
            </a:r>
          </a:p>
        </p:txBody>
      </p:sp>
    </p:spTree>
    <p:extLst>
      <p:ext uri="{BB962C8B-B14F-4D97-AF65-F5344CB8AC3E}">
        <p14:creationId xmlns:p14="http://schemas.microsoft.com/office/powerpoint/2010/main" val="3087956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A845394-ED5A-F40B-4232-28465ABB237C}"/>
              </a:ext>
            </a:extLst>
          </p:cNvPr>
          <p:cNvSpPr txBox="1"/>
          <p:nvPr/>
        </p:nvSpPr>
        <p:spPr>
          <a:xfrm>
            <a:off x="3347864" y="267494"/>
            <a:ext cx="3873726" cy="584775"/>
          </a:xfrm>
          <a:prstGeom prst="rect">
            <a:avLst/>
          </a:prstGeom>
          <a:solidFill>
            <a:srgbClr val="FFCCFF"/>
          </a:solidFill>
          <a:ln w="19050">
            <a:solidFill>
              <a:schemeClr val="accent2"/>
            </a:solidFill>
          </a:ln>
        </p:spPr>
        <p:txBody>
          <a:bodyPr wrap="square" rtlCol="0">
            <a:spAutoFit/>
          </a:bodyPr>
          <a:lstStyle/>
          <a:p>
            <a:pPr algn="ctr"/>
            <a:r>
              <a:rPr lang="es-ES" sz="3200" dirty="0">
                <a:solidFill>
                  <a:srgbClr val="201F1E"/>
                </a:solidFill>
                <a:effectLst/>
                <a:latin typeface="Arial" panose="020B0604020202020204" pitchFamily="34" charset="0"/>
                <a:ea typeface="Times New Roman" panose="02020603050405020304" pitchFamily="18" charset="0"/>
              </a:rPr>
              <a:t>CONCLUSIONES</a:t>
            </a:r>
            <a:endParaRPr lang="es-ES" sz="3200" dirty="0"/>
          </a:p>
        </p:txBody>
      </p:sp>
      <p:sp>
        <p:nvSpPr>
          <p:cNvPr id="3" name="CuadroTexto 2">
            <a:extLst>
              <a:ext uri="{FF2B5EF4-FFF2-40B4-BE49-F238E27FC236}">
                <a16:creationId xmlns:a16="http://schemas.microsoft.com/office/drawing/2014/main" id="{5B678574-9D0B-9551-1FEA-2D8B078FCEE3}"/>
              </a:ext>
            </a:extLst>
          </p:cNvPr>
          <p:cNvSpPr txBox="1"/>
          <p:nvPr/>
        </p:nvSpPr>
        <p:spPr>
          <a:xfrm>
            <a:off x="568021" y="1779662"/>
            <a:ext cx="8007958" cy="1200329"/>
          </a:xfrm>
          <a:prstGeom prst="rect">
            <a:avLst/>
          </a:prstGeom>
          <a:solidFill>
            <a:schemeClr val="accent1">
              <a:lumMod val="20000"/>
              <a:lumOff val="80000"/>
            </a:schemeClr>
          </a:solidFill>
          <a:ln w="19050">
            <a:noFill/>
          </a:ln>
        </p:spPr>
        <p:txBody>
          <a:bodyPr wrap="square" rtlCol="0">
            <a:spAutoFit/>
          </a:bodyPr>
          <a:lstStyle/>
          <a:p>
            <a:pPr algn="just"/>
            <a:r>
              <a:rPr lang="es-ES" dirty="0">
                <a:solidFill>
                  <a:srgbClr val="201F1E"/>
                </a:solidFill>
                <a:latin typeface="Arial" panose="020B0604020202020204" pitchFamily="34" charset="0"/>
              </a:rPr>
              <a:t>Nuestros resultados ponen de manifiesto las diferencias encontradas entre ambos tipos de cápsula en la disminución de su contenido tras la inhalación, indicando un menor peso residual si el paciente puede ver el contenido de la cápsula tras la inhalación. </a:t>
            </a:r>
          </a:p>
        </p:txBody>
      </p:sp>
    </p:spTree>
    <p:extLst>
      <p:ext uri="{BB962C8B-B14F-4D97-AF65-F5344CB8AC3E}">
        <p14:creationId xmlns:p14="http://schemas.microsoft.com/office/powerpoint/2010/main" val="342190435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TotalTime>
  <Words>669</Words>
  <Application>Microsoft Office PowerPoint</Application>
  <PresentationFormat>Presentación en pantalla (16:9)</PresentationFormat>
  <Paragraphs>86</Paragraphs>
  <Slides>8</Slides>
  <Notes>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8</vt:i4>
      </vt:variant>
    </vt:vector>
  </HeadingPairs>
  <TitlesOfParts>
    <vt:vector size="13" baseType="lpstr">
      <vt:lpstr>Arial</vt:lpstr>
      <vt:lpstr>Calibri</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rocio reinoso arija</cp:lastModifiedBy>
  <cp:revision>13</cp:revision>
  <dcterms:created xsi:type="dcterms:W3CDTF">2022-01-11T08:55:46Z</dcterms:created>
  <dcterms:modified xsi:type="dcterms:W3CDTF">2023-03-24T09:07:00Z</dcterms:modified>
</cp:coreProperties>
</file>