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Abandono</a:t>
            </a:r>
            <a:r>
              <a:rPr lang="es-ES" baseline="0" dirty="0"/>
              <a:t> del tratamiento 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724-4F71-8AC4-AACFDCF312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724-4F71-8AC4-AACFDCF312FA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CD6C7AE-27FD-4B09-AAF8-C2500BC5C86E}" type="CATEGORYNAME">
                      <a:rPr lang="en-US" sz="1400"/>
                      <a:pPr>
                        <a:defRPr/>
                      </a:pPr>
                      <a:t>[NOMBRE DE CATEGORÍA]</a:t>
                    </a:fld>
                    <a:r>
                      <a:rPr lang="en-US" sz="1400" baseline="0"/>
                      <a:t>
</a:t>
                    </a:r>
                    <a:fld id="{A15C94AA-EF40-4770-B95E-583C47A51A14}" type="PERCENTAGE">
                      <a:rPr lang="en-US" sz="1400" baseline="0"/>
                      <a:pPr>
                        <a:defRPr/>
                      </a:pPr>
                      <a:t>[PORCENTAJE]</a:t>
                    </a:fld>
                    <a:endParaRPr lang="en-US" sz="1400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724-4F71-8AC4-AACFDCF312FA}"/>
                </c:ext>
              </c:extLst>
            </c:dLbl>
            <c:dLbl>
              <c:idx val="1"/>
              <c:layout>
                <c:manualLayout>
                  <c:x val="3.3333552055993004E-2"/>
                  <c:y val="-0.240740740740740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56933508311462"/>
                      <c:h val="0.227685185185185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724-4F71-8AC4-AACFDCF312F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Hoja1!$G$5:$G$6</c:f>
              <c:strCache>
                <c:ptCount val="2"/>
                <c:pt idx="0">
                  <c:v>1º año</c:v>
                </c:pt>
                <c:pt idx="1">
                  <c:v>2º y 3º año </c:v>
                </c:pt>
              </c:strCache>
            </c:strRef>
          </c:cat>
          <c:val>
            <c:numRef>
              <c:f>Hoja1!$H$5:$H$6</c:f>
              <c:numCache>
                <c:formatCode>General</c:formatCode>
                <c:ptCount val="2"/>
                <c:pt idx="0">
                  <c:v>6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24-4F71-8AC4-AACFDCF312F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Cumplimiento</a:t>
            </a:r>
            <a:r>
              <a:rPr lang="es-ES" baseline="0" dirty="0"/>
              <a:t> del tratamiento</a:t>
            </a:r>
            <a:endParaRPr lang="es-ES" dirty="0"/>
          </a:p>
        </c:rich>
      </c:tx>
      <c:layout>
        <c:manualLayout>
          <c:xMode val="edge"/>
          <c:yMode val="edge"/>
          <c:x val="1.5739570603266303E-2"/>
          <c:y val="3.61444228483452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6067-44B3-9907-D170526A7EB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6067-44B3-9907-D170526A7EB0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6067-44B3-9907-D170526A7EB0}"/>
              </c:ext>
            </c:extLst>
          </c:dPt>
          <c:dLbls>
            <c:dLbl>
              <c:idx val="0"/>
              <c:layout>
                <c:manualLayout>
                  <c:x val="7.0894683576824796E-2"/>
                  <c:y val="5.42072330874523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67-44B3-9907-D170526A7EB0}"/>
                </c:ext>
              </c:extLst>
            </c:dLbl>
            <c:dLbl>
              <c:idx val="1"/>
              <c:layout>
                <c:manualLayout>
                  <c:x val="-2.7557701922008666E-3"/>
                  <c:y val="9.3643176730481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CE25671-2D27-41AC-B2A5-14EC2A20B9AB}" type="CATEGORYNAME">
                      <a:rPr lang="en-US">
                        <a:solidFill>
                          <a:srgbClr val="FFC000"/>
                        </a:solidFill>
                      </a:rPr>
                      <a:pPr>
                        <a:defRPr>
                          <a:solidFill>
                            <a:srgbClr val="C00000"/>
                          </a:solidFill>
                        </a:defRPr>
                      </a:pPr>
                      <a:t>[NOMBRE DE CATEGORÍA]</a:t>
                    </a:fld>
                    <a:r>
                      <a:rPr lang="en-US">
                        <a:solidFill>
                          <a:srgbClr val="FFC000"/>
                        </a:solidFill>
                      </a:rPr>
                      <a:t> </a:t>
                    </a:r>
                  </a:p>
                  <a:p>
                    <a:pPr>
                      <a:defRPr>
                        <a:solidFill>
                          <a:srgbClr val="C00000"/>
                        </a:solidFill>
                      </a:defRPr>
                    </a:pPr>
                    <a:r>
                      <a:rPr lang="en-US">
                        <a:solidFill>
                          <a:srgbClr val="FFC000"/>
                        </a:solidFill>
                      </a:rPr>
                      <a:t>25%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027776468061252"/>
                      <c:h val="0.27694273155614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067-44B3-9907-D170526A7EB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067-44B3-9907-D170526A7E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Hoja1!$C$4:$C$6</c:f>
              <c:strCache>
                <c:ptCount val="3"/>
                <c:pt idx="0">
                  <c:v>Buen cumplimiento</c:v>
                </c:pt>
                <c:pt idx="1">
                  <c:v>Cumplimiento irregular</c:v>
                </c:pt>
                <c:pt idx="2">
                  <c:v>Abandono</c:v>
                </c:pt>
              </c:strCache>
            </c:strRef>
          </c:cat>
          <c:val>
            <c:numRef>
              <c:f>Hoja1!$D$4:$D$6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67-44B3-9907-D170526A7EB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21/03/2022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1.docx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D5CF0-8F2F-45F2-BAEF-19C3B9DE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276263"/>
            <a:ext cx="9073008" cy="637579"/>
          </a:xfrm>
        </p:spPr>
        <p:txBody>
          <a:bodyPr>
            <a:noAutofit/>
          </a:bodyPr>
          <a:lstStyle/>
          <a:p>
            <a:r>
              <a:rPr lang="es-E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Experiencia en uso de inmunoterapia sublingual frente a ácaros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B32FB9A-BC30-4B3B-96CE-ABB943F8DF42}"/>
              </a:ext>
            </a:extLst>
          </p:cNvPr>
          <p:cNvSpPr txBox="1">
            <a:spLocks/>
          </p:cNvSpPr>
          <p:nvPr/>
        </p:nvSpPr>
        <p:spPr>
          <a:xfrm>
            <a:off x="251520" y="627534"/>
            <a:ext cx="8229600" cy="637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/>
            <a:r>
              <a:rPr lang="es-ES" alt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Gómez Rodríguez, L. </a:t>
            </a:r>
            <a:r>
              <a:rPr lang="es-ES" altLang="es-ES" sz="9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Piñel</a:t>
            </a:r>
            <a:r>
              <a:rPr lang="es-ES" alt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Jiménez, A. Martínez Mesa, J.L. Velasco Garrido. Unidad de Neumología. Hospital Universitario Virgen de la Victoria. Málaga.</a:t>
            </a:r>
            <a:endParaRPr lang="es-ES" alt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32506131-2E13-4CF9-B38A-A50BC22EEDCF}"/>
              </a:ext>
            </a:extLst>
          </p:cNvPr>
          <p:cNvSpPr/>
          <p:nvPr/>
        </p:nvSpPr>
        <p:spPr>
          <a:xfrm>
            <a:off x="323528" y="1246187"/>
            <a:ext cx="4681537" cy="14695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6" name="Marcador de contenido 10">
            <a:extLst>
              <a:ext uri="{FF2B5EF4-FFF2-40B4-BE49-F238E27FC236}">
                <a16:creationId xmlns:a16="http://schemas.microsoft.com/office/drawing/2014/main" id="{9B6D7D86-D0DA-4E69-8D62-557C03EF4A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537" y="1265113"/>
            <a:ext cx="4681536" cy="1554671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s-ES" altLang="es-ES" sz="14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0" indent="0">
              <a:buNone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inmunoterapia específica con alérgenos es un tratamiento con una larga evolución e importante papel en la patología alérgica respiratoria. Nuestro objetivo en este trabajo es valorar el grado de cumplimiento del tratamiento en los pacientes en seguimiento nuestra consulta de asma y las causas de abandono del tratamiento. </a:t>
            </a:r>
            <a:endParaRPr lang="es-ES" altLang="es-ES" sz="1200" b="1" dirty="0">
              <a:solidFill>
                <a:srgbClr val="22222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" altLang="es-ES" sz="1100" b="1" dirty="0">
              <a:solidFill>
                <a:srgbClr val="222222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s-ES" altLang="es-ES" sz="1100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787BAF4-8087-415B-B2AD-ECDD9969E76A}"/>
              </a:ext>
            </a:extLst>
          </p:cNvPr>
          <p:cNvSpPr/>
          <p:nvPr/>
        </p:nvSpPr>
        <p:spPr>
          <a:xfrm>
            <a:off x="323528" y="2960220"/>
            <a:ext cx="4681537" cy="16621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9614FF-163A-48D9-82F1-90300038F8A6}"/>
              </a:ext>
            </a:extLst>
          </p:cNvPr>
          <p:cNvSpPr txBox="1"/>
          <p:nvPr/>
        </p:nvSpPr>
        <p:spPr>
          <a:xfrm>
            <a:off x="395536" y="2993053"/>
            <a:ext cx="4681537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s-ES" sz="14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br>
              <a:rPr lang="es-ES" altLang="es-ES" sz="12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altLang="es-ES" sz="12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studio descriptivo y retrospectivo donde se revisaron las historias clínicas de los pacientes tratados con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acarizax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entre enero de 2018 y enero de 2021 que eran seguidos en nuestra consulta monográfica de asma. Se revisó la medicación extraída en farmacia a través de receta XXI para comprobar cumplimiento, así como los efectos adversos y motivos de abandono registrados en la historia clínica. </a:t>
            </a:r>
          </a:p>
          <a:p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FC46F81F-28DD-4F65-8E9C-6B8093F249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328334"/>
              </p:ext>
            </p:extLst>
          </p:nvPr>
        </p:nvGraphicFramePr>
        <p:xfrm>
          <a:off x="5292080" y="1202045"/>
          <a:ext cx="4149609" cy="375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ocument" r:id="rId3" imgW="5398655" imgH="4885780" progId="Word.Document.12">
                  <p:embed/>
                </p:oleObj>
              </mc:Choice>
              <mc:Fallback>
                <p:oleObj name="Document" r:id="rId3" imgW="5398655" imgH="48857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92080" y="1202045"/>
                        <a:ext cx="4149609" cy="3755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E4BAB09-9D13-401E-972A-924BE03F390D}"/>
              </a:ext>
            </a:extLst>
          </p:cNvPr>
          <p:cNvSpPr/>
          <p:nvPr/>
        </p:nvSpPr>
        <p:spPr>
          <a:xfrm>
            <a:off x="39152" y="3291830"/>
            <a:ext cx="4892887" cy="15427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5DF90CD-6499-48C6-8F90-BF3E637705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788166"/>
              </p:ext>
            </p:extLst>
          </p:nvPr>
        </p:nvGraphicFramePr>
        <p:xfrm>
          <a:off x="4427984" y="308945"/>
          <a:ext cx="3960440" cy="235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8A08349-6441-4EC2-90CF-6DEA38BC8F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488850"/>
              </p:ext>
            </p:extLst>
          </p:nvPr>
        </p:nvGraphicFramePr>
        <p:xfrm>
          <a:off x="70876" y="411510"/>
          <a:ext cx="4608512" cy="2712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E04DA012-660D-4FD9-BEAD-58B3F24E32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965253"/>
              </p:ext>
            </p:extLst>
          </p:nvPr>
        </p:nvGraphicFramePr>
        <p:xfrm>
          <a:off x="5580112" y="2542151"/>
          <a:ext cx="2592288" cy="2497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5" imgW="5398655" imgH="5707528" progId="Word.Document.12">
                  <p:embed/>
                </p:oleObj>
              </mc:Choice>
              <mc:Fallback>
                <p:oleObj name="Document" r:id="rId5" imgW="5398655" imgH="57075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80112" y="2542151"/>
                        <a:ext cx="2592288" cy="2497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5CF839E9-3BD5-4E31-A5C3-5841DA0854FD}"/>
              </a:ext>
            </a:extLst>
          </p:cNvPr>
          <p:cNvSpPr txBox="1"/>
          <p:nvPr/>
        </p:nvSpPr>
        <p:spPr>
          <a:xfrm>
            <a:off x="115710" y="3363838"/>
            <a:ext cx="469092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</a:t>
            </a:r>
          </a:p>
          <a:p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nuestra serie se ha producido una importante tasa de abandono del tratamiento, entre cuyas causas destaca la situación de confinamiento y pandemia por COVID 19 que interrumpió el normal seguimiento de los pacientes. En el resto destaca la falta de cumplimiento con discontinuidad del tratamiento.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237</Words>
  <Application>Microsoft Office PowerPoint</Application>
  <PresentationFormat>Presentación en pantalla (16:9)</PresentationFormat>
  <Paragraphs>15</Paragraphs>
  <Slides>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Tema de Office</vt:lpstr>
      <vt:lpstr>Document</vt:lpstr>
      <vt:lpstr>Experiencia en uso de inmunoterapia sublingual frente a ácaros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Belen Gomez</cp:lastModifiedBy>
  <cp:revision>6</cp:revision>
  <dcterms:created xsi:type="dcterms:W3CDTF">2022-01-11T08:55:46Z</dcterms:created>
  <dcterms:modified xsi:type="dcterms:W3CDTF">2022-03-21T19:08:00Z</dcterms:modified>
</cp:coreProperties>
</file>