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AB49C-D94B-425D-916E-36D7D2E0D650}" v="389" dt="2022-04-07T14:56:55.9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9" d="100"/>
          <a:sy n="89" d="100"/>
        </p:scale>
        <p:origin x="-6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07/04/2022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07/04/2022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C8E9313-5A73-36B0-88CF-58F8B3070D3E}"/>
              </a:ext>
            </a:extLst>
          </p:cNvPr>
          <p:cNvSpPr txBox="1"/>
          <p:nvPr/>
        </p:nvSpPr>
        <p:spPr>
          <a:xfrm>
            <a:off x="490105" y="550719"/>
            <a:ext cx="8163790" cy="646331"/>
          </a:xfrm>
          <a:prstGeom prst="rect">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solidFill>
                  <a:schemeClr val="bg1"/>
                </a:solidFill>
                <a:latin typeface="Arial"/>
                <a:cs typeface="Arial"/>
              </a:rPr>
              <a:t>EVOLUCIÓN DE LA ACTIVIDAD DE LA UNIDAD DE TRASTORNOS RESPIRATORIOS DEL SUEÑO</a:t>
            </a:r>
          </a:p>
        </p:txBody>
      </p:sp>
      <p:sp>
        <p:nvSpPr>
          <p:cNvPr id="3" name="CuadroTexto 2">
            <a:extLst>
              <a:ext uri="{FF2B5EF4-FFF2-40B4-BE49-F238E27FC236}">
                <a16:creationId xmlns:a16="http://schemas.microsoft.com/office/drawing/2014/main" id="{D4BD5B52-074B-9F20-87C6-5F661A167477}"/>
              </a:ext>
            </a:extLst>
          </p:cNvPr>
          <p:cNvSpPr txBox="1"/>
          <p:nvPr/>
        </p:nvSpPr>
        <p:spPr>
          <a:xfrm>
            <a:off x="490105" y="1252105"/>
            <a:ext cx="81637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latin typeface="Arial"/>
                <a:cs typeface="Arial"/>
              </a:rPr>
              <a:t>C. Cabrero Rodríguez, A.M. Mendoza Barrios, P. </a:t>
            </a:r>
            <a:r>
              <a:rPr lang="en-US" sz="1200" dirty="0" err="1">
                <a:latin typeface="Arial"/>
                <a:cs typeface="Arial"/>
              </a:rPr>
              <a:t>Barragán</a:t>
            </a:r>
            <a:r>
              <a:rPr lang="en-US" sz="1200" dirty="0">
                <a:latin typeface="Arial"/>
                <a:cs typeface="Arial"/>
              </a:rPr>
              <a:t> Reyes, N. Calvente Vera, P. </a:t>
            </a:r>
            <a:r>
              <a:rPr lang="en-US" sz="1200" dirty="0" err="1">
                <a:latin typeface="Arial"/>
                <a:cs typeface="Arial"/>
              </a:rPr>
              <a:t>Gámez</a:t>
            </a:r>
            <a:r>
              <a:rPr lang="en-US" sz="1200" dirty="0">
                <a:latin typeface="Arial"/>
                <a:cs typeface="Arial"/>
              </a:rPr>
              <a:t> Baeza</a:t>
            </a:r>
          </a:p>
          <a:p>
            <a:pPr algn="ctr"/>
            <a:r>
              <a:rPr lang="en-US" sz="1200" dirty="0" err="1">
                <a:latin typeface="Arial"/>
                <a:cs typeface="Arial"/>
              </a:rPr>
              <a:t>Servicio</a:t>
            </a:r>
            <a:r>
              <a:rPr lang="en-US" sz="1200" dirty="0">
                <a:latin typeface="Arial"/>
                <a:cs typeface="Arial"/>
              </a:rPr>
              <a:t> de </a:t>
            </a:r>
            <a:r>
              <a:rPr lang="en-US" sz="1200" dirty="0" err="1">
                <a:latin typeface="Arial"/>
                <a:cs typeface="Arial"/>
              </a:rPr>
              <a:t>Neumología</a:t>
            </a:r>
            <a:r>
              <a:rPr lang="en-US" sz="1200" dirty="0">
                <a:latin typeface="Arial"/>
                <a:cs typeface="Arial"/>
              </a:rPr>
              <a:t>. Hospital Universitario </a:t>
            </a:r>
            <a:r>
              <a:rPr lang="en-US" sz="1200" dirty="0" err="1">
                <a:latin typeface="Arial"/>
                <a:cs typeface="Arial"/>
              </a:rPr>
              <a:t>Clínico</a:t>
            </a:r>
            <a:r>
              <a:rPr lang="en-US" sz="1200" dirty="0">
                <a:latin typeface="Arial"/>
                <a:cs typeface="Arial"/>
              </a:rPr>
              <a:t> San Cecilio. Granada. España.</a:t>
            </a:r>
          </a:p>
        </p:txBody>
      </p:sp>
      <p:sp>
        <p:nvSpPr>
          <p:cNvPr id="4" name="CuadroTexto 3">
            <a:extLst>
              <a:ext uri="{FF2B5EF4-FFF2-40B4-BE49-F238E27FC236}">
                <a16:creationId xmlns:a16="http://schemas.microsoft.com/office/drawing/2014/main" id="{F2CD6884-C4AA-E3B2-C65D-6B518B97C8A7}"/>
              </a:ext>
            </a:extLst>
          </p:cNvPr>
          <p:cNvSpPr txBox="1"/>
          <p:nvPr/>
        </p:nvSpPr>
        <p:spPr>
          <a:xfrm>
            <a:off x="351559" y="2247900"/>
            <a:ext cx="8449540" cy="1015663"/>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200" dirty="0">
                <a:solidFill>
                  <a:srgbClr val="222222"/>
                </a:solidFill>
                <a:latin typeface="Arial"/>
                <a:cs typeface="Arial"/>
              </a:rPr>
              <a:t>Durante </a:t>
            </a:r>
            <a:r>
              <a:rPr lang="en-US" sz="1200" dirty="0" err="1">
                <a:solidFill>
                  <a:srgbClr val="222222"/>
                </a:solidFill>
                <a:latin typeface="Arial"/>
                <a:cs typeface="Arial"/>
              </a:rPr>
              <a:t>los</a:t>
            </a:r>
            <a:r>
              <a:rPr lang="en-US" sz="1200" dirty="0">
                <a:solidFill>
                  <a:srgbClr val="222222"/>
                </a:solidFill>
                <a:latin typeface="Arial"/>
                <a:cs typeface="Arial"/>
              </a:rPr>
              <a:t> </a:t>
            </a:r>
            <a:r>
              <a:rPr lang="en-US" sz="1200" dirty="0" err="1">
                <a:solidFill>
                  <a:srgbClr val="222222"/>
                </a:solidFill>
                <a:latin typeface="Arial"/>
                <a:cs typeface="Arial"/>
              </a:rPr>
              <a:t>años</a:t>
            </a:r>
            <a:r>
              <a:rPr lang="en-US" sz="1200" dirty="0">
                <a:solidFill>
                  <a:srgbClr val="222222"/>
                </a:solidFill>
                <a:latin typeface="Arial"/>
                <a:cs typeface="Arial"/>
              </a:rPr>
              <a:t> 2020 y 2021, </a:t>
            </a:r>
            <a:r>
              <a:rPr lang="en-US" sz="1200" dirty="0" err="1">
                <a:solidFill>
                  <a:srgbClr val="222222"/>
                </a:solidFill>
                <a:latin typeface="Arial"/>
                <a:cs typeface="Arial"/>
              </a:rPr>
              <a:t>en</a:t>
            </a:r>
            <a:r>
              <a:rPr lang="en-US" sz="1200" dirty="0">
                <a:solidFill>
                  <a:srgbClr val="222222"/>
                </a:solidFill>
                <a:latin typeface="Arial"/>
                <a:cs typeface="Arial"/>
              </a:rPr>
              <a:t> las </a:t>
            </a:r>
            <a:r>
              <a:rPr lang="en-US" sz="1200" dirty="0" err="1">
                <a:solidFill>
                  <a:srgbClr val="222222"/>
                </a:solidFill>
                <a:latin typeface="Arial"/>
                <a:cs typeface="Arial"/>
              </a:rPr>
              <a:t>distintas</a:t>
            </a:r>
            <a:r>
              <a:rPr lang="en-US" sz="1200" dirty="0">
                <a:solidFill>
                  <a:srgbClr val="222222"/>
                </a:solidFill>
                <a:latin typeface="Arial"/>
                <a:cs typeface="Arial"/>
              </a:rPr>
              <a:t> olas </a:t>
            </a:r>
            <a:r>
              <a:rPr lang="en-US" sz="1200" dirty="0" err="1">
                <a:solidFill>
                  <a:srgbClr val="222222"/>
                </a:solidFill>
                <a:latin typeface="Arial"/>
                <a:cs typeface="Arial"/>
              </a:rPr>
              <a:t>ocasionadas</a:t>
            </a:r>
            <a:r>
              <a:rPr lang="en-US" sz="1200" dirty="0">
                <a:solidFill>
                  <a:srgbClr val="222222"/>
                </a:solidFill>
                <a:latin typeface="Arial"/>
                <a:cs typeface="Arial"/>
              </a:rPr>
              <a:t> </a:t>
            </a:r>
            <a:r>
              <a:rPr lang="en-US" sz="1200" dirty="0" err="1">
                <a:solidFill>
                  <a:srgbClr val="222222"/>
                </a:solidFill>
                <a:latin typeface="Arial"/>
                <a:cs typeface="Arial"/>
              </a:rPr>
              <a:t>por</a:t>
            </a:r>
            <a:r>
              <a:rPr lang="en-US" sz="1200" dirty="0">
                <a:solidFill>
                  <a:srgbClr val="222222"/>
                </a:solidFill>
                <a:latin typeface="Arial"/>
                <a:cs typeface="Arial"/>
              </a:rPr>
              <a:t> la </a:t>
            </a:r>
            <a:r>
              <a:rPr lang="en-US" sz="1200" dirty="0" err="1">
                <a:solidFill>
                  <a:srgbClr val="222222"/>
                </a:solidFill>
                <a:latin typeface="Arial"/>
                <a:cs typeface="Arial"/>
              </a:rPr>
              <a:t>pandemia</a:t>
            </a:r>
            <a:r>
              <a:rPr lang="en-US" sz="1200" dirty="0">
                <a:solidFill>
                  <a:srgbClr val="222222"/>
                </a:solidFill>
                <a:latin typeface="Arial"/>
                <a:cs typeface="Arial"/>
              </a:rPr>
              <a:t> </a:t>
            </a:r>
            <a:r>
              <a:rPr lang="en-US" sz="1200" dirty="0" err="1">
                <a:solidFill>
                  <a:srgbClr val="222222"/>
                </a:solidFill>
                <a:latin typeface="Arial"/>
                <a:cs typeface="Arial"/>
              </a:rPr>
              <a:t>por</a:t>
            </a:r>
            <a:r>
              <a:rPr lang="en-US" sz="1200" dirty="0">
                <a:solidFill>
                  <a:srgbClr val="222222"/>
                </a:solidFill>
                <a:latin typeface="Arial"/>
                <a:cs typeface="Arial"/>
              </a:rPr>
              <a:t> COVID-19, </a:t>
            </a:r>
            <a:r>
              <a:rPr lang="en-US" sz="1200" dirty="0" err="1">
                <a:solidFill>
                  <a:srgbClr val="222222"/>
                </a:solidFill>
                <a:latin typeface="Arial"/>
                <a:cs typeface="Arial"/>
              </a:rPr>
              <a:t>los</a:t>
            </a:r>
            <a:r>
              <a:rPr lang="en-US" sz="1200" dirty="0">
                <a:solidFill>
                  <a:srgbClr val="222222"/>
                </a:solidFill>
                <a:latin typeface="Arial"/>
                <a:cs typeface="Arial"/>
              </a:rPr>
              <a:t> </a:t>
            </a:r>
            <a:r>
              <a:rPr lang="en-US" sz="1200" dirty="0" err="1">
                <a:solidFill>
                  <a:srgbClr val="222222"/>
                </a:solidFill>
                <a:latin typeface="Arial"/>
                <a:cs typeface="Arial"/>
              </a:rPr>
              <a:t>servicios</a:t>
            </a:r>
            <a:r>
              <a:rPr lang="en-US" sz="1200" dirty="0">
                <a:solidFill>
                  <a:srgbClr val="222222"/>
                </a:solidFill>
                <a:latin typeface="Arial"/>
                <a:cs typeface="Arial"/>
              </a:rPr>
              <a:t> de </a:t>
            </a:r>
            <a:r>
              <a:rPr lang="en-US" sz="1200" dirty="0" err="1">
                <a:solidFill>
                  <a:srgbClr val="222222"/>
                </a:solidFill>
                <a:latin typeface="Arial"/>
                <a:cs typeface="Arial"/>
              </a:rPr>
              <a:t>Neumología</a:t>
            </a:r>
            <a:r>
              <a:rPr lang="en-US" sz="1200" dirty="0">
                <a:solidFill>
                  <a:srgbClr val="222222"/>
                </a:solidFill>
                <a:latin typeface="Arial"/>
                <a:cs typeface="Arial"/>
              </a:rPr>
              <a:t> de </a:t>
            </a:r>
            <a:r>
              <a:rPr lang="en-US" sz="1200" dirty="0" err="1">
                <a:solidFill>
                  <a:srgbClr val="222222"/>
                </a:solidFill>
                <a:latin typeface="Arial"/>
                <a:cs typeface="Arial"/>
              </a:rPr>
              <a:t>nuestro</a:t>
            </a:r>
            <a:r>
              <a:rPr lang="en-US" sz="1200" dirty="0">
                <a:solidFill>
                  <a:srgbClr val="222222"/>
                </a:solidFill>
                <a:latin typeface="Arial"/>
                <a:cs typeface="Arial"/>
              </a:rPr>
              <a:t> </a:t>
            </a:r>
            <a:r>
              <a:rPr lang="en-US" sz="1200" dirty="0" err="1">
                <a:solidFill>
                  <a:srgbClr val="222222"/>
                </a:solidFill>
                <a:latin typeface="Arial"/>
                <a:cs typeface="Arial"/>
              </a:rPr>
              <a:t>país</a:t>
            </a:r>
            <a:r>
              <a:rPr lang="en-US" sz="1200" dirty="0">
                <a:solidFill>
                  <a:srgbClr val="222222"/>
                </a:solidFill>
                <a:latin typeface="Arial"/>
                <a:cs typeface="Arial"/>
              </a:rPr>
              <a:t> </a:t>
            </a:r>
            <a:r>
              <a:rPr lang="en-US" sz="1200" dirty="0" err="1">
                <a:solidFill>
                  <a:srgbClr val="222222"/>
                </a:solidFill>
                <a:latin typeface="Arial"/>
                <a:cs typeface="Arial"/>
              </a:rPr>
              <a:t>han</a:t>
            </a:r>
            <a:r>
              <a:rPr lang="en-US" sz="1200" dirty="0">
                <a:solidFill>
                  <a:srgbClr val="222222"/>
                </a:solidFill>
                <a:latin typeface="Arial"/>
                <a:cs typeface="Arial"/>
              </a:rPr>
              <a:t> </a:t>
            </a:r>
            <a:r>
              <a:rPr lang="en-US" sz="1200" dirty="0" err="1">
                <a:solidFill>
                  <a:srgbClr val="222222"/>
                </a:solidFill>
                <a:latin typeface="Arial"/>
                <a:cs typeface="Arial"/>
              </a:rPr>
              <a:t>sido</a:t>
            </a:r>
            <a:r>
              <a:rPr lang="en-US" sz="1200" dirty="0">
                <a:solidFill>
                  <a:srgbClr val="222222"/>
                </a:solidFill>
                <a:latin typeface="Arial"/>
                <a:cs typeface="Arial"/>
              </a:rPr>
              <a:t> uno de </a:t>
            </a:r>
            <a:r>
              <a:rPr lang="en-US" sz="1200" dirty="0" err="1">
                <a:solidFill>
                  <a:srgbClr val="222222"/>
                </a:solidFill>
                <a:latin typeface="Arial"/>
                <a:cs typeface="Arial"/>
              </a:rPr>
              <a:t>los</a:t>
            </a:r>
            <a:r>
              <a:rPr lang="en-US" sz="1200" dirty="0">
                <a:solidFill>
                  <a:srgbClr val="222222"/>
                </a:solidFill>
                <a:latin typeface="Arial"/>
                <a:cs typeface="Arial"/>
              </a:rPr>
              <a:t> </a:t>
            </a:r>
            <a:r>
              <a:rPr lang="en-US" sz="1200" dirty="0" err="1">
                <a:solidFill>
                  <a:srgbClr val="222222"/>
                </a:solidFill>
                <a:latin typeface="Arial"/>
                <a:cs typeface="Arial"/>
              </a:rPr>
              <a:t>más</a:t>
            </a:r>
            <a:r>
              <a:rPr lang="en-US" sz="1200" dirty="0">
                <a:solidFill>
                  <a:srgbClr val="222222"/>
                </a:solidFill>
                <a:latin typeface="Arial"/>
                <a:cs typeface="Arial"/>
              </a:rPr>
              <a:t> </a:t>
            </a:r>
            <a:r>
              <a:rPr lang="en-US" sz="1200" dirty="0" err="1">
                <a:solidFill>
                  <a:srgbClr val="222222"/>
                </a:solidFill>
                <a:latin typeface="Arial"/>
                <a:cs typeface="Arial"/>
              </a:rPr>
              <a:t>afectados</a:t>
            </a:r>
            <a:r>
              <a:rPr lang="en-US" sz="1200" dirty="0">
                <a:solidFill>
                  <a:srgbClr val="222222"/>
                </a:solidFill>
                <a:latin typeface="Arial"/>
                <a:cs typeface="Arial"/>
              </a:rPr>
              <a:t> con </a:t>
            </a:r>
            <a:r>
              <a:rPr lang="en-US" sz="1200" dirty="0" err="1">
                <a:solidFill>
                  <a:srgbClr val="222222"/>
                </a:solidFill>
                <a:latin typeface="Arial"/>
                <a:cs typeface="Arial"/>
              </a:rPr>
              <a:t>una</a:t>
            </a:r>
            <a:r>
              <a:rPr lang="en-US" sz="1200" dirty="0">
                <a:solidFill>
                  <a:srgbClr val="222222"/>
                </a:solidFill>
                <a:latin typeface="Arial"/>
                <a:cs typeface="Arial"/>
              </a:rPr>
              <a:t> </a:t>
            </a:r>
            <a:r>
              <a:rPr lang="en-US" sz="1200" dirty="0" err="1">
                <a:solidFill>
                  <a:srgbClr val="222222"/>
                </a:solidFill>
                <a:latin typeface="Arial"/>
                <a:cs typeface="Arial"/>
              </a:rPr>
              <a:t>tremenda</a:t>
            </a:r>
            <a:r>
              <a:rPr lang="en-US" sz="1200" dirty="0">
                <a:solidFill>
                  <a:srgbClr val="222222"/>
                </a:solidFill>
                <a:latin typeface="Arial"/>
                <a:cs typeface="Arial"/>
              </a:rPr>
              <a:t> </a:t>
            </a:r>
            <a:r>
              <a:rPr lang="en-US" sz="1200" dirty="0" err="1">
                <a:solidFill>
                  <a:srgbClr val="222222"/>
                </a:solidFill>
                <a:latin typeface="Arial"/>
                <a:cs typeface="Arial"/>
              </a:rPr>
              <a:t>sobrecarga</a:t>
            </a:r>
            <a:r>
              <a:rPr lang="en-US" sz="1200" dirty="0">
                <a:solidFill>
                  <a:srgbClr val="222222"/>
                </a:solidFill>
                <a:latin typeface="Arial"/>
                <a:cs typeface="Arial"/>
              </a:rPr>
              <a:t> </a:t>
            </a:r>
            <a:r>
              <a:rPr lang="en-US" sz="1200" dirty="0" err="1">
                <a:solidFill>
                  <a:srgbClr val="222222"/>
                </a:solidFill>
                <a:latin typeface="Arial"/>
                <a:cs typeface="Arial"/>
              </a:rPr>
              <a:t>en</a:t>
            </a:r>
            <a:r>
              <a:rPr lang="en-US" sz="1200" dirty="0">
                <a:solidFill>
                  <a:srgbClr val="222222"/>
                </a:solidFill>
                <a:latin typeface="Arial"/>
                <a:cs typeface="Arial"/>
              </a:rPr>
              <a:t> </a:t>
            </a:r>
            <a:r>
              <a:rPr lang="en-US" sz="1200" dirty="0" err="1">
                <a:solidFill>
                  <a:srgbClr val="222222"/>
                </a:solidFill>
                <a:latin typeface="Arial"/>
                <a:cs typeface="Arial"/>
              </a:rPr>
              <a:t>el</a:t>
            </a:r>
            <a:r>
              <a:rPr lang="en-US" sz="1200" dirty="0">
                <a:solidFill>
                  <a:srgbClr val="222222"/>
                </a:solidFill>
                <a:latin typeface="Arial"/>
                <a:cs typeface="Arial"/>
              </a:rPr>
              <a:t> </a:t>
            </a:r>
            <a:r>
              <a:rPr lang="en-US" sz="1200" dirty="0" err="1">
                <a:solidFill>
                  <a:srgbClr val="222222"/>
                </a:solidFill>
                <a:latin typeface="Arial"/>
                <a:cs typeface="Arial"/>
              </a:rPr>
              <a:t>trabajo</a:t>
            </a:r>
            <a:r>
              <a:rPr lang="en-US" sz="1200" dirty="0">
                <a:solidFill>
                  <a:srgbClr val="222222"/>
                </a:solidFill>
                <a:latin typeface="Arial"/>
                <a:cs typeface="Arial"/>
              </a:rPr>
              <a:t> y </a:t>
            </a:r>
            <a:r>
              <a:rPr lang="en-US" sz="1200" dirty="0" err="1">
                <a:solidFill>
                  <a:srgbClr val="222222"/>
                </a:solidFill>
                <a:latin typeface="Arial"/>
                <a:cs typeface="Arial"/>
              </a:rPr>
              <a:t>el</a:t>
            </a:r>
            <a:r>
              <a:rPr lang="en-US" sz="1200" dirty="0">
                <a:solidFill>
                  <a:srgbClr val="222222"/>
                </a:solidFill>
                <a:latin typeface="Arial"/>
                <a:cs typeface="Arial"/>
              </a:rPr>
              <a:t> continuo </a:t>
            </a:r>
            <a:r>
              <a:rPr lang="en-US" sz="1200" dirty="0" err="1">
                <a:solidFill>
                  <a:srgbClr val="222222"/>
                </a:solidFill>
                <a:latin typeface="Arial"/>
                <a:cs typeface="Arial"/>
              </a:rPr>
              <a:t>estrés</a:t>
            </a:r>
            <a:r>
              <a:rPr lang="en-US" sz="1200" dirty="0">
                <a:solidFill>
                  <a:srgbClr val="222222"/>
                </a:solidFill>
                <a:latin typeface="Arial"/>
                <a:cs typeface="Arial"/>
              </a:rPr>
              <a:t> </a:t>
            </a:r>
            <a:r>
              <a:rPr lang="en-US" sz="1200" dirty="0" err="1">
                <a:solidFill>
                  <a:srgbClr val="222222"/>
                </a:solidFill>
                <a:latin typeface="Arial"/>
                <a:cs typeface="Arial"/>
              </a:rPr>
              <a:t>emocional</a:t>
            </a:r>
            <a:r>
              <a:rPr lang="en-US" sz="1200" dirty="0">
                <a:solidFill>
                  <a:srgbClr val="222222"/>
                </a:solidFill>
                <a:latin typeface="Arial"/>
                <a:cs typeface="Arial"/>
              </a:rPr>
              <a:t> </a:t>
            </a:r>
            <a:r>
              <a:rPr lang="en-US" sz="1200" dirty="0" err="1">
                <a:solidFill>
                  <a:srgbClr val="222222"/>
                </a:solidFill>
                <a:latin typeface="Arial"/>
                <a:cs typeface="Arial"/>
              </a:rPr>
              <a:t>en</a:t>
            </a:r>
            <a:r>
              <a:rPr lang="en-US" sz="1200" dirty="0">
                <a:solidFill>
                  <a:srgbClr val="222222"/>
                </a:solidFill>
                <a:latin typeface="Arial"/>
                <a:cs typeface="Arial"/>
              </a:rPr>
              <a:t> </a:t>
            </a:r>
            <a:r>
              <a:rPr lang="en-US" sz="1200" dirty="0" err="1">
                <a:solidFill>
                  <a:srgbClr val="222222"/>
                </a:solidFill>
                <a:latin typeface="Arial"/>
                <a:cs typeface="Arial"/>
              </a:rPr>
              <a:t>todos</a:t>
            </a:r>
            <a:r>
              <a:rPr lang="en-US" sz="1200" dirty="0">
                <a:solidFill>
                  <a:srgbClr val="222222"/>
                </a:solidFill>
                <a:latin typeface="Arial"/>
                <a:cs typeface="Arial"/>
              </a:rPr>
              <a:t> </a:t>
            </a:r>
            <a:r>
              <a:rPr lang="en-US" sz="1200" dirty="0" err="1">
                <a:solidFill>
                  <a:srgbClr val="222222"/>
                </a:solidFill>
                <a:latin typeface="Arial"/>
                <a:cs typeface="Arial"/>
              </a:rPr>
              <a:t>los</a:t>
            </a:r>
            <a:r>
              <a:rPr lang="en-US" sz="1200" dirty="0">
                <a:solidFill>
                  <a:srgbClr val="222222"/>
                </a:solidFill>
                <a:latin typeface="Arial"/>
                <a:cs typeface="Arial"/>
              </a:rPr>
              <a:t> </a:t>
            </a:r>
            <a:r>
              <a:rPr lang="en-US" sz="1200" dirty="0" err="1">
                <a:solidFill>
                  <a:srgbClr val="222222"/>
                </a:solidFill>
                <a:latin typeface="Arial"/>
                <a:cs typeface="Arial"/>
              </a:rPr>
              <a:t>profesionales</a:t>
            </a:r>
            <a:r>
              <a:rPr lang="en-US" sz="1200" dirty="0">
                <a:solidFill>
                  <a:srgbClr val="222222"/>
                </a:solidFill>
                <a:latin typeface="Arial"/>
                <a:cs typeface="Arial"/>
              </a:rPr>
              <a:t> </a:t>
            </a:r>
            <a:r>
              <a:rPr lang="en-US" sz="1200" dirty="0" err="1">
                <a:solidFill>
                  <a:srgbClr val="222222"/>
                </a:solidFill>
                <a:latin typeface="Arial"/>
                <a:cs typeface="Arial"/>
              </a:rPr>
              <a:t>por</a:t>
            </a:r>
            <a:r>
              <a:rPr lang="en-US" sz="1200" dirty="0">
                <a:solidFill>
                  <a:srgbClr val="222222"/>
                </a:solidFill>
                <a:latin typeface="Arial"/>
                <a:cs typeface="Arial"/>
              </a:rPr>
              <a:t> </a:t>
            </a:r>
            <a:r>
              <a:rPr lang="en-US" sz="1200" dirty="0" err="1">
                <a:solidFill>
                  <a:srgbClr val="222222"/>
                </a:solidFill>
                <a:latin typeface="Arial"/>
                <a:cs typeface="Arial"/>
              </a:rPr>
              <a:t>enfrentarse</a:t>
            </a:r>
            <a:r>
              <a:rPr lang="en-US" sz="1200" dirty="0">
                <a:solidFill>
                  <a:srgbClr val="222222"/>
                </a:solidFill>
                <a:latin typeface="Arial"/>
                <a:cs typeface="Arial"/>
              </a:rPr>
              <a:t> a algo </a:t>
            </a:r>
            <a:r>
              <a:rPr lang="en-US" sz="1200" dirty="0" err="1">
                <a:solidFill>
                  <a:srgbClr val="222222"/>
                </a:solidFill>
                <a:latin typeface="Arial"/>
                <a:cs typeface="Arial"/>
              </a:rPr>
              <a:t>desconocido</a:t>
            </a:r>
            <a:r>
              <a:rPr lang="en-US" sz="1200" dirty="0">
                <a:solidFill>
                  <a:srgbClr val="222222"/>
                </a:solidFill>
                <a:latin typeface="Arial"/>
                <a:cs typeface="Arial"/>
              </a:rPr>
              <a:t> y tan </a:t>
            </a:r>
            <a:r>
              <a:rPr lang="en-US" sz="1200" dirty="0" err="1">
                <a:solidFill>
                  <a:srgbClr val="222222"/>
                </a:solidFill>
                <a:latin typeface="Arial"/>
                <a:cs typeface="Arial"/>
              </a:rPr>
              <a:t>devastador</a:t>
            </a:r>
            <a:r>
              <a:rPr lang="en-US" sz="1200" dirty="0">
                <a:solidFill>
                  <a:srgbClr val="222222"/>
                </a:solidFill>
                <a:latin typeface="Arial"/>
                <a:cs typeface="Arial"/>
              </a:rPr>
              <a:t>.  </a:t>
            </a:r>
            <a:endParaRPr lang="es-ES" sz="1200">
              <a:ea typeface="Calibri"/>
              <a:cs typeface="Calibri"/>
            </a:endParaRPr>
          </a:p>
          <a:p>
            <a:pPr algn="just"/>
            <a:r>
              <a:rPr lang="en-US" sz="1200" dirty="0">
                <a:solidFill>
                  <a:srgbClr val="222222"/>
                </a:solidFill>
                <a:latin typeface="Arial"/>
                <a:cs typeface="Arial"/>
              </a:rPr>
              <a:t>El </a:t>
            </a:r>
            <a:r>
              <a:rPr lang="en-US" sz="1200" err="1">
                <a:solidFill>
                  <a:srgbClr val="222222"/>
                </a:solidFill>
                <a:latin typeface="Arial"/>
                <a:cs typeface="Arial"/>
              </a:rPr>
              <a:t>objetivo</a:t>
            </a:r>
            <a:r>
              <a:rPr lang="en-US" sz="1200" dirty="0">
                <a:solidFill>
                  <a:srgbClr val="222222"/>
                </a:solidFill>
                <a:latin typeface="Arial"/>
                <a:cs typeface="Arial"/>
              </a:rPr>
              <a:t> de </a:t>
            </a:r>
            <a:r>
              <a:rPr lang="en-US" sz="1200" err="1">
                <a:solidFill>
                  <a:srgbClr val="222222"/>
                </a:solidFill>
                <a:latin typeface="Arial"/>
                <a:cs typeface="Arial"/>
              </a:rPr>
              <a:t>este</a:t>
            </a:r>
            <a:r>
              <a:rPr lang="en-US" sz="1200" dirty="0">
                <a:solidFill>
                  <a:srgbClr val="222222"/>
                </a:solidFill>
                <a:latin typeface="Arial"/>
                <a:cs typeface="Arial"/>
              </a:rPr>
              <a:t> </a:t>
            </a:r>
            <a:r>
              <a:rPr lang="en-US" sz="1200" err="1">
                <a:solidFill>
                  <a:srgbClr val="222222"/>
                </a:solidFill>
                <a:latin typeface="Arial"/>
                <a:cs typeface="Arial"/>
              </a:rPr>
              <a:t>estudio</a:t>
            </a:r>
            <a:r>
              <a:rPr lang="en-US" sz="1200" dirty="0">
                <a:solidFill>
                  <a:srgbClr val="222222"/>
                </a:solidFill>
                <a:latin typeface="Arial"/>
                <a:cs typeface="Arial"/>
              </a:rPr>
              <a:t> es </a:t>
            </a:r>
            <a:r>
              <a:rPr lang="en-US" sz="1200" err="1">
                <a:solidFill>
                  <a:srgbClr val="222222"/>
                </a:solidFill>
                <a:latin typeface="Arial"/>
                <a:cs typeface="Arial"/>
              </a:rPr>
              <a:t>observar</a:t>
            </a:r>
            <a:r>
              <a:rPr lang="en-US" sz="1200" dirty="0">
                <a:solidFill>
                  <a:srgbClr val="222222"/>
                </a:solidFill>
                <a:latin typeface="Arial"/>
                <a:cs typeface="Arial"/>
              </a:rPr>
              <a:t> la </a:t>
            </a:r>
            <a:r>
              <a:rPr lang="en-US" sz="1200" err="1">
                <a:solidFill>
                  <a:srgbClr val="222222"/>
                </a:solidFill>
                <a:latin typeface="Arial"/>
                <a:cs typeface="Arial"/>
              </a:rPr>
              <a:t>evolución</a:t>
            </a:r>
            <a:r>
              <a:rPr lang="en-US" sz="1200" dirty="0">
                <a:solidFill>
                  <a:srgbClr val="222222"/>
                </a:solidFill>
                <a:latin typeface="Arial"/>
                <a:cs typeface="Arial"/>
              </a:rPr>
              <a:t> de </a:t>
            </a:r>
            <a:r>
              <a:rPr lang="en-US" sz="1200" err="1">
                <a:solidFill>
                  <a:srgbClr val="222222"/>
                </a:solidFill>
                <a:latin typeface="Arial"/>
                <a:cs typeface="Arial"/>
              </a:rPr>
              <a:t>los</a:t>
            </a:r>
            <a:r>
              <a:rPr lang="en-US" sz="1200" dirty="0">
                <a:solidFill>
                  <a:srgbClr val="222222"/>
                </a:solidFill>
                <a:latin typeface="Arial"/>
                <a:cs typeface="Arial"/>
              </a:rPr>
              <a:t> </a:t>
            </a:r>
            <a:r>
              <a:rPr lang="en-US" sz="1200" err="1">
                <a:solidFill>
                  <a:srgbClr val="222222"/>
                </a:solidFill>
                <a:latin typeface="Arial"/>
                <a:cs typeface="Arial"/>
              </a:rPr>
              <a:t>estudios</a:t>
            </a:r>
            <a:r>
              <a:rPr lang="en-US" sz="1200" dirty="0">
                <a:solidFill>
                  <a:srgbClr val="222222"/>
                </a:solidFill>
                <a:latin typeface="Arial"/>
                <a:cs typeface="Arial"/>
              </a:rPr>
              <a:t> de </a:t>
            </a:r>
            <a:r>
              <a:rPr lang="en-US" sz="1200" err="1">
                <a:solidFill>
                  <a:srgbClr val="222222"/>
                </a:solidFill>
                <a:latin typeface="Arial"/>
                <a:cs typeface="Arial"/>
              </a:rPr>
              <a:t>sueño</a:t>
            </a:r>
            <a:r>
              <a:rPr lang="en-US" sz="1200" dirty="0">
                <a:solidFill>
                  <a:srgbClr val="222222"/>
                </a:solidFill>
                <a:latin typeface="Arial"/>
                <a:cs typeface="Arial"/>
              </a:rPr>
              <a:t> y las </a:t>
            </a:r>
            <a:r>
              <a:rPr lang="en-US" sz="1200" err="1">
                <a:solidFill>
                  <a:srgbClr val="222222"/>
                </a:solidFill>
                <a:latin typeface="Arial"/>
                <a:cs typeface="Arial"/>
              </a:rPr>
              <a:t>revisiones</a:t>
            </a:r>
            <a:r>
              <a:rPr lang="en-US" sz="1200" dirty="0">
                <a:solidFill>
                  <a:srgbClr val="222222"/>
                </a:solidFill>
                <a:latin typeface="Arial"/>
                <a:cs typeface="Arial"/>
              </a:rPr>
              <a:t> </a:t>
            </a:r>
            <a:r>
              <a:rPr lang="en-US" sz="1200" err="1">
                <a:solidFill>
                  <a:srgbClr val="222222"/>
                </a:solidFill>
                <a:latin typeface="Arial"/>
                <a:cs typeface="Arial"/>
              </a:rPr>
              <a:t>en</a:t>
            </a:r>
            <a:r>
              <a:rPr lang="en-US" sz="1200" dirty="0">
                <a:solidFill>
                  <a:srgbClr val="222222"/>
                </a:solidFill>
                <a:latin typeface="Arial"/>
                <a:cs typeface="Arial"/>
              </a:rPr>
              <a:t> la Unidad de </a:t>
            </a:r>
            <a:r>
              <a:rPr lang="en-US" sz="1200" err="1">
                <a:solidFill>
                  <a:srgbClr val="222222"/>
                </a:solidFill>
                <a:latin typeface="Arial"/>
                <a:cs typeface="Arial"/>
              </a:rPr>
              <a:t>Trastornos</a:t>
            </a:r>
            <a:r>
              <a:rPr lang="en-US" sz="1200" dirty="0">
                <a:solidFill>
                  <a:srgbClr val="222222"/>
                </a:solidFill>
                <a:latin typeface="Arial"/>
                <a:cs typeface="Arial"/>
              </a:rPr>
              <a:t> </a:t>
            </a:r>
            <a:r>
              <a:rPr lang="en-US" sz="1200" err="1">
                <a:solidFill>
                  <a:srgbClr val="222222"/>
                </a:solidFill>
                <a:latin typeface="Arial"/>
                <a:cs typeface="Arial"/>
              </a:rPr>
              <a:t>Respiratorios</a:t>
            </a:r>
            <a:r>
              <a:rPr lang="en-US" sz="1200" dirty="0">
                <a:solidFill>
                  <a:srgbClr val="222222"/>
                </a:solidFill>
                <a:latin typeface="Arial"/>
                <a:cs typeface="Arial"/>
              </a:rPr>
              <a:t> del </a:t>
            </a:r>
            <a:r>
              <a:rPr lang="en-US" sz="1200" err="1">
                <a:solidFill>
                  <a:srgbClr val="222222"/>
                </a:solidFill>
                <a:latin typeface="Arial"/>
                <a:cs typeface="Arial"/>
              </a:rPr>
              <a:t>Sueño</a:t>
            </a:r>
            <a:r>
              <a:rPr lang="en-US" sz="1200" dirty="0">
                <a:solidFill>
                  <a:srgbClr val="222222"/>
                </a:solidFill>
                <a:latin typeface="Arial"/>
                <a:cs typeface="Arial"/>
              </a:rPr>
              <a:t> (U. T. R. S.), </a:t>
            </a:r>
            <a:r>
              <a:rPr lang="en-US" sz="1200" err="1">
                <a:solidFill>
                  <a:srgbClr val="222222"/>
                </a:solidFill>
                <a:latin typeface="Arial"/>
                <a:cs typeface="Arial"/>
              </a:rPr>
              <a:t>especialmente</a:t>
            </a:r>
            <a:r>
              <a:rPr lang="en-US" sz="1200" dirty="0">
                <a:solidFill>
                  <a:srgbClr val="222222"/>
                </a:solidFill>
                <a:latin typeface="Arial"/>
                <a:cs typeface="Arial"/>
              </a:rPr>
              <a:t> </a:t>
            </a:r>
            <a:r>
              <a:rPr lang="en-US" sz="1200" err="1">
                <a:solidFill>
                  <a:srgbClr val="222222"/>
                </a:solidFill>
                <a:latin typeface="Arial"/>
                <a:cs typeface="Arial"/>
              </a:rPr>
              <a:t>tras</a:t>
            </a:r>
            <a:r>
              <a:rPr lang="en-US" sz="1200" dirty="0">
                <a:solidFill>
                  <a:srgbClr val="222222"/>
                </a:solidFill>
                <a:latin typeface="Arial"/>
                <a:cs typeface="Arial"/>
              </a:rPr>
              <a:t> </a:t>
            </a:r>
            <a:r>
              <a:rPr lang="en-US" sz="1200" err="1">
                <a:solidFill>
                  <a:srgbClr val="222222"/>
                </a:solidFill>
                <a:latin typeface="Arial"/>
                <a:cs typeface="Arial"/>
              </a:rPr>
              <a:t>el</a:t>
            </a:r>
            <a:r>
              <a:rPr lang="en-US" sz="1200" dirty="0">
                <a:solidFill>
                  <a:srgbClr val="222222"/>
                </a:solidFill>
                <a:latin typeface="Arial"/>
                <a:cs typeface="Arial"/>
              </a:rPr>
              <a:t> </a:t>
            </a:r>
            <a:r>
              <a:rPr lang="en-US" sz="1200" err="1">
                <a:solidFill>
                  <a:srgbClr val="222222"/>
                </a:solidFill>
                <a:latin typeface="Arial"/>
                <a:cs typeface="Arial"/>
              </a:rPr>
              <a:t>inicio</a:t>
            </a:r>
            <a:r>
              <a:rPr lang="en-US" sz="1200" dirty="0">
                <a:solidFill>
                  <a:srgbClr val="222222"/>
                </a:solidFill>
                <a:latin typeface="Arial"/>
                <a:cs typeface="Arial"/>
              </a:rPr>
              <a:t> de la </a:t>
            </a:r>
            <a:r>
              <a:rPr lang="en-US" sz="1200" err="1">
                <a:solidFill>
                  <a:srgbClr val="222222"/>
                </a:solidFill>
                <a:latin typeface="Arial"/>
                <a:cs typeface="Arial"/>
              </a:rPr>
              <a:t>pandemia</a:t>
            </a:r>
            <a:r>
              <a:rPr lang="en-US" sz="1200" dirty="0">
                <a:solidFill>
                  <a:srgbClr val="222222"/>
                </a:solidFill>
                <a:latin typeface="Arial"/>
                <a:cs typeface="Arial"/>
              </a:rPr>
              <a:t>.</a:t>
            </a:r>
          </a:p>
        </p:txBody>
      </p:sp>
      <p:sp>
        <p:nvSpPr>
          <p:cNvPr id="5" name="CuadroTexto 4">
            <a:extLst>
              <a:ext uri="{FF2B5EF4-FFF2-40B4-BE49-F238E27FC236}">
                <a16:creationId xmlns:a16="http://schemas.microsoft.com/office/drawing/2014/main" id="{E78FBD38-FCDF-44A7-B524-A6813973F501}"/>
              </a:ext>
            </a:extLst>
          </p:cNvPr>
          <p:cNvSpPr txBox="1"/>
          <p:nvPr/>
        </p:nvSpPr>
        <p:spPr>
          <a:xfrm>
            <a:off x="3650673" y="1944832"/>
            <a:ext cx="1842655" cy="307777"/>
          </a:xfrm>
          <a:prstGeom prst="rect">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chemeClr val="bg1"/>
                </a:solidFill>
                <a:latin typeface="Arial"/>
              </a:rPr>
              <a:t>INTRODUCCIÓN</a:t>
            </a:r>
            <a:endParaRPr lang="es-ES" sz="1400" b="1" dirty="0">
              <a:solidFill>
                <a:schemeClr val="bg1"/>
              </a:solidFill>
              <a:ea typeface="Calibri"/>
              <a:cs typeface="Calibri"/>
            </a:endParaRPr>
          </a:p>
        </p:txBody>
      </p:sp>
      <p:sp>
        <p:nvSpPr>
          <p:cNvPr id="6" name="CuadroTexto 5">
            <a:extLst>
              <a:ext uri="{FF2B5EF4-FFF2-40B4-BE49-F238E27FC236}">
                <a16:creationId xmlns:a16="http://schemas.microsoft.com/office/drawing/2014/main" id="{0FCD4518-28CF-C45E-6280-DD0892B736A2}"/>
              </a:ext>
            </a:extLst>
          </p:cNvPr>
          <p:cNvSpPr txBox="1"/>
          <p:nvPr/>
        </p:nvSpPr>
        <p:spPr>
          <a:xfrm>
            <a:off x="351558" y="3832514"/>
            <a:ext cx="8449541" cy="830997"/>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a:solidFill>
                  <a:srgbClr val="222222"/>
                </a:solidFill>
                <a:latin typeface="Arial"/>
              </a:rPr>
              <a:t>Es un estudio trasversal en el que se incluyeron pacientes en estudio o seguimiento en la U. T. R. S. del Servicio de Neumología del Hospital Universitario Clínico San Cecilio de Granada. Se calculó el número de estudios realizados mediante autoCPAP en pacientes con síndrome de apnea-hipopnea del sueño (AOS) entre los años 2019 y 2021. Además, se recogió el número de revisiones hechas desde el año 2015 en nuestro centro.</a:t>
            </a:r>
            <a:r>
              <a:rPr lang="es-ES" sz="1200">
                <a:solidFill>
                  <a:srgbClr val="222222"/>
                </a:solidFill>
                <a:latin typeface="Arial"/>
                <a:cs typeface="Arial"/>
              </a:rPr>
              <a:t> </a:t>
            </a:r>
            <a:endParaRPr lang="es-ES" sz="1200"/>
          </a:p>
        </p:txBody>
      </p:sp>
      <p:sp>
        <p:nvSpPr>
          <p:cNvPr id="7" name="CuadroTexto 6">
            <a:extLst>
              <a:ext uri="{FF2B5EF4-FFF2-40B4-BE49-F238E27FC236}">
                <a16:creationId xmlns:a16="http://schemas.microsoft.com/office/drawing/2014/main" id="{7E9ECFBA-EB00-4A04-CB17-70D04F2E8DBD}"/>
              </a:ext>
            </a:extLst>
          </p:cNvPr>
          <p:cNvSpPr txBox="1"/>
          <p:nvPr/>
        </p:nvSpPr>
        <p:spPr>
          <a:xfrm>
            <a:off x="3650672" y="3529444"/>
            <a:ext cx="1842655" cy="307777"/>
          </a:xfrm>
          <a:prstGeom prst="rect">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chemeClr val="bg1"/>
                </a:solidFill>
                <a:latin typeface="Arial"/>
              </a:rPr>
              <a:t>METODOLOGÍA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2" descr="Gráfico, Gráfico de barras&#10;&#10;Descripción generada automáticamente">
            <a:extLst>
              <a:ext uri="{FF2B5EF4-FFF2-40B4-BE49-F238E27FC236}">
                <a16:creationId xmlns:a16="http://schemas.microsoft.com/office/drawing/2014/main" id="{3B498B8A-E3D1-8914-999F-55A8F64C6EAC}"/>
              </a:ext>
            </a:extLst>
          </p:cNvPr>
          <p:cNvPicPr>
            <a:picLocks noChangeAspect="1"/>
          </p:cNvPicPr>
          <p:nvPr/>
        </p:nvPicPr>
        <p:blipFill>
          <a:blip r:embed="rId2"/>
          <a:stretch>
            <a:fillRect/>
          </a:stretch>
        </p:blipFill>
        <p:spPr>
          <a:xfrm>
            <a:off x="654628" y="693683"/>
            <a:ext cx="2951018" cy="1773204"/>
          </a:xfrm>
          <a:prstGeom prst="rect">
            <a:avLst/>
          </a:prstGeom>
        </p:spPr>
      </p:pic>
      <p:pic>
        <p:nvPicPr>
          <p:cNvPr id="3" name="Imagen 3" descr="Gráfico, Gráfico de barras&#10;&#10;Descripción generada automáticamente">
            <a:extLst>
              <a:ext uri="{FF2B5EF4-FFF2-40B4-BE49-F238E27FC236}">
                <a16:creationId xmlns:a16="http://schemas.microsoft.com/office/drawing/2014/main" id="{37019CA0-60B6-0073-A7D2-C00DF5794F7A}"/>
              </a:ext>
            </a:extLst>
          </p:cNvPr>
          <p:cNvPicPr>
            <a:picLocks noChangeAspect="1"/>
          </p:cNvPicPr>
          <p:nvPr/>
        </p:nvPicPr>
        <p:blipFill>
          <a:blip r:embed="rId3"/>
          <a:stretch>
            <a:fillRect/>
          </a:stretch>
        </p:blipFill>
        <p:spPr>
          <a:xfrm>
            <a:off x="652804" y="2681564"/>
            <a:ext cx="3020291" cy="1779711"/>
          </a:xfrm>
          <a:prstGeom prst="rect">
            <a:avLst/>
          </a:prstGeom>
        </p:spPr>
      </p:pic>
      <p:sp>
        <p:nvSpPr>
          <p:cNvPr id="4" name="CuadroTexto 3">
            <a:extLst>
              <a:ext uri="{FF2B5EF4-FFF2-40B4-BE49-F238E27FC236}">
                <a16:creationId xmlns:a16="http://schemas.microsoft.com/office/drawing/2014/main" id="{5FAD275E-8058-5D22-FBC2-A34D8D320F6F}"/>
              </a:ext>
            </a:extLst>
          </p:cNvPr>
          <p:cNvSpPr txBox="1"/>
          <p:nvPr/>
        </p:nvSpPr>
        <p:spPr>
          <a:xfrm>
            <a:off x="3997036" y="697923"/>
            <a:ext cx="4881995" cy="1754326"/>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dirty="0">
                <a:solidFill>
                  <a:srgbClr val="222222"/>
                </a:solidFill>
                <a:latin typeface="Arial"/>
              </a:rPr>
              <a:t>El número total de estudios se ha reducido aproximadamente un 34% con respecto a 2019. Se produjo un incremento de estudio mediante </a:t>
            </a:r>
            <a:r>
              <a:rPr lang="es-ES" sz="1200" dirty="0" err="1">
                <a:solidFill>
                  <a:srgbClr val="222222"/>
                </a:solidFill>
                <a:latin typeface="Arial"/>
              </a:rPr>
              <a:t>autoCPAP</a:t>
            </a:r>
            <a:r>
              <a:rPr lang="es-ES" sz="1200" dirty="0">
                <a:solidFill>
                  <a:srgbClr val="222222"/>
                </a:solidFill>
                <a:latin typeface="Arial"/>
              </a:rPr>
              <a:t> de un 37% respecto al día anterior, pasando de 434 en 2019 a 695 en 2020 y posteriormente 827 en 2021. Excluyendo el Hospital de Santa Ana de Motril y el HARE de Loja, hasta ahora se han prescrito un total de 7548 CPAP. En cuanto a las revisiones de pacientes, en 2016 se produjo un descenso (1220) pero a partir del año 2018 se aumentó el número total de consultas, incrementándose en 2020 hasta el 58%. </a:t>
            </a:r>
            <a:r>
              <a:rPr lang="es-ES" sz="1200" dirty="0">
                <a:solidFill>
                  <a:srgbClr val="222222"/>
                </a:solidFill>
                <a:latin typeface="Arial"/>
                <a:cs typeface="Arial"/>
              </a:rPr>
              <a:t> </a:t>
            </a:r>
            <a:endParaRPr lang="es-ES" sz="1200" dirty="0">
              <a:ea typeface="Calibri"/>
              <a:cs typeface="Calibri"/>
            </a:endParaRPr>
          </a:p>
        </p:txBody>
      </p:sp>
      <p:sp>
        <p:nvSpPr>
          <p:cNvPr id="6" name="CuadroTexto 5">
            <a:extLst>
              <a:ext uri="{FF2B5EF4-FFF2-40B4-BE49-F238E27FC236}">
                <a16:creationId xmlns:a16="http://schemas.microsoft.com/office/drawing/2014/main" id="{A23D942A-5E10-B581-3B0A-6FF186619237}"/>
              </a:ext>
            </a:extLst>
          </p:cNvPr>
          <p:cNvSpPr txBox="1"/>
          <p:nvPr/>
        </p:nvSpPr>
        <p:spPr>
          <a:xfrm>
            <a:off x="5512378" y="394855"/>
            <a:ext cx="1842655" cy="307777"/>
          </a:xfrm>
          <a:prstGeom prst="rect">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chemeClr val="bg1"/>
                </a:solidFill>
                <a:latin typeface="Arial"/>
              </a:rPr>
              <a:t>RESULTADOS</a:t>
            </a:r>
            <a:endParaRPr lang="es-ES" sz="1400" dirty="0">
              <a:solidFill>
                <a:schemeClr val="bg1"/>
              </a:solidFill>
              <a:ea typeface="Calibri"/>
              <a:cs typeface="Calibri"/>
            </a:endParaRPr>
          </a:p>
        </p:txBody>
      </p:sp>
      <p:sp>
        <p:nvSpPr>
          <p:cNvPr id="7" name="CuadroTexto 6">
            <a:extLst>
              <a:ext uri="{FF2B5EF4-FFF2-40B4-BE49-F238E27FC236}">
                <a16:creationId xmlns:a16="http://schemas.microsoft.com/office/drawing/2014/main" id="{38B9B2AC-872B-7AD1-A9F2-68A429B2DA6A}"/>
              </a:ext>
            </a:extLst>
          </p:cNvPr>
          <p:cNvSpPr txBox="1"/>
          <p:nvPr/>
        </p:nvSpPr>
        <p:spPr>
          <a:xfrm>
            <a:off x="3988377" y="2957945"/>
            <a:ext cx="4881995" cy="1846659"/>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200" dirty="0">
                <a:solidFill>
                  <a:srgbClr val="222222"/>
                </a:solidFill>
                <a:latin typeface="Arial"/>
              </a:rPr>
              <a:t>Debido a los periodos en los que hubo que cerrar el laboratorio se produjo el descenso de estudio mediante </a:t>
            </a:r>
            <a:r>
              <a:rPr lang="es-ES" sz="1200" dirty="0" err="1">
                <a:solidFill>
                  <a:srgbClr val="222222"/>
                </a:solidFill>
                <a:latin typeface="Arial"/>
              </a:rPr>
              <a:t>autoCPAP</a:t>
            </a:r>
            <a:r>
              <a:rPr lang="es-ES" sz="1200" dirty="0">
                <a:solidFill>
                  <a:srgbClr val="222222"/>
                </a:solidFill>
                <a:latin typeface="Arial"/>
              </a:rPr>
              <a:t> en la Unidad del Sueño, sumado al miedo de los pacientes a acudir al hospital a realizarse cualquier tipo de estudio domiciliario u hospitalario. El aumento de estudios realizados en 2020 se ha visto favorecido por el aumento de estudios realizados de forma ambulatoria. El descenso de revisiones producido tras el primer trimestre de 2015 se relacionó con el proceso de fusión hospitalaria y el proceso de unificación de servicios, produciendo un incremento en la demora de absorción. </a:t>
            </a:r>
            <a:r>
              <a:rPr lang="es-ES" dirty="0">
                <a:solidFill>
                  <a:srgbClr val="222222"/>
                </a:solidFill>
                <a:latin typeface="Arial"/>
                <a:cs typeface="Arial"/>
              </a:rPr>
              <a:t> </a:t>
            </a:r>
            <a:endParaRPr lang="es-ES" dirty="0">
              <a:ea typeface="Calibri"/>
              <a:cs typeface="Calibri"/>
            </a:endParaRPr>
          </a:p>
        </p:txBody>
      </p:sp>
      <p:sp>
        <p:nvSpPr>
          <p:cNvPr id="8" name="CuadroTexto 7">
            <a:extLst>
              <a:ext uri="{FF2B5EF4-FFF2-40B4-BE49-F238E27FC236}">
                <a16:creationId xmlns:a16="http://schemas.microsoft.com/office/drawing/2014/main" id="{D9A4B0C6-393F-B65E-27CC-0EE56A9DF5C9}"/>
              </a:ext>
            </a:extLst>
          </p:cNvPr>
          <p:cNvSpPr txBox="1"/>
          <p:nvPr/>
        </p:nvSpPr>
        <p:spPr>
          <a:xfrm>
            <a:off x="5503718" y="2654878"/>
            <a:ext cx="1842655" cy="307777"/>
          </a:xfrm>
          <a:prstGeom prst="rect">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chemeClr val="bg1"/>
                </a:solidFill>
                <a:latin typeface="Arial"/>
              </a:rPr>
              <a:t>CONCLUSIÓN</a:t>
            </a:r>
            <a:endParaRPr lang="es-ES" sz="1400" dirty="0">
              <a:solidFill>
                <a:schemeClr val="bg1"/>
              </a:solidFill>
              <a:ea typeface="Calibri"/>
              <a:cs typeface="Calibri"/>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Presentación en pantalla (16:9)</PresentationFormat>
  <Paragraphs>0</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LUNA</cp:lastModifiedBy>
  <cp:revision>100</cp:revision>
  <dcterms:created xsi:type="dcterms:W3CDTF">2022-01-11T08:55:46Z</dcterms:created>
  <dcterms:modified xsi:type="dcterms:W3CDTF">2022-04-07T14:58:19Z</dcterms:modified>
</cp:coreProperties>
</file>