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DF4BA"/>
    <a:srgbClr val="DCF8F6"/>
    <a:srgbClr val="CCF4F1"/>
    <a:srgbClr val="EDD3E6"/>
    <a:srgbClr val="E2B8D6"/>
    <a:srgbClr val="B3EBCF"/>
    <a:srgbClr val="F8FC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800" y="5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4-07T15:19:02.717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1 264 24575,'125'-29'0,"-88"22"0,1-1 0,-1-2 0,47-20 0,-68 21 0,0-1 0,-1 0 0,0-2 0,0 1 0,16-18 0,-12 11 0,41-30 0,-53 43 0,0 1 0,0 0 0,0 1 0,1-1 0,-1 1 0,1 1 0,0 0 0,0 0 0,0 0 0,12 0 0,-11 3-68,-1-1 0,1 2 1,-1-1-1,1 1 0,-1 1 0,0-1 0,0 1 0,0 1 0,10 5 0,-9-5-618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4-07T15:20:19.450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1 1 24575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4-07T15:20:31.644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2507 23 24575,'-941'0'0,"921"-1"0,-1-1 0,-26-6 0,25 3 0,-38-1 0,-6 6 0,-122 17 0,157-14 0,-34-1 0,41-3 0,-1 2 0,-46 8 0,36-3 0,0-1 0,-1-1 0,-49-2 0,-106-15 0,-11-1 0,-68 15 0,259 0-260,-1 0-1,0 1 1,1 0 0,-14 5-1,24-7 198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4-07T15:22:45.884"/>
    </inkml:context>
    <inkml:brush xml:id="br0">
      <inkml:brushProperty name="width" value="0.2" units="cm"/>
      <inkml:brushProperty name="height" value="0.2" units="cm"/>
      <inkml:brushProperty name="color" value="#F07E30"/>
    </inkml:brush>
  </inkml:definitions>
  <inkml:trace contextRef="#ctx0" brushRef="#br0">1 0 24575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4-07T15:23:03.289"/>
    </inkml:context>
    <inkml:brush xml:id="br0">
      <inkml:brushProperty name="width" value="0.2" units="cm"/>
      <inkml:brushProperty name="height" value="0.2" units="cm"/>
      <inkml:brushProperty name="color" value="#FFC114"/>
    </inkml:brush>
  </inkml:definitions>
  <inkml:trace contextRef="#ctx0" brushRef="#br0">1 0 24575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4-07T15:23:24.514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0 23 24575,'14'-1'0,"0"0"0,19-5 0,13-2 0,305 2 0,-210 8 0,-137-2 0,0 0 0,0 0 0,0 1 0,0-1 0,0 1 0,0 0 0,-1 1 0,1-1 0,0 1 0,5 2 0,-8-3 0,0 0 0,0 0 0,0-1 0,0 1 0,0 0 0,0 0 0,0 0 0,-1 0 0,1 0 0,0 0 0,-1 0 0,1 0 0,-1 0 0,1 0 0,-1 0 0,1 1 0,-1-1 0,0 0 0,0 0 0,0 0 0,1 1 0,-1-1 0,0 0 0,-1 0 0,1 0 0,0 1 0,0-1 0,0 0 0,-1 0 0,1 0 0,0 1 0,-1-1 0,1 0 0,-1 0 0,0 0 0,1 0 0,-1 0 0,0 0 0,-1 1 0,0 1 0,-1 0 0,0 0 0,0-1 0,0 1 0,0-1 0,-1 0 0,1 0 0,-1 0 0,1 0 0,-1-1 0,1 1 0,-7 1 0,-50 10 0,52-12 0,-43 8 0,-58 11 0,64-8-341,-1-2 0,0-1-1,-66 2 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4-07T15:25:10.842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1394 231 24575,'-83'1'0,"-92"-3"0,44-19 0,28 1 0,78 13 0,-1 2 0,0 0 0,0 2 0,0 1 0,-37 1 0,50 3 0,0 1 0,0 0 0,1 1 0,-13 5 0,12-4 0,0 0 0,0-2 0,-20 4 0,-34 4 0,34-6 0,-61 4 0,92-9 0,-132-4 0,114 1 0,1 0 0,0-1 0,0 0 0,-34-14 0,42 13 0,0 0 0,0 0 0,0-1 0,0 0 0,-17-15 0,26 20 0,1-1 0,-1 0 0,1 1 0,-1-1 0,1 0 0,0 0 0,-1 0 0,1 0 0,0 0 0,0 0 0,1 0 0,-1 0 0,0-1 0,1 1 0,-1 0 0,1-3 0,0 3 0,0-1 0,1 1 0,-1-1 0,1 1 0,0-1 0,0 1 0,0-1 0,0 1 0,0 0 0,0-1 0,1 1 0,-1 0 0,1 0 0,-1 0 0,1 0 0,0 0 0,3-2 0,2-2 0,0 1 0,1 0 0,-1 0 0,1 0 0,0 1 0,1 0 0,-1 1 0,0 0 0,1 0 0,10-1 0,12-1 0,50-3 0,-32 5 0,-14-1 0,52 2 0,-74 3 0,0 0 0,-1 1 0,0 1 0,1 0 0,-1 0 0,0 1 0,19 10 0,-17-8 0,-1-1 0,1 0 0,0-1 0,1-1 0,-1 0 0,0-1 0,21 1 0,36 6 0,-37-4 0,44 1 0,201-7-1365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4-07T15:26:06.268"/>
    </inkml:context>
    <inkml:brush xml:id="br0">
      <inkml:brushProperty name="width" value="0.2" units="cm"/>
      <inkml:brushProperty name="height" value="0.2" units="cm"/>
      <inkml:brushProperty name="color" value="#F07E30"/>
    </inkml:brush>
  </inkml:definitions>
  <inkml:trace contextRef="#ctx0" brushRef="#br0">1 1 24575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4-07T15:26:32.530"/>
    </inkml:context>
    <inkml:brush xml:id="br0">
      <inkml:brushProperty name="width" value="0.2" units="cm"/>
      <inkml:brushProperty name="height" value="0.2" units="cm"/>
      <inkml:brushProperty name="color" value="#FFC114"/>
    </inkml:brush>
  </inkml:definitions>
  <inkml:trace contextRef="#ctx0" brushRef="#br0">1 0 24575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4-07T16:50:02.819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0 1 24575,'1'7'0,"-1"1"0,1-1 0,0 0 0,1 0 0,0 0 0,0 0 0,4 8 0,-5-12 0,0-1 0,0 0 0,0 0 0,0 0 0,0 0 0,0 0 0,1 0 0,-1 0 0,1-1 0,-1 1 0,1 0 0,0-1 0,-1 1 0,1-1 0,0 0 0,0 1 0,0-1 0,0 0 0,1 0 0,-1 0 0,0-1 0,0 1 0,0 0 0,1-1 0,-1 0 0,3 1 0,-3-1 0,-1-1 0,0 1 0,1-1 0,-1 0 0,0 1 0,1-1 0,-1 0 0,0 1 0,0-1 0,0 0 0,0 0 0,0 0 0,0 0 0,0 0 0,0 0 0,0-1 0,0 1 0,-1 0 0,1 0 0,0-1 0,-1 1 0,1 0 0,-1-1 0,0 1 0,1 0 0,-1-1 0,0 1 0,0-1 0,0 1 0,0 0 0,0-3 0,2-2 0,7 29 0,-8-21 0,0 0 0,0 1 0,0-1 0,0 0 0,0 0 0,1 0 0,-1 0 0,1-1 0,-1 1 0,1 0 0,0 0 0,-1-1 0,1 1 0,0-1 0,0 0 0,3 2 0,-5-3 0,1 0 0,0 0 0,-1 1 0,1-1 0,-1 0 0,1 0 0,0 0 0,-1 0 0,1 0 0,0 0 0,-1 0 0,1 0 0,0 0 0,-1 0 0,1-1 0,0 1 0,-1 0 0,1 0 0,-1-1 0,1 1 0,0 0 0,0-1 0,0 0 0,0-1 0,0 1 0,0 0 0,0-1 0,0 1 0,0 0 0,-1-1 0,1 1 0,0-1 0,-1 1 0,1-1 0,-1 1 0,1-3 0,1-18 0,-1 8 0,-1 25 0,1 46 0,0-41 0,-1 1 0,0 0 0,-1-1 0,-1 1 0,0-1 0,-5 18 0,7-34 7,-1 1 0,1-1 0,0 1 0,0-1-1,0 1 1,0-1 0,0 1 0,0-1 0,-1 1 0,1-1-1,0 1 1,0-1 0,-1 0 0,1 1 0,0-1-1,-1 1 1,1-1 0,0 0 0,-1 1 0,1-1 0,-1 0-1,1 0 1,0 1 0,-2-1 0,-2-9 164,1-21-1878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4-07T16:50:07.459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181 84 24575,'-27'0'0,"0"-2"0,0-1 0,-45-10 0,71 13 0,-1 0 0,0-1 0,1 1 0,-1-1 0,1 1 0,-1-1 0,0 0 0,1 1 0,0-1 0,-1 0 0,1 0 0,-1 0 0,1 0 0,0 0 0,0 0 0,0-1 0,-2 0 0,3 1 0,0 0 0,0 0 0,0 1 0,-1-1 0,1 0 0,0 0 0,0 0 0,0 1 0,0-1 0,0 0 0,0 0 0,1 0 0,-1 1 0,0-1 0,0 0 0,1 0 0,-1 1 0,0-1 0,1 0 0,-1 1 0,0-1 0,1 0 0,-1 1 0,2-2 0,1-1 0,0 0 0,0 0 0,0 1 0,0-1 0,1 1 0,-1 0 0,1 0 0,0 0 0,0 1 0,-1-1 0,9-1 0,-8 2 20,0 0-1,0 1 1,1 0-1,-1 0 0,0 0 1,0 0-1,1 1 1,-1 0-1,0-1 0,0 1 1,0 1-1,0-1 1,0 1-1,0-1 1,-1 1-1,5 3 0,3 3-254,0 0-1,-1 1 0,15 17 0,-12-13-516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4-07T16:50:58.330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49 1 24575,'-2'19'0,"0"0"0,-1-1 0,-1 1 0,-1 0 0,-9 20 0,-2 16 0,15-54 0,1 0 0,-1 0 0,1 0 0,0 0 0,0 0 0,-1 0 0,1 1 0,0-1 0,0 0 0,0 0 0,0 0 0,0 0 0,1 0 0,-1 1 0,0-1 0,0 0 0,1 0 0,-1 0 0,1 0 0,-1 0 0,1 0 0,-1 0 0,1 0 0,0 0 0,-1 0 0,1 0 0,1 1 0,0-1 0,0 0 0,0-1 0,0 1 0,0 0 0,0-1 0,0 1 0,0-1 0,0 1 0,0-1 0,1 0 0,-1 0 0,0 0 0,3-1 0,7 0 0,0-2 0,-1 1 0,1-2 0,12-5 0,-1 0-1365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4-07T16:51:07.046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131 999 24575,'2'-295'0,"-4"-308"0,1 592 0,-2-39 0,3 48 0,0-1 0,-1 1 0,1-1 0,-1 1 0,0-1 0,0 1 0,0 0 0,0-1 0,0 1 0,0 0 0,0 0 0,-1 0 0,1 0 0,-1 0 0,-2-2 0,4 4 0,0 0 0,0 0 0,0-1 0,-1 1 0,1 0 0,0 0 0,0 0 0,-1 0 0,1 0 0,0 0 0,0 0 0,0 0 0,-1 0 0,1 0 0,0 0 0,0 0 0,-1 0 0,1 0 0,0 0 0,0 0 0,-1 0 0,1 0 0,0 0 0,0 0 0,-1 0 0,1 0 0,0 0 0,0 1 0,0-1 0,-1 0 0,1 0 0,0 0 0,0 0 0,0 1 0,0-1 0,-1 0 0,1 0 0,-6 13 0,1 13 0,5-26 0,-5 63 0,5 106 0,2-68 0,-2-65 0,0 10 0,1 0 0,12 76 0,-9-102 0,-1 0 0,-1 0 0,0 22 0,-2-34 0,-1-1 0,1 0 0,-1 1 0,-1-1 0,0 0 0,0 0 0,0 1 0,-1-1 0,0-1 0,0 1 0,-7 10 0,4-8 41,-28 35 247,32-41-419,-1-1 1,1 1 0,-1-1 0,0 0-1,0 0 1,1 0 0,-2 0-1,1 0 1,0-1 0,0 1 0,0-1-1,-6 2 1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4-07T16:40:15.492"/>
    </inkml:context>
    <inkml:brush xml:id="br0">
      <inkml:brushProperty name="width" value="0.025" units="cm"/>
      <inkml:brushProperty name="height" value="0.025" units="cm"/>
      <inkml:brushProperty name="color" value="#FFFFFF"/>
    </inkml:brush>
  </inkml:definitions>
  <inkml:trace contextRef="#ctx0" brushRef="#br0">0 1 24575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07/04/2022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07/04/2022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07/04/2022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07/04/2022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07/04/2022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07/04/2022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07/04/2022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07/04/2022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07/04/2022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07/04/2022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07/04/2022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046E52-A9FF-4E94-87B6-F8A38C2CA7DB}" type="datetimeFigureOut">
              <a:rPr lang="es-ES" smtClean="0"/>
              <a:t>07/04/2022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8.png"/><Relationship Id="rId18" Type="http://schemas.openxmlformats.org/officeDocument/2006/relationships/customXml" Target="../ink/ink6.xml"/><Relationship Id="rId26" Type="http://schemas.openxmlformats.org/officeDocument/2006/relationships/customXml" Target="../ink/ink8.xml"/><Relationship Id="rId12" Type="http://schemas.openxmlformats.org/officeDocument/2006/relationships/customXml" Target="../ink/ink3.xml"/><Relationship Id="rId17" Type="http://schemas.openxmlformats.org/officeDocument/2006/relationships/image" Target="../media/image10.png"/><Relationship Id="rId25" Type="http://schemas.openxmlformats.org/officeDocument/2006/relationships/image" Target="../media/image14.png"/><Relationship Id="rId38" Type="http://schemas.openxmlformats.org/officeDocument/2006/relationships/image" Target="../media/image19.png"/><Relationship Id="rId2" Type="http://schemas.openxmlformats.org/officeDocument/2006/relationships/customXml" Target="../ink/ink1.xml"/><Relationship Id="rId16" Type="http://schemas.openxmlformats.org/officeDocument/2006/relationships/customXml" Target="../ink/ink5.xml"/><Relationship Id="rId20" Type="http://schemas.openxmlformats.org/officeDocument/2006/relationships/customXml" Target="../ink/ink7.xml"/><Relationship Id="rId29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11" Type="http://schemas.openxmlformats.org/officeDocument/2006/relationships/image" Target="../media/image7.png"/><Relationship Id="rId32" Type="http://schemas.openxmlformats.org/officeDocument/2006/relationships/customXml" Target="../ink/ink12.xml"/><Relationship Id="rId37" Type="http://schemas.openxmlformats.org/officeDocument/2006/relationships/customXml" Target="../ink/ink13.xml"/><Relationship Id="rId15" Type="http://schemas.openxmlformats.org/officeDocument/2006/relationships/image" Target="../media/image9.png"/><Relationship Id="rId28" Type="http://schemas.openxmlformats.org/officeDocument/2006/relationships/customXml" Target="../ink/ink10.xml"/><Relationship Id="rId36" Type="http://schemas.openxmlformats.org/officeDocument/2006/relationships/image" Target="../media/image18.png"/><Relationship Id="rId10" Type="http://schemas.openxmlformats.org/officeDocument/2006/relationships/customXml" Target="../ink/ink2.xml"/><Relationship Id="rId19" Type="http://schemas.openxmlformats.org/officeDocument/2006/relationships/image" Target="../media/image11.png"/><Relationship Id="rId31" Type="http://schemas.openxmlformats.org/officeDocument/2006/relationships/image" Target="../media/image16.png"/><Relationship Id="rId9" Type="http://schemas.openxmlformats.org/officeDocument/2006/relationships/image" Target="../media/image6.png"/><Relationship Id="rId14" Type="http://schemas.openxmlformats.org/officeDocument/2006/relationships/customXml" Target="../ink/ink4.xml"/><Relationship Id="rId27" Type="http://schemas.openxmlformats.org/officeDocument/2006/relationships/customXml" Target="../ink/ink9.xml"/><Relationship Id="rId30" Type="http://schemas.openxmlformats.org/officeDocument/2006/relationships/customXml" Target="../ink/ink1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ustomXml" Target="../ink/ink14.xml"/><Relationship Id="rId1" Type="http://schemas.openxmlformats.org/officeDocument/2006/relationships/slideLayout" Target="../slideLayouts/slideLayout2.xml"/><Relationship Id="rId24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3E119F79-044B-4E30-A99B-CD656F2964EB}"/>
              </a:ext>
            </a:extLst>
          </p:cNvPr>
          <p:cNvSpPr txBox="1"/>
          <p:nvPr/>
        </p:nvSpPr>
        <p:spPr>
          <a:xfrm>
            <a:off x="287524" y="480425"/>
            <a:ext cx="8568952" cy="1107996"/>
          </a:xfrm>
          <a:prstGeom prst="rect">
            <a:avLst/>
          </a:prstGeom>
          <a:solidFill>
            <a:srgbClr val="BDF4BA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¿EXISTEN DIFERENCIAS SEGÚN SEXO EN LOS FUMADORES QUE SON ATENDIDOS EN UNA UNIDAD ESPECIALIZADA DE TABAQUISMO?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8A9A7B6D-CF69-4CF9-B0D4-D31171B95C6D}"/>
              </a:ext>
            </a:extLst>
          </p:cNvPr>
          <p:cNvSpPr txBox="1"/>
          <p:nvPr/>
        </p:nvSpPr>
        <p:spPr>
          <a:xfrm>
            <a:off x="143762" y="1600473"/>
            <a:ext cx="885647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500" dirty="0"/>
              <a:t>A.P. Arenas Polo</a:t>
            </a:r>
            <a:r>
              <a:rPr lang="es-ES" sz="1500" baseline="30000" dirty="0"/>
              <a:t>1</a:t>
            </a:r>
            <a:r>
              <a:rPr lang="es-ES" sz="1500" dirty="0"/>
              <a:t>, C. Montaño Montaño</a:t>
            </a:r>
            <a:r>
              <a:rPr lang="es-ES" sz="1500" baseline="30000" dirty="0"/>
              <a:t>1</a:t>
            </a:r>
            <a:r>
              <a:rPr lang="es-ES" sz="1500" dirty="0"/>
              <a:t>, C. Cabanillas Díez-Madroñero</a:t>
            </a:r>
            <a:r>
              <a:rPr lang="es-ES" sz="1500" baseline="30000" dirty="0"/>
              <a:t>1</a:t>
            </a:r>
            <a:r>
              <a:rPr lang="es-ES" sz="1500" dirty="0"/>
              <a:t>, C. De Dios Calama</a:t>
            </a:r>
            <a:r>
              <a:rPr lang="es-ES" sz="1500" baseline="30000" dirty="0"/>
              <a:t>1</a:t>
            </a:r>
            <a:r>
              <a:rPr lang="es-ES" sz="1500" dirty="0"/>
              <a:t>, M.E. Ruíz Carretero</a:t>
            </a:r>
            <a:r>
              <a:rPr lang="es-ES" sz="1500" baseline="30000" dirty="0"/>
              <a:t>1</a:t>
            </a:r>
            <a:r>
              <a:rPr lang="es-ES" sz="1500" dirty="0"/>
              <a:t>, M. Cebrián Romero</a:t>
            </a:r>
            <a:r>
              <a:rPr lang="es-ES" sz="1500" baseline="30000" dirty="0"/>
              <a:t>1</a:t>
            </a:r>
            <a:r>
              <a:rPr lang="es-ES" sz="1500" dirty="0"/>
              <a:t>, Z. F. Donoso Correa</a:t>
            </a:r>
            <a:r>
              <a:rPr lang="es-ES" sz="1500" baseline="30000" dirty="0"/>
              <a:t>1</a:t>
            </a:r>
            <a:r>
              <a:rPr lang="es-ES" sz="1500" dirty="0"/>
              <a:t>, C.P. Batres Erazo</a:t>
            </a:r>
            <a:r>
              <a:rPr lang="es-ES" sz="1500" baseline="30000" dirty="0"/>
              <a:t>1</a:t>
            </a:r>
            <a:r>
              <a:rPr lang="es-ES" sz="1500" dirty="0"/>
              <a:t>, A. Nacarino Burgos</a:t>
            </a:r>
            <a:r>
              <a:rPr lang="es-ES" sz="1500" baseline="30000" dirty="0"/>
              <a:t>2</a:t>
            </a:r>
            <a:r>
              <a:rPr lang="es-ES" sz="1500" dirty="0"/>
              <a:t>, J. A. Riesco Miranda</a:t>
            </a:r>
            <a:r>
              <a:rPr lang="es-ES" sz="1500" baseline="30000" dirty="0"/>
              <a:t>1</a:t>
            </a:r>
            <a:r>
              <a:rPr lang="es-ES" sz="1500" dirty="0"/>
              <a:t>. </a:t>
            </a:r>
            <a:r>
              <a:rPr lang="es-ES" sz="1500" baseline="30000" dirty="0"/>
              <a:t>1</a:t>
            </a:r>
            <a:r>
              <a:rPr lang="es-ES" sz="1500" dirty="0"/>
              <a:t>Servicio de Neumología del Complejo Hospitalario Universitario de Cáceres. </a:t>
            </a:r>
            <a:r>
              <a:rPr lang="es-ES" sz="1500" baseline="30000" dirty="0"/>
              <a:t>2</a:t>
            </a:r>
            <a:r>
              <a:rPr lang="es-ES" sz="1500" dirty="0"/>
              <a:t>Universidad de Extremadura.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2" name="Entrada de lápiz 21">
                <a:extLst>
                  <a:ext uri="{FF2B5EF4-FFF2-40B4-BE49-F238E27FC236}">
                    <a16:creationId xmlns:a16="http://schemas.microsoft.com/office/drawing/2014/main" id="{F6D4DA1F-13D0-4416-BAF3-39A2B068F495}"/>
                  </a:ext>
                </a:extLst>
              </p14:cNvPr>
              <p14:cNvContentPartPr/>
              <p14:nvPr/>
            </p14:nvContentPartPr>
            <p14:xfrm>
              <a:off x="5586153" y="2532788"/>
              <a:ext cx="254160" cy="95400"/>
            </p14:xfrm>
          </p:contentPart>
        </mc:Choice>
        <mc:Fallback xmlns="">
          <p:pic>
            <p:nvPicPr>
              <p:cNvPr id="22" name="Entrada de lápiz 21">
                <a:extLst>
                  <a:ext uri="{FF2B5EF4-FFF2-40B4-BE49-F238E27FC236}">
                    <a16:creationId xmlns:a16="http://schemas.microsoft.com/office/drawing/2014/main" id="{F6D4DA1F-13D0-4416-BAF3-39A2B068F495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523513" y="2469788"/>
                <a:ext cx="379800" cy="221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24" name="Entrada de lápiz 23">
                <a:extLst>
                  <a:ext uri="{FF2B5EF4-FFF2-40B4-BE49-F238E27FC236}">
                    <a16:creationId xmlns:a16="http://schemas.microsoft.com/office/drawing/2014/main" id="{2D1EAB8E-D765-4787-9AD8-0323CD6A5BB8}"/>
                  </a:ext>
                </a:extLst>
              </p14:cNvPr>
              <p14:cNvContentPartPr/>
              <p14:nvPr/>
            </p14:nvContentPartPr>
            <p14:xfrm>
              <a:off x="5194113" y="4517828"/>
              <a:ext cx="360" cy="360"/>
            </p14:xfrm>
          </p:contentPart>
        </mc:Choice>
        <mc:Fallback xmlns="">
          <p:pic>
            <p:nvPicPr>
              <p:cNvPr id="24" name="Entrada de lápiz 23">
                <a:extLst>
                  <a:ext uri="{FF2B5EF4-FFF2-40B4-BE49-F238E27FC236}">
                    <a16:creationId xmlns:a16="http://schemas.microsoft.com/office/drawing/2014/main" id="{2D1EAB8E-D765-4787-9AD8-0323CD6A5BB8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131473" y="4455188"/>
                <a:ext cx="12600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26" name="Entrada de lápiz 25">
                <a:extLst>
                  <a:ext uri="{FF2B5EF4-FFF2-40B4-BE49-F238E27FC236}">
                    <a16:creationId xmlns:a16="http://schemas.microsoft.com/office/drawing/2014/main" id="{831539B4-7A99-4F3E-ADA9-C8153C04C408}"/>
                  </a:ext>
                </a:extLst>
              </p14:cNvPr>
              <p14:cNvContentPartPr/>
              <p14:nvPr/>
            </p14:nvContentPartPr>
            <p14:xfrm>
              <a:off x="5275473" y="4632668"/>
              <a:ext cx="902880" cy="17640"/>
            </p14:xfrm>
          </p:contentPart>
        </mc:Choice>
        <mc:Fallback xmlns="">
          <p:pic>
            <p:nvPicPr>
              <p:cNvPr id="26" name="Entrada de lápiz 25">
                <a:extLst>
                  <a:ext uri="{FF2B5EF4-FFF2-40B4-BE49-F238E27FC236}">
                    <a16:creationId xmlns:a16="http://schemas.microsoft.com/office/drawing/2014/main" id="{831539B4-7A99-4F3E-ADA9-C8153C04C408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5212473" y="4570028"/>
                <a:ext cx="1028520" cy="143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30" name="Entrada de lápiz 29">
                <a:extLst>
                  <a:ext uri="{FF2B5EF4-FFF2-40B4-BE49-F238E27FC236}">
                    <a16:creationId xmlns:a16="http://schemas.microsoft.com/office/drawing/2014/main" id="{22A14E6C-F528-4633-9525-8809B0664CEC}"/>
                  </a:ext>
                </a:extLst>
              </p14:cNvPr>
              <p14:cNvContentPartPr/>
              <p14:nvPr/>
            </p14:nvContentPartPr>
            <p14:xfrm>
              <a:off x="4879113" y="4602428"/>
              <a:ext cx="360" cy="360"/>
            </p14:xfrm>
          </p:contentPart>
        </mc:Choice>
        <mc:Fallback xmlns="">
          <p:pic>
            <p:nvPicPr>
              <p:cNvPr id="30" name="Entrada de lápiz 29">
                <a:extLst>
                  <a:ext uri="{FF2B5EF4-FFF2-40B4-BE49-F238E27FC236}">
                    <a16:creationId xmlns:a16="http://schemas.microsoft.com/office/drawing/2014/main" id="{22A14E6C-F528-4633-9525-8809B0664CEC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4843473" y="4566428"/>
                <a:ext cx="72000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32" name="Entrada de lápiz 31">
                <a:extLst>
                  <a:ext uri="{FF2B5EF4-FFF2-40B4-BE49-F238E27FC236}">
                    <a16:creationId xmlns:a16="http://schemas.microsoft.com/office/drawing/2014/main" id="{9BF543D1-DD81-416D-98FB-E1DA93349CF9}"/>
                  </a:ext>
                </a:extLst>
              </p14:cNvPr>
              <p14:cNvContentPartPr/>
              <p14:nvPr/>
            </p14:nvContentPartPr>
            <p14:xfrm>
              <a:off x="5901153" y="4609988"/>
              <a:ext cx="360" cy="360"/>
            </p14:xfrm>
          </p:contentPart>
        </mc:Choice>
        <mc:Fallback xmlns="">
          <p:pic>
            <p:nvPicPr>
              <p:cNvPr id="32" name="Entrada de lápiz 31">
                <a:extLst>
                  <a:ext uri="{FF2B5EF4-FFF2-40B4-BE49-F238E27FC236}">
                    <a16:creationId xmlns:a16="http://schemas.microsoft.com/office/drawing/2014/main" id="{9BF543D1-DD81-416D-98FB-E1DA93349CF9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5865513" y="4573988"/>
                <a:ext cx="72000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33" name="Entrada de lápiz 32">
                <a:extLst>
                  <a:ext uri="{FF2B5EF4-FFF2-40B4-BE49-F238E27FC236}">
                    <a16:creationId xmlns:a16="http://schemas.microsoft.com/office/drawing/2014/main" id="{A5FA19EF-4FD9-48D8-A1C4-02FC3C0EB329}"/>
                  </a:ext>
                </a:extLst>
              </p14:cNvPr>
              <p14:cNvContentPartPr/>
              <p14:nvPr/>
            </p14:nvContentPartPr>
            <p14:xfrm>
              <a:off x="7714833" y="2565548"/>
              <a:ext cx="237960" cy="62640"/>
            </p14:xfrm>
          </p:contentPart>
        </mc:Choice>
        <mc:Fallback xmlns="">
          <p:pic>
            <p:nvPicPr>
              <p:cNvPr id="33" name="Entrada de lápiz 32">
                <a:extLst>
                  <a:ext uri="{FF2B5EF4-FFF2-40B4-BE49-F238E27FC236}">
                    <a16:creationId xmlns:a16="http://schemas.microsoft.com/office/drawing/2014/main" id="{A5FA19EF-4FD9-48D8-A1C4-02FC3C0EB329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7678833" y="2529908"/>
                <a:ext cx="309600" cy="134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41" name="Entrada de lápiz 40">
                <a:extLst>
                  <a:ext uri="{FF2B5EF4-FFF2-40B4-BE49-F238E27FC236}">
                    <a16:creationId xmlns:a16="http://schemas.microsoft.com/office/drawing/2014/main" id="{FD697485-BCAE-4088-B28A-A3D1F1925F29}"/>
                  </a:ext>
                </a:extLst>
              </p14:cNvPr>
              <p14:cNvContentPartPr/>
              <p14:nvPr/>
            </p14:nvContentPartPr>
            <p14:xfrm>
              <a:off x="7651113" y="4588748"/>
              <a:ext cx="501840" cy="83880"/>
            </p14:xfrm>
          </p:contentPart>
        </mc:Choice>
        <mc:Fallback xmlns="">
          <p:pic>
            <p:nvPicPr>
              <p:cNvPr id="41" name="Entrada de lápiz 40">
                <a:extLst>
                  <a:ext uri="{FF2B5EF4-FFF2-40B4-BE49-F238E27FC236}">
                    <a16:creationId xmlns:a16="http://schemas.microsoft.com/office/drawing/2014/main" id="{FD697485-BCAE-4088-B28A-A3D1F1925F29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7615473" y="4552748"/>
                <a:ext cx="573480" cy="155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44" name="Entrada de lápiz 43">
                <a:extLst>
                  <a:ext uri="{FF2B5EF4-FFF2-40B4-BE49-F238E27FC236}">
                    <a16:creationId xmlns:a16="http://schemas.microsoft.com/office/drawing/2014/main" id="{47E30A0B-324D-41BA-8FCB-1080BF16C610}"/>
                  </a:ext>
                </a:extLst>
              </p14:cNvPr>
              <p14:cNvContentPartPr/>
              <p14:nvPr/>
            </p14:nvContentPartPr>
            <p14:xfrm>
              <a:off x="7153593" y="4594508"/>
              <a:ext cx="360" cy="360"/>
            </p14:xfrm>
          </p:contentPart>
        </mc:Choice>
        <mc:Fallback xmlns="">
          <p:pic>
            <p:nvPicPr>
              <p:cNvPr id="44" name="Entrada de lápiz 43">
                <a:extLst>
                  <a:ext uri="{FF2B5EF4-FFF2-40B4-BE49-F238E27FC236}">
                    <a16:creationId xmlns:a16="http://schemas.microsoft.com/office/drawing/2014/main" id="{47E30A0B-324D-41BA-8FCB-1080BF16C610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7117953" y="4558868"/>
                <a:ext cx="72000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48" name="Entrada de lápiz 47">
                <a:extLst>
                  <a:ext uri="{FF2B5EF4-FFF2-40B4-BE49-F238E27FC236}">
                    <a16:creationId xmlns:a16="http://schemas.microsoft.com/office/drawing/2014/main" id="{EF423789-BCDB-48E8-8B75-4D7D63125BAC}"/>
                  </a:ext>
                </a:extLst>
              </p14:cNvPr>
              <p14:cNvContentPartPr/>
              <p14:nvPr/>
            </p14:nvContentPartPr>
            <p14:xfrm>
              <a:off x="8144673" y="4609988"/>
              <a:ext cx="360" cy="360"/>
            </p14:xfrm>
          </p:contentPart>
        </mc:Choice>
        <mc:Fallback xmlns="">
          <p:pic>
            <p:nvPicPr>
              <p:cNvPr id="48" name="Entrada de lápiz 47">
                <a:extLst>
                  <a:ext uri="{FF2B5EF4-FFF2-40B4-BE49-F238E27FC236}">
                    <a16:creationId xmlns:a16="http://schemas.microsoft.com/office/drawing/2014/main" id="{EF423789-BCDB-48E8-8B75-4D7D63125BAC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8109033" y="4573988"/>
                <a:ext cx="72000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50" name="Entrada de lápiz 49">
                <a:extLst>
                  <a:ext uri="{FF2B5EF4-FFF2-40B4-BE49-F238E27FC236}">
                    <a16:creationId xmlns:a16="http://schemas.microsoft.com/office/drawing/2014/main" id="{E727CDC4-D734-44E7-B2CA-A45EB2DC0CFA}"/>
                  </a:ext>
                </a:extLst>
              </p14:cNvPr>
              <p14:cNvContentPartPr/>
              <p14:nvPr/>
            </p14:nvContentPartPr>
            <p14:xfrm>
              <a:off x="7100233" y="4555409"/>
              <a:ext cx="57600" cy="96480"/>
            </p14:xfrm>
          </p:contentPart>
        </mc:Choice>
        <mc:Fallback xmlns="">
          <p:pic>
            <p:nvPicPr>
              <p:cNvPr id="50" name="Entrada de lápiz 49">
                <a:extLst>
                  <a:ext uri="{FF2B5EF4-FFF2-40B4-BE49-F238E27FC236}">
                    <a16:creationId xmlns:a16="http://schemas.microsoft.com/office/drawing/2014/main" id="{E727CDC4-D734-44E7-B2CA-A45EB2DC0CFA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7064233" y="4519769"/>
                <a:ext cx="129240" cy="168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51" name="Entrada de lápiz 50">
                <a:extLst>
                  <a:ext uri="{FF2B5EF4-FFF2-40B4-BE49-F238E27FC236}">
                    <a16:creationId xmlns:a16="http://schemas.microsoft.com/office/drawing/2014/main" id="{5130903E-6593-4633-A49F-347F2DAD37F8}"/>
                  </a:ext>
                </a:extLst>
              </p14:cNvPr>
              <p14:cNvContentPartPr/>
              <p14:nvPr/>
            </p14:nvContentPartPr>
            <p14:xfrm>
              <a:off x="8100673" y="4581329"/>
              <a:ext cx="71280" cy="30240"/>
            </p14:xfrm>
          </p:contentPart>
        </mc:Choice>
        <mc:Fallback xmlns="">
          <p:pic>
            <p:nvPicPr>
              <p:cNvPr id="51" name="Entrada de lápiz 50">
                <a:extLst>
                  <a:ext uri="{FF2B5EF4-FFF2-40B4-BE49-F238E27FC236}">
                    <a16:creationId xmlns:a16="http://schemas.microsoft.com/office/drawing/2014/main" id="{5130903E-6593-4633-A49F-347F2DAD37F8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8064673" y="4545689"/>
                <a:ext cx="142920" cy="101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55" name="Entrada de lápiz 54">
                <a:extLst>
                  <a:ext uri="{FF2B5EF4-FFF2-40B4-BE49-F238E27FC236}">
                    <a16:creationId xmlns:a16="http://schemas.microsoft.com/office/drawing/2014/main" id="{9536D961-A753-4F4E-9181-2C5DFABA3918}"/>
                  </a:ext>
                </a:extLst>
              </p14:cNvPr>
              <p14:cNvContentPartPr/>
              <p14:nvPr/>
            </p14:nvContentPartPr>
            <p14:xfrm>
              <a:off x="5882353" y="4563689"/>
              <a:ext cx="48960" cy="81360"/>
            </p14:xfrm>
          </p:contentPart>
        </mc:Choice>
        <mc:Fallback xmlns="">
          <p:pic>
            <p:nvPicPr>
              <p:cNvPr id="55" name="Entrada de lápiz 54">
                <a:extLst>
                  <a:ext uri="{FF2B5EF4-FFF2-40B4-BE49-F238E27FC236}">
                    <a16:creationId xmlns:a16="http://schemas.microsoft.com/office/drawing/2014/main" id="{9536D961-A753-4F4E-9181-2C5DFABA3918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5846353" y="4528049"/>
                <a:ext cx="120600" cy="153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7">
            <p14:nvContentPartPr>
              <p14:cNvPr id="56" name="Entrada de lápiz 55">
                <a:extLst>
                  <a:ext uri="{FF2B5EF4-FFF2-40B4-BE49-F238E27FC236}">
                    <a16:creationId xmlns:a16="http://schemas.microsoft.com/office/drawing/2014/main" id="{AE3B20AD-3BA6-497B-88FA-EA587815987B}"/>
                  </a:ext>
                </a:extLst>
              </p14:cNvPr>
              <p14:cNvContentPartPr/>
              <p14:nvPr/>
            </p14:nvContentPartPr>
            <p14:xfrm>
              <a:off x="4834753" y="4299809"/>
              <a:ext cx="48240" cy="359640"/>
            </p14:xfrm>
          </p:contentPart>
        </mc:Choice>
        <mc:Fallback xmlns="">
          <p:pic>
            <p:nvPicPr>
              <p:cNvPr id="56" name="Entrada de lápiz 55">
                <a:extLst>
                  <a:ext uri="{FF2B5EF4-FFF2-40B4-BE49-F238E27FC236}">
                    <a16:creationId xmlns:a16="http://schemas.microsoft.com/office/drawing/2014/main" id="{AE3B20AD-3BA6-497B-88FA-EA587815987B}"/>
                  </a:ext>
                </a:extLst>
              </p:cNvPr>
              <p:cNvPicPr/>
              <p:nvPr/>
            </p:nvPicPr>
            <p:blipFill>
              <a:blip r:embed="rId38"/>
              <a:stretch>
                <a:fillRect/>
              </a:stretch>
            </p:blipFill>
            <p:spPr>
              <a:xfrm>
                <a:off x="4798753" y="4264169"/>
                <a:ext cx="119880" cy="431280"/>
              </a:xfrm>
              <a:prstGeom prst="rect">
                <a:avLst/>
              </a:prstGeom>
            </p:spPr>
          </p:pic>
        </mc:Fallback>
      </mc:AlternateContent>
      <p:sp>
        <p:nvSpPr>
          <p:cNvPr id="43" name="CuadroTexto 42">
            <a:extLst>
              <a:ext uri="{FF2B5EF4-FFF2-40B4-BE49-F238E27FC236}">
                <a16:creationId xmlns:a16="http://schemas.microsoft.com/office/drawing/2014/main" id="{79FD8D7C-8A06-4836-B0F5-687E05827C2A}"/>
              </a:ext>
            </a:extLst>
          </p:cNvPr>
          <p:cNvSpPr txBox="1"/>
          <p:nvPr/>
        </p:nvSpPr>
        <p:spPr>
          <a:xfrm>
            <a:off x="350538" y="2712847"/>
            <a:ext cx="8395766" cy="707886"/>
          </a:xfrm>
          <a:prstGeom prst="rect">
            <a:avLst/>
          </a:prstGeom>
          <a:solidFill>
            <a:srgbClr val="DCF8F6"/>
          </a:solidFill>
          <a:ln w="28575">
            <a:solidFill>
              <a:schemeClr val="accent5">
                <a:lumMod val="75000"/>
              </a:schemeClr>
            </a:solidFill>
            <a:prstDash val="solid"/>
          </a:ln>
        </p:spPr>
        <p:txBody>
          <a:bodyPr wrap="square" rtlCol="0">
            <a:spAutoFit/>
          </a:bodyPr>
          <a:lstStyle/>
          <a:p>
            <a:pPr algn="just"/>
            <a:r>
              <a:rPr lang="es-ES" sz="2000" u="sng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Objetivo:</a:t>
            </a:r>
            <a:r>
              <a:rPr lang="es-E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Analizar las diferencias asociadas al sexo de los pacientes que acuden a nuestra unidad especializada de tabaquismo.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7125C06E-EFF3-46DB-B7B4-0CCE588D96B1}"/>
              </a:ext>
            </a:extLst>
          </p:cNvPr>
          <p:cNvSpPr txBox="1"/>
          <p:nvPr/>
        </p:nvSpPr>
        <p:spPr>
          <a:xfrm>
            <a:off x="350538" y="3855803"/>
            <a:ext cx="8402973" cy="707886"/>
          </a:xfrm>
          <a:prstGeom prst="rect">
            <a:avLst/>
          </a:prstGeom>
          <a:solidFill>
            <a:srgbClr val="DCF8F6"/>
          </a:solidFill>
          <a:ln w="28575">
            <a:solidFill>
              <a:schemeClr val="accent5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sz="2000" u="sng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Metodología:</a:t>
            </a:r>
            <a:r>
              <a:rPr lang="es-E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Estudio </a:t>
            </a:r>
            <a:r>
              <a:rPr lang="es-ES" sz="2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restrospectivo</a:t>
            </a:r>
            <a:r>
              <a:rPr lang="es-E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comparativo desde octubre del 2020 hasta octubre 2021.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Rectángulo 71">
            <a:extLst>
              <a:ext uri="{FF2B5EF4-FFF2-40B4-BE49-F238E27FC236}">
                <a16:creationId xmlns:a16="http://schemas.microsoft.com/office/drawing/2014/main" id="{8D002C89-9808-4384-8A9A-31A465082F51}"/>
              </a:ext>
            </a:extLst>
          </p:cNvPr>
          <p:cNvSpPr/>
          <p:nvPr/>
        </p:nvSpPr>
        <p:spPr>
          <a:xfrm>
            <a:off x="261840" y="486935"/>
            <a:ext cx="8342608" cy="1594845"/>
          </a:xfrm>
          <a:prstGeom prst="rect">
            <a:avLst/>
          </a:prstGeom>
          <a:solidFill>
            <a:srgbClr val="DCF8F6"/>
          </a:solidFill>
          <a:ln w="28575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A5E87AB9-7B47-4CC3-8594-88BA03B2FD0A}"/>
              </a:ext>
            </a:extLst>
          </p:cNvPr>
          <p:cNvSpPr txBox="1"/>
          <p:nvPr/>
        </p:nvSpPr>
        <p:spPr>
          <a:xfrm>
            <a:off x="261840" y="450564"/>
            <a:ext cx="819859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000" u="sng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Resultados:</a:t>
            </a:r>
            <a:r>
              <a:rPr lang="es-E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E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Existen diferencias estadísticamente significativas en cuanto a las comorbilidades, predominando la HTA, DLP y la cardiopatía isquémica, así como un mayor número de años de fumador e índice paquetes/año en varones.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02" name="Entrada de lápiz 101">
                <a:extLst>
                  <a:ext uri="{FF2B5EF4-FFF2-40B4-BE49-F238E27FC236}">
                    <a16:creationId xmlns:a16="http://schemas.microsoft.com/office/drawing/2014/main" id="{75C2F4EA-AB2A-4C4F-8620-991C4B0198BD}"/>
                  </a:ext>
                </a:extLst>
              </p14:cNvPr>
              <p14:cNvContentPartPr/>
              <p14:nvPr/>
            </p14:nvContentPartPr>
            <p14:xfrm>
              <a:off x="2120433" y="2973068"/>
              <a:ext cx="360" cy="360"/>
            </p14:xfrm>
          </p:contentPart>
        </mc:Choice>
        <mc:Fallback xmlns="">
          <p:pic>
            <p:nvPicPr>
              <p:cNvPr id="102" name="Entrada de lápiz 101">
                <a:extLst>
                  <a:ext uri="{FF2B5EF4-FFF2-40B4-BE49-F238E27FC236}">
                    <a16:creationId xmlns:a16="http://schemas.microsoft.com/office/drawing/2014/main" id="{75C2F4EA-AB2A-4C4F-8620-991C4B0198BD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2116113" y="2968748"/>
                <a:ext cx="9000" cy="9000"/>
              </a:xfrm>
              <a:prstGeom prst="rect">
                <a:avLst/>
              </a:prstGeom>
            </p:spPr>
          </p:pic>
        </mc:Fallback>
      </mc:AlternateContent>
      <p:sp>
        <p:nvSpPr>
          <p:cNvPr id="75" name="Rectángulo 74">
            <a:extLst>
              <a:ext uri="{FF2B5EF4-FFF2-40B4-BE49-F238E27FC236}">
                <a16:creationId xmlns:a16="http://schemas.microsoft.com/office/drawing/2014/main" id="{9149279A-1618-4F20-B496-BC85CC883D7A}"/>
              </a:ext>
            </a:extLst>
          </p:cNvPr>
          <p:cNvSpPr/>
          <p:nvPr/>
        </p:nvSpPr>
        <p:spPr>
          <a:xfrm>
            <a:off x="261840" y="2211710"/>
            <a:ext cx="8342608" cy="2736304"/>
          </a:xfrm>
          <a:prstGeom prst="rect">
            <a:avLst/>
          </a:prstGeom>
          <a:solidFill>
            <a:srgbClr val="BDF4BA"/>
          </a:solidFill>
          <a:ln w="28575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2000" u="sng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Conclusiones: 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s-ES" sz="2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 pacientes varones presentan comorbilidades como HTA, DLP y cardiopatía isquémica con mayor frecuencia que las mujeres.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s-ES" sz="2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historia de consumo y el índice paquetes/año es mayor en varones.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s-ES" sz="2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 se observan diferencias estadísticamente significativas entre hombres y mujeres en cuanto al número y tipo de consultas ni respecto a la dependencia nicotínica, eficacia de tratamiento ni en las recaídas. 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266</TotalTime>
  <Words>234</Words>
  <Application>Microsoft Office PowerPoint</Application>
  <PresentationFormat>Presentación en pantalla (16:9)</PresentationFormat>
  <Paragraphs>10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Arial</vt:lpstr>
      <vt:lpstr>Calibri</vt:lpstr>
      <vt:lpstr>Tahoma</vt:lpstr>
      <vt:lpstr>Wingdings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amanda arenas</cp:lastModifiedBy>
  <cp:revision>25</cp:revision>
  <dcterms:created xsi:type="dcterms:W3CDTF">2022-01-11T08:55:46Z</dcterms:created>
  <dcterms:modified xsi:type="dcterms:W3CDTF">2022-04-07T18:26:26Z</dcterms:modified>
</cp:coreProperties>
</file>