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134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03/04/2022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0" y="35717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1400" b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EL SEGUIMIENTO DE LOS PACIENTES CON EPOC QUE PRECISAN INGRESO HOSPITALARIO CON VENTILACIÓN MECÁNICA NO INVASIVA (VMNI)</a:t>
            </a:r>
            <a:endParaRPr lang="es-ES" sz="1400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" name="5 Conector recto"/>
          <p:cNvCxnSpPr/>
          <p:nvPr/>
        </p:nvCxnSpPr>
        <p:spPr>
          <a:xfrm>
            <a:off x="214282" y="857238"/>
            <a:ext cx="8643998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928794" y="857238"/>
            <a:ext cx="6107762" cy="25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050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A.</a:t>
            </a:r>
            <a:r>
              <a:rPr kumimoji="0" lang="es-ES" sz="1050" b="0" i="1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Aguilar Gálvez</a:t>
            </a:r>
            <a:r>
              <a:rPr kumimoji="0" lang="es-ES" sz="1050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, E. Sánchez Álvarez, J.</a:t>
            </a:r>
            <a:r>
              <a:rPr kumimoji="0" lang="es-ES" sz="1050" b="0" i="1" u="none" strike="noStrike" cap="none" normalizeH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López García, </a:t>
            </a:r>
            <a:r>
              <a:rPr lang="es-ES" sz="1050" i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D.E. Vega </a:t>
            </a:r>
            <a:r>
              <a:rPr lang="es-ES" sz="1050" i="1" dirty="0" err="1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Lizarazo</a:t>
            </a:r>
            <a:r>
              <a:rPr lang="es-ES" sz="1050" i="1" dirty="0" smtClean="0">
                <a:solidFill>
                  <a:schemeClr val="tx2">
                    <a:lumMod val="75000"/>
                  </a:schemeClr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, N. Reina Marfil, J.L.</a:t>
            </a:r>
            <a:r>
              <a:rPr kumimoji="0" lang="es-ES" sz="1050" b="0" i="1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 Velasco Garrido</a:t>
            </a:r>
            <a:endParaRPr kumimoji="0" lang="es-ES" sz="1050" b="0" i="1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000364" y="1214428"/>
            <a:ext cx="3143272" cy="28575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INTRODUCCIÓN </a:t>
            </a:r>
            <a:endParaRPr lang="es-ES" sz="1400" dirty="0"/>
          </a:p>
        </p:txBody>
      </p:sp>
      <p:sp>
        <p:nvSpPr>
          <p:cNvPr id="15" name="14 Rectángulo"/>
          <p:cNvSpPr/>
          <p:nvPr/>
        </p:nvSpPr>
        <p:spPr>
          <a:xfrm>
            <a:off x="2928926" y="3571882"/>
            <a:ext cx="3143272" cy="28575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MATERIAL Y MÉTODO </a:t>
            </a:r>
            <a:endParaRPr lang="es-ES" sz="1400" dirty="0"/>
          </a:p>
        </p:txBody>
      </p:sp>
      <p:sp>
        <p:nvSpPr>
          <p:cNvPr id="23" name="22 Rectángulo"/>
          <p:cNvSpPr/>
          <p:nvPr/>
        </p:nvSpPr>
        <p:spPr>
          <a:xfrm>
            <a:off x="142844" y="1500180"/>
            <a:ext cx="8858312" cy="714380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s-ES" sz="1200" dirty="0" smtClean="0"/>
          </a:p>
          <a:p>
            <a:pPr algn="just"/>
            <a:endParaRPr lang="es-ES" sz="1200" dirty="0" smtClean="0"/>
          </a:p>
          <a:p>
            <a:pPr algn="just"/>
            <a:r>
              <a:rPr lang="es-ES" sz="1200" dirty="0" smtClean="0"/>
              <a:t>La </a:t>
            </a:r>
            <a:r>
              <a:rPr lang="es-ES" sz="1200" dirty="0" smtClean="0"/>
              <a:t>enfermedad pulmonar obstructiva crónica (EPOC) constituye un problema sanitario con elevada </a:t>
            </a:r>
            <a:r>
              <a:rPr lang="es-ES" sz="1200" dirty="0" err="1" smtClean="0"/>
              <a:t>morbimortalidad</a:t>
            </a:r>
            <a:r>
              <a:rPr lang="es-ES" sz="1200" dirty="0" smtClean="0"/>
              <a:t>. Las exacerbaciones que requieren hospitalización y no responden a tratamiento conservador desarrollan insuficiencia y acidosis respiratoria progresiva con necesidad de ventilación mecánica no </a:t>
            </a:r>
            <a:r>
              <a:rPr lang="es-ES" sz="1200" dirty="0" smtClean="0"/>
              <a:t>invasiva (VMNI).  </a:t>
            </a:r>
          </a:p>
          <a:p>
            <a:pPr algn="just"/>
            <a:endParaRPr lang="es-ES" sz="1200" dirty="0" smtClean="0"/>
          </a:p>
          <a:p>
            <a:pPr algn="just"/>
            <a:endParaRPr lang="es-ES" dirty="0" smtClean="0"/>
          </a:p>
        </p:txBody>
      </p:sp>
      <p:sp>
        <p:nvSpPr>
          <p:cNvPr id="29" name="28 Rectángulo"/>
          <p:cNvSpPr/>
          <p:nvPr/>
        </p:nvSpPr>
        <p:spPr>
          <a:xfrm>
            <a:off x="142844" y="3857634"/>
            <a:ext cx="8858312" cy="785818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sz="1200" dirty="0" smtClean="0"/>
          </a:p>
          <a:p>
            <a:pPr algn="just"/>
            <a:r>
              <a:rPr lang="es-ES" sz="1200" dirty="0" smtClean="0"/>
              <a:t>Estudio </a:t>
            </a:r>
            <a:r>
              <a:rPr lang="es-ES" sz="1200" dirty="0" smtClean="0"/>
              <a:t>descriptivo y retrospectivo mediante datos de historia informatizada de pacientes EPOC que precisaron ingreso hospitalario con uso de VMNI entre enero de 2019 y enero de 2021. Como variables se recogieron datos </a:t>
            </a:r>
            <a:r>
              <a:rPr lang="es-ES" sz="1200" dirty="0" err="1" smtClean="0"/>
              <a:t>sociodemográficos</a:t>
            </a:r>
            <a:r>
              <a:rPr lang="es-ES" sz="1200" dirty="0" smtClean="0"/>
              <a:t>, </a:t>
            </a:r>
            <a:r>
              <a:rPr lang="es-ES" sz="1200" dirty="0" err="1" smtClean="0"/>
              <a:t>comorbilidades</a:t>
            </a:r>
            <a:r>
              <a:rPr lang="es-ES" sz="1200" dirty="0" smtClean="0"/>
              <a:t>, </a:t>
            </a:r>
            <a:r>
              <a:rPr lang="es-ES" sz="1200" dirty="0" smtClean="0"/>
              <a:t>pruebas funcionales </a:t>
            </a:r>
            <a:r>
              <a:rPr lang="es-ES" sz="1200" dirty="0" smtClean="0"/>
              <a:t>respiratorias, exacerbaciones anuales, gasometría arterial, tipo de VMNI empleada en hospitalización y mortalidad</a:t>
            </a:r>
            <a:r>
              <a:rPr lang="es-ES" dirty="0" smtClean="0"/>
              <a:t>. </a:t>
            </a:r>
          </a:p>
          <a:p>
            <a:pPr algn="ctr"/>
            <a:endParaRPr lang="es-ES" dirty="0"/>
          </a:p>
        </p:txBody>
      </p:sp>
      <p:sp>
        <p:nvSpPr>
          <p:cNvPr id="32" name="31 Explosión 2"/>
          <p:cNvSpPr/>
          <p:nvPr/>
        </p:nvSpPr>
        <p:spPr>
          <a:xfrm>
            <a:off x="357158" y="2428874"/>
            <a:ext cx="1785950" cy="107157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b="1" u="sng" dirty="0" smtClean="0"/>
              <a:t>OBJETIVO</a:t>
            </a:r>
            <a:endParaRPr lang="es-ES" sz="1100" b="1" u="sng" dirty="0"/>
          </a:p>
        </p:txBody>
      </p:sp>
      <p:cxnSp>
        <p:nvCxnSpPr>
          <p:cNvPr id="34" name="33 Conector recto de flecha"/>
          <p:cNvCxnSpPr/>
          <p:nvPr/>
        </p:nvCxnSpPr>
        <p:spPr>
          <a:xfrm>
            <a:off x="2071670" y="2928940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5" name="34 Rectángulo"/>
          <p:cNvSpPr/>
          <p:nvPr/>
        </p:nvSpPr>
        <p:spPr>
          <a:xfrm>
            <a:off x="2928926" y="2643188"/>
            <a:ext cx="4643470" cy="500066"/>
          </a:xfrm>
          <a:prstGeom prst="rect">
            <a:avLst/>
          </a:prstGeom>
          <a:ln w="31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 smtClean="0"/>
              <a:t>conocer el perfil de los pacientes EPOC que precisan VMNI en nuestro centro y seguimiento tras agudización hospitalaria</a:t>
            </a:r>
            <a:endParaRPr lang="es-E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786050" y="142858"/>
            <a:ext cx="3143272" cy="28575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RESULTADOS  </a:t>
            </a:r>
            <a:endParaRPr lang="es-ES" sz="1400" dirty="0"/>
          </a:p>
        </p:txBody>
      </p:sp>
      <p:sp>
        <p:nvSpPr>
          <p:cNvPr id="6" name="5 Rectángulo"/>
          <p:cNvSpPr/>
          <p:nvPr/>
        </p:nvSpPr>
        <p:spPr>
          <a:xfrm>
            <a:off x="142844" y="500048"/>
            <a:ext cx="3857652" cy="28575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CARACTERÍSTICAS SOCIODEMOGRÁFICAS  </a:t>
            </a:r>
            <a:endParaRPr lang="es-ES" sz="1400" dirty="0"/>
          </a:p>
        </p:txBody>
      </p:sp>
      <p:sp>
        <p:nvSpPr>
          <p:cNvPr id="7" name="6 Rectángulo"/>
          <p:cNvSpPr/>
          <p:nvPr/>
        </p:nvSpPr>
        <p:spPr>
          <a:xfrm>
            <a:off x="142844" y="785800"/>
            <a:ext cx="8786874" cy="9286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/>
            <a:endParaRPr lang="es-ES" sz="1100" dirty="0" smtClean="0">
              <a:solidFill>
                <a:schemeClr val="tx1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lvl="0" algn="just"/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Muestra </a:t>
            </a:r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total 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de 64 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pacientes con una media de edad de 69,93 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años. </a:t>
            </a:r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Mujeres 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17 (26,56%) </a:t>
            </a:r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y hombres 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47 (73,44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%). 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Los </a:t>
            </a:r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fumadores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fueron 27 (42,18%) y </a:t>
            </a:r>
            <a:r>
              <a:rPr lang="es-ES" sz="1100" b="1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exfumadores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37 (57,82%) con IPA de 50, 05. </a:t>
            </a:r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FRCV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HTA 43(67,19%), Obesidad 36 (56,25%), DL 39,09% y DM 23(35,93%). </a:t>
            </a:r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Cardiopatías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 IAM 9 (29,03%), FA 12(38,70%), IC 6(19,35%), valvular 5(16,12%). </a:t>
            </a:r>
            <a:r>
              <a:rPr lang="es-ES" sz="1100" b="1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Cerebrovasculares</a:t>
            </a:r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e insuficiencia renal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8 (12,5%). </a:t>
            </a:r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Grado de dependencia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: parcial 10(15,62%) y total 17(26,57%). FEV1 899 (42%). </a:t>
            </a:r>
            <a:r>
              <a:rPr lang="es-ES" sz="1100" b="1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SAHS: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grave 19(29,68%) con </a:t>
            </a:r>
            <a:r>
              <a:rPr lang="es-ES" sz="11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VMNi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18 (28,12%): CPAP 14 (21,87%) y </a:t>
            </a:r>
            <a:r>
              <a:rPr lang="es-ES" sz="1100" dirty="0" err="1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BiPAP</a:t>
            </a:r>
            <a:r>
              <a:rPr lang="es-ES" sz="1100" dirty="0" smtClean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4(6,25%)</a:t>
            </a:r>
            <a:endParaRPr lang="es-ES" sz="11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ES" dirty="0"/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-1" y="1643055"/>
          <a:ext cx="5429256" cy="3500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9752"/>
                <a:gridCol w="1809752"/>
                <a:gridCol w="1809752"/>
              </a:tblGrid>
              <a:tr h="497930">
                <a:tc>
                  <a:txBody>
                    <a:bodyPr/>
                    <a:lstStyle/>
                    <a:p>
                      <a:pPr algn="ctr"/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Al</a:t>
                      </a:r>
                      <a:r>
                        <a:rPr lang="es-ES" sz="1100" baseline="0" dirty="0" smtClean="0"/>
                        <a:t> ingreso hospitalaria 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Al alta domiciliaria </a:t>
                      </a:r>
                      <a:endParaRPr lang="es-ES" sz="1100" dirty="0"/>
                    </a:p>
                  </a:txBody>
                  <a:tcPr/>
                </a:tc>
              </a:tr>
              <a:tr h="42685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Exacerbaciones</a:t>
                      </a:r>
                      <a:r>
                        <a:rPr lang="es-ES" sz="1100" baseline="0" dirty="0" smtClean="0"/>
                        <a:t> / año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0-1:</a:t>
                      </a:r>
                      <a:r>
                        <a:rPr lang="es-ES" sz="1100" baseline="0" dirty="0" smtClean="0"/>
                        <a:t> 34 (53,12%)</a:t>
                      </a:r>
                    </a:p>
                    <a:p>
                      <a:pPr algn="ctr"/>
                      <a:r>
                        <a:rPr lang="es-ES" sz="1100" baseline="0" dirty="0" smtClean="0"/>
                        <a:t>&gt;2: 30 (46,89%)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0-1: 18</a:t>
                      </a:r>
                      <a:r>
                        <a:rPr lang="es-ES" sz="1100" baseline="0" dirty="0" smtClean="0"/>
                        <a:t> (28,12%)</a:t>
                      </a:r>
                    </a:p>
                    <a:p>
                      <a:pPr algn="ctr"/>
                      <a:r>
                        <a:rPr lang="es-ES" sz="1100" baseline="0" dirty="0" smtClean="0"/>
                        <a:t>&gt;2: 26(40,62%)</a:t>
                      </a:r>
                      <a:endParaRPr lang="es-ES" sz="1100" dirty="0"/>
                    </a:p>
                  </a:txBody>
                  <a:tcPr/>
                </a:tc>
              </a:tr>
              <a:tr h="42685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pH arterial</a:t>
                      </a:r>
                    </a:p>
                    <a:p>
                      <a:pPr algn="ctr"/>
                      <a:r>
                        <a:rPr lang="es-ES" sz="1100" dirty="0" smtClean="0"/>
                        <a:t>pC02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7,23</a:t>
                      </a:r>
                    </a:p>
                    <a:p>
                      <a:pPr algn="ctr"/>
                      <a:r>
                        <a:rPr lang="es-ES" sz="1100" dirty="0" smtClean="0"/>
                        <a:t>83,65 </a:t>
                      </a:r>
                      <a:r>
                        <a:rPr lang="es-ES" sz="1100" dirty="0" err="1" smtClean="0"/>
                        <a:t>mmHg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7,37</a:t>
                      </a:r>
                    </a:p>
                    <a:p>
                      <a:pPr algn="ctr"/>
                      <a:r>
                        <a:rPr lang="es-ES" sz="1100" dirty="0" smtClean="0"/>
                        <a:t>59,88mmHg</a:t>
                      </a:r>
                      <a:endParaRPr lang="es-ES" sz="1100" dirty="0"/>
                    </a:p>
                  </a:txBody>
                  <a:tcPr/>
                </a:tc>
              </a:tr>
              <a:tr h="365149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Oxigenoterapia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27 (41,18%)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12(18,75%)</a:t>
                      </a:r>
                      <a:endParaRPr lang="es-ES" sz="1100" dirty="0"/>
                    </a:p>
                  </a:txBody>
                  <a:tcPr/>
                </a:tc>
              </a:tr>
              <a:tr h="42685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 smtClean="0"/>
                        <a:t>VMNi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 smtClean="0"/>
                        <a:t>BiPAP</a:t>
                      </a:r>
                      <a:r>
                        <a:rPr lang="es-ES" sz="1100" dirty="0" smtClean="0"/>
                        <a:t> 63(98,43%)</a:t>
                      </a:r>
                    </a:p>
                    <a:p>
                      <a:pPr algn="ctr"/>
                      <a:r>
                        <a:rPr lang="es-ES" sz="1100" dirty="0" smtClean="0"/>
                        <a:t>CPAP</a:t>
                      </a:r>
                      <a:r>
                        <a:rPr lang="es-ES" sz="1100" baseline="0" dirty="0" smtClean="0"/>
                        <a:t> 1(1,56%)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err="1" smtClean="0"/>
                        <a:t>BiPAP</a:t>
                      </a:r>
                      <a:r>
                        <a:rPr lang="es-ES" sz="1100" dirty="0" smtClean="0"/>
                        <a:t> 24(37,5%)</a:t>
                      </a:r>
                    </a:p>
                    <a:p>
                      <a:pPr algn="ctr"/>
                      <a:r>
                        <a:rPr lang="es-ES" sz="1100" dirty="0" smtClean="0"/>
                        <a:t>CPAP 10</a:t>
                      </a:r>
                      <a:r>
                        <a:rPr lang="es-ES" sz="1100" baseline="0" dirty="0" smtClean="0"/>
                        <a:t> (15,62%)</a:t>
                      </a:r>
                      <a:endParaRPr lang="es-ES" sz="1100" dirty="0"/>
                    </a:p>
                  </a:txBody>
                  <a:tcPr/>
                </a:tc>
              </a:tr>
              <a:tr h="929937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 smtClean="0"/>
                        <a:t>Inhaladores </a:t>
                      </a:r>
                    </a:p>
                    <a:p>
                      <a:pPr algn="l"/>
                      <a:r>
                        <a:rPr lang="es-ES" sz="1100" baseline="0" dirty="0" smtClean="0"/>
                        <a:t>LAMA</a:t>
                      </a:r>
                    </a:p>
                    <a:p>
                      <a:pPr algn="l"/>
                      <a:r>
                        <a:rPr lang="es-ES" sz="1100" baseline="0" dirty="0" smtClean="0"/>
                        <a:t>LABA /ICS</a:t>
                      </a:r>
                    </a:p>
                    <a:p>
                      <a:pPr algn="l"/>
                      <a:r>
                        <a:rPr lang="es-ES" sz="1100" baseline="0" dirty="0" smtClean="0"/>
                        <a:t>LAMA/LABA</a:t>
                      </a:r>
                    </a:p>
                    <a:p>
                      <a:pPr algn="l"/>
                      <a:r>
                        <a:rPr lang="es-ES" sz="1100" baseline="0" dirty="0" smtClean="0"/>
                        <a:t>LAMA/LABA/ICS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100" dirty="0" smtClean="0"/>
                    </a:p>
                    <a:p>
                      <a:pPr algn="ctr"/>
                      <a:r>
                        <a:rPr lang="es-ES" sz="1100" dirty="0" smtClean="0"/>
                        <a:t>5</a:t>
                      </a:r>
                      <a:r>
                        <a:rPr lang="es-ES" sz="1100" baseline="0" dirty="0" smtClean="0"/>
                        <a:t> (7,81%)</a:t>
                      </a:r>
                    </a:p>
                    <a:p>
                      <a:pPr algn="ctr"/>
                      <a:r>
                        <a:rPr lang="es-ES" sz="1100" baseline="0" dirty="0" smtClean="0"/>
                        <a:t>12(18,75%)</a:t>
                      </a:r>
                    </a:p>
                    <a:p>
                      <a:pPr algn="ctr"/>
                      <a:r>
                        <a:rPr lang="es-ES" sz="1100" baseline="0" dirty="0" smtClean="0"/>
                        <a:t>12(18,75%)</a:t>
                      </a:r>
                    </a:p>
                    <a:p>
                      <a:pPr algn="ctr"/>
                      <a:r>
                        <a:rPr lang="es-ES" sz="1100" baseline="0" dirty="0" smtClean="0"/>
                        <a:t>31(48,43%)</a:t>
                      </a:r>
                      <a:endParaRPr lang="es-E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100" dirty="0" smtClean="0"/>
                    </a:p>
                    <a:p>
                      <a:pPr algn="ctr"/>
                      <a:r>
                        <a:rPr lang="es-ES" sz="1100" dirty="0" smtClean="0"/>
                        <a:t>0</a:t>
                      </a:r>
                    </a:p>
                    <a:p>
                      <a:pPr algn="ctr"/>
                      <a:r>
                        <a:rPr lang="es-ES" sz="1100" dirty="0" smtClean="0"/>
                        <a:t>5(7,81%)</a:t>
                      </a:r>
                    </a:p>
                    <a:p>
                      <a:pPr algn="ctr"/>
                      <a:r>
                        <a:rPr lang="es-ES" sz="1100" dirty="0" smtClean="0"/>
                        <a:t>8(12,5%)</a:t>
                      </a:r>
                    </a:p>
                    <a:p>
                      <a:pPr algn="ctr"/>
                      <a:r>
                        <a:rPr lang="es-ES" sz="1100" dirty="0" smtClean="0"/>
                        <a:t>37(51,87%)</a:t>
                      </a:r>
                      <a:endParaRPr lang="es-ES" sz="1100" dirty="0"/>
                    </a:p>
                  </a:txBody>
                  <a:tcPr/>
                </a:tc>
              </a:tr>
              <a:tr h="426857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Mortalidad</a:t>
                      </a:r>
                      <a:endParaRPr lang="es-ES" sz="11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1100" dirty="0" smtClean="0"/>
                        <a:t>33 (51,56%)</a:t>
                      </a:r>
                    </a:p>
                    <a:p>
                      <a:pPr algn="ctr">
                        <a:buFont typeface="Arial" pitchFamily="34" charset="0"/>
                        <a:buChar char="•"/>
                      </a:pPr>
                      <a:r>
                        <a:rPr lang="es-ES" sz="1100" baseline="0" dirty="0" smtClean="0"/>
                        <a:t>14(21,87%) en el 1º ingreso</a:t>
                      </a:r>
                      <a:endParaRPr lang="es-ES" sz="11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10 Rectángulo"/>
          <p:cNvSpPr/>
          <p:nvPr/>
        </p:nvSpPr>
        <p:spPr>
          <a:xfrm>
            <a:off x="5715008" y="2143122"/>
            <a:ext cx="3143272" cy="28575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CONCLUSIONES  </a:t>
            </a:r>
            <a:endParaRPr lang="es-ES" sz="1400" dirty="0"/>
          </a:p>
        </p:txBody>
      </p:sp>
      <p:sp>
        <p:nvSpPr>
          <p:cNvPr id="12" name="11 Rectángulo"/>
          <p:cNvSpPr/>
          <p:nvPr/>
        </p:nvSpPr>
        <p:spPr>
          <a:xfrm>
            <a:off x="5715008" y="2643188"/>
            <a:ext cx="3143272" cy="19288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s-ES" sz="1100" b="1" dirty="0" smtClean="0">
                <a:solidFill>
                  <a:schemeClr val="tx1"/>
                </a:solidFill>
              </a:rPr>
              <a:t> Los pacientes EPOC </a:t>
            </a:r>
            <a:r>
              <a:rPr lang="es-ES" sz="1100" b="1" dirty="0" smtClean="0">
                <a:solidFill>
                  <a:schemeClr val="tx1"/>
                </a:solidFill>
              </a:rPr>
              <a:t>con agudización </a:t>
            </a:r>
            <a:r>
              <a:rPr lang="es-ES" sz="1100" b="1" dirty="0" smtClean="0">
                <a:solidFill>
                  <a:schemeClr val="tx1"/>
                </a:solidFill>
              </a:rPr>
              <a:t>y VMNI </a:t>
            </a:r>
            <a:r>
              <a:rPr lang="es-ES" sz="1100" b="1" dirty="0" smtClean="0">
                <a:solidFill>
                  <a:schemeClr val="tx1"/>
                </a:solidFill>
              </a:rPr>
              <a:t>presentan elevada </a:t>
            </a:r>
            <a:r>
              <a:rPr lang="es-ES" sz="1100" b="1" dirty="0" err="1" smtClean="0">
                <a:solidFill>
                  <a:schemeClr val="tx1"/>
                </a:solidFill>
              </a:rPr>
              <a:t>comorbilidad</a:t>
            </a:r>
            <a:r>
              <a:rPr lang="es-ES" sz="1100" b="1" dirty="0" smtClean="0">
                <a:solidFill>
                  <a:schemeClr val="tx1"/>
                </a:solidFill>
              </a:rPr>
              <a:t>, función pulmonar obstructiva grave </a:t>
            </a:r>
            <a:r>
              <a:rPr lang="es-ES" sz="1100" b="1" dirty="0" smtClean="0">
                <a:solidFill>
                  <a:schemeClr val="tx1"/>
                </a:solidFill>
              </a:rPr>
              <a:t>y </a:t>
            </a:r>
            <a:r>
              <a:rPr lang="es-ES" sz="1100" b="1" dirty="0" smtClean="0">
                <a:solidFill>
                  <a:schemeClr val="tx1"/>
                </a:solidFill>
              </a:rPr>
              <a:t>exacerbaciones moderadas previas </a:t>
            </a:r>
            <a:r>
              <a:rPr lang="es-ES" sz="1100" b="1" dirty="0" smtClean="0">
                <a:solidFill>
                  <a:schemeClr val="tx1"/>
                </a:solidFill>
              </a:rPr>
              <a:t>con mayor probabilidad </a:t>
            </a:r>
            <a:r>
              <a:rPr lang="es-ES" sz="1100" b="1" dirty="0" smtClean="0">
                <a:solidFill>
                  <a:schemeClr val="tx1"/>
                </a:solidFill>
              </a:rPr>
              <a:t>de reingresos </a:t>
            </a:r>
            <a:r>
              <a:rPr lang="es-ES" sz="1100" b="1" dirty="0" smtClean="0">
                <a:solidFill>
                  <a:schemeClr val="tx1"/>
                </a:solidFill>
              </a:rPr>
              <a:t>y </a:t>
            </a:r>
            <a:r>
              <a:rPr lang="es-ES" sz="1100" b="1" dirty="0" smtClean="0">
                <a:solidFill>
                  <a:schemeClr val="tx1"/>
                </a:solidFill>
              </a:rPr>
              <a:t>elevada mortalidad </a:t>
            </a:r>
            <a:r>
              <a:rPr lang="es-ES" sz="1100" b="1" dirty="0" err="1" smtClean="0">
                <a:solidFill>
                  <a:schemeClr val="tx1"/>
                </a:solidFill>
              </a:rPr>
              <a:t>intrahospitalaria</a:t>
            </a:r>
            <a:r>
              <a:rPr lang="es-ES" sz="1100" b="1" dirty="0" smtClean="0">
                <a:solidFill>
                  <a:schemeClr val="tx1"/>
                </a:solidFill>
              </a:rPr>
              <a:t>.</a:t>
            </a:r>
          </a:p>
          <a:p>
            <a:endParaRPr lang="es-ES" sz="11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s-ES" sz="1100" b="1" dirty="0" smtClean="0">
                <a:solidFill>
                  <a:schemeClr val="tx1"/>
                </a:solidFill>
              </a:rPr>
              <a:t> </a:t>
            </a:r>
            <a:r>
              <a:rPr lang="es-ES" sz="1100" b="1" dirty="0" smtClean="0">
                <a:solidFill>
                  <a:schemeClr val="tx1"/>
                </a:solidFill>
              </a:rPr>
              <a:t>La mayor parte cambian a triple terapia </a:t>
            </a:r>
            <a:r>
              <a:rPr lang="es-ES" sz="1100" b="1" dirty="0" err="1" smtClean="0">
                <a:solidFill>
                  <a:schemeClr val="tx1"/>
                </a:solidFill>
              </a:rPr>
              <a:t>inhalatoria</a:t>
            </a:r>
            <a:r>
              <a:rPr lang="es-ES" sz="1100" b="1" dirty="0" smtClean="0">
                <a:solidFill>
                  <a:schemeClr val="tx1"/>
                </a:solidFill>
              </a:rPr>
              <a:t> y permanecen con soporte de oxígeno domiciliario además de VMNI permanente.  </a:t>
            </a:r>
          </a:p>
          <a:p>
            <a:pPr algn="ctr"/>
            <a:endParaRPr lang="es-E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</TotalTime>
  <Words>425</Words>
  <Application>Microsoft Office PowerPoint</Application>
  <PresentationFormat>Presentación en pantalla (16:9)</PresentationFormat>
  <Paragraphs>58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HP</cp:lastModifiedBy>
  <cp:revision>5</cp:revision>
  <dcterms:created xsi:type="dcterms:W3CDTF">2022-01-11T08:55:46Z</dcterms:created>
  <dcterms:modified xsi:type="dcterms:W3CDTF">2022-04-03T22:19:07Z</dcterms:modified>
</cp:coreProperties>
</file>