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showPr>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4" d="100"/>
          <a:sy n="104" d="100"/>
        </p:scale>
        <p:origin x="-62" y="-79"/>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11" name="Texto del título"/>
          <p:cNvSpPr txBox="1">
            <a:spLocks noGrp="1"/>
          </p:cNvSpPr>
          <p:nvPr>
            <p:ph type="title"/>
          </p:nvPr>
        </p:nvSpPr>
        <p:spPr>
          <a:xfrm>
            <a:off x="685800" y="1597819"/>
            <a:ext cx="7772400" cy="1102520"/>
          </a:xfrm>
          <a:prstGeom prst="rect">
            <a:avLst/>
          </a:prstGeom>
        </p:spPr>
        <p:txBody>
          <a:bodyPr/>
          <a:lstStyle/>
          <a:p>
            <a:r>
              <a:t>Texto del título</a:t>
            </a:r>
          </a:p>
        </p:txBody>
      </p:sp>
      <p:sp>
        <p:nvSpPr>
          <p:cNvPr id="12" name="Nivel de texto 1…"/>
          <p:cNvSpPr txBox="1">
            <a:spLocks noGrp="1"/>
          </p:cNvSpPr>
          <p:nvPr>
            <p:ph type="body" sz="quarter" idx="1"/>
          </p:nvPr>
        </p:nvSpPr>
        <p:spPr>
          <a:xfrm>
            <a:off x="1371600" y="2914650"/>
            <a:ext cx="6400800" cy="131445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r>
              <a:t>Nivel de texto 1</a:t>
            </a:r>
          </a:p>
          <a:p>
            <a:pPr lvl="1"/>
            <a:r>
              <a:t>Nivel de texto 2</a:t>
            </a:r>
          </a:p>
          <a:p>
            <a:pPr lvl="2"/>
            <a:r>
              <a:t>Nivel de texto 3</a:t>
            </a:r>
          </a:p>
          <a:p>
            <a:pPr lvl="3"/>
            <a:r>
              <a:t>Nivel de texto 4</a:t>
            </a:r>
          </a:p>
          <a:p>
            <a:pPr lvl="4"/>
            <a:r>
              <a:t>Nivel de texto 5</a:t>
            </a:r>
          </a:p>
        </p:txBody>
      </p:sp>
      <p:sp>
        <p:nvSpPr>
          <p:cNvPr id="13" name="Número de diapositiva"/>
          <p:cNvSpPr txBox="1">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y objetos">
    <p:spTree>
      <p:nvGrpSpPr>
        <p:cNvPr id="1" name=""/>
        <p:cNvGrpSpPr/>
        <p:nvPr/>
      </p:nvGrpSpPr>
      <p:grpSpPr>
        <a:xfrm>
          <a:off x="0" y="0"/>
          <a:ext cx="0" cy="0"/>
          <a:chOff x="0" y="0"/>
          <a:chExt cx="0" cy="0"/>
        </a:xfrm>
      </p:grpSpPr>
      <p:sp>
        <p:nvSpPr>
          <p:cNvPr id="20" name="Texto del título"/>
          <p:cNvSpPr txBox="1">
            <a:spLocks noGrp="1"/>
          </p:cNvSpPr>
          <p:nvPr>
            <p:ph type="title"/>
          </p:nvPr>
        </p:nvSpPr>
        <p:spPr>
          <a:prstGeom prst="rect">
            <a:avLst/>
          </a:prstGeom>
        </p:spPr>
        <p:txBody>
          <a:bodyPr/>
          <a:lstStyle/>
          <a:p>
            <a:r>
              <a:t>Texto del título</a:t>
            </a:r>
          </a:p>
        </p:txBody>
      </p:sp>
      <p:sp>
        <p:nvSpPr>
          <p:cNvPr id="21" name="Nivel de texto 1…"/>
          <p:cNvSpPr txBox="1">
            <a:spLocks noGrp="1"/>
          </p:cNvSpPr>
          <p:nvPr>
            <p:ph type="body" idx="1"/>
          </p:nvPr>
        </p:nvSpPr>
        <p:spPr>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22" name="Número de diapositiva"/>
          <p:cNvSpPr txBox="1">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Encabezado de sección">
    <p:spTree>
      <p:nvGrpSpPr>
        <p:cNvPr id="1" name=""/>
        <p:cNvGrpSpPr/>
        <p:nvPr/>
      </p:nvGrpSpPr>
      <p:grpSpPr>
        <a:xfrm>
          <a:off x="0" y="0"/>
          <a:ext cx="0" cy="0"/>
          <a:chOff x="0" y="0"/>
          <a:chExt cx="0" cy="0"/>
        </a:xfrm>
      </p:grpSpPr>
      <p:sp>
        <p:nvSpPr>
          <p:cNvPr id="29" name="Texto del título"/>
          <p:cNvSpPr txBox="1">
            <a:spLocks noGrp="1"/>
          </p:cNvSpPr>
          <p:nvPr>
            <p:ph type="title"/>
          </p:nvPr>
        </p:nvSpPr>
        <p:spPr>
          <a:xfrm>
            <a:off x="722312" y="3305176"/>
            <a:ext cx="7772401" cy="1021557"/>
          </a:xfrm>
          <a:prstGeom prst="rect">
            <a:avLst/>
          </a:prstGeom>
        </p:spPr>
        <p:txBody>
          <a:bodyPr anchor="t"/>
          <a:lstStyle>
            <a:lvl1pPr algn="l">
              <a:defRPr sz="4000" b="1" cap="all"/>
            </a:lvl1pPr>
          </a:lstStyle>
          <a:p>
            <a:r>
              <a:t>Texto del título</a:t>
            </a:r>
          </a:p>
        </p:txBody>
      </p:sp>
      <p:sp>
        <p:nvSpPr>
          <p:cNvPr id="30" name="Nivel de texto 1…"/>
          <p:cNvSpPr txBox="1">
            <a:spLocks noGrp="1"/>
          </p:cNvSpPr>
          <p:nvPr>
            <p:ph type="body" sz="quarter" idx="1"/>
          </p:nvPr>
        </p:nvSpPr>
        <p:spPr>
          <a:xfrm>
            <a:off x="722312" y="2180034"/>
            <a:ext cx="7772401" cy="1125141"/>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r>
              <a:t>Nivel de texto 1</a:t>
            </a:r>
          </a:p>
          <a:p>
            <a:pPr lvl="1"/>
            <a:r>
              <a:t>Nivel de texto 2</a:t>
            </a:r>
          </a:p>
          <a:p>
            <a:pPr lvl="2"/>
            <a:r>
              <a:t>Nivel de texto 3</a:t>
            </a:r>
          </a:p>
          <a:p>
            <a:pPr lvl="3"/>
            <a:r>
              <a:t>Nivel de texto 4</a:t>
            </a:r>
          </a:p>
          <a:p>
            <a:pPr lvl="4"/>
            <a:r>
              <a:t>Nivel de texto 5</a:t>
            </a:r>
          </a:p>
        </p:txBody>
      </p:sp>
      <p:sp>
        <p:nvSpPr>
          <p:cNvPr id="31" name="Número de diapositiva"/>
          <p:cNvSpPr txBox="1">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os objetos">
    <p:spTree>
      <p:nvGrpSpPr>
        <p:cNvPr id="1" name=""/>
        <p:cNvGrpSpPr/>
        <p:nvPr/>
      </p:nvGrpSpPr>
      <p:grpSpPr>
        <a:xfrm>
          <a:off x="0" y="0"/>
          <a:ext cx="0" cy="0"/>
          <a:chOff x="0" y="0"/>
          <a:chExt cx="0" cy="0"/>
        </a:xfrm>
      </p:grpSpPr>
      <p:sp>
        <p:nvSpPr>
          <p:cNvPr id="38" name="Texto del título"/>
          <p:cNvSpPr txBox="1">
            <a:spLocks noGrp="1"/>
          </p:cNvSpPr>
          <p:nvPr>
            <p:ph type="title"/>
          </p:nvPr>
        </p:nvSpPr>
        <p:spPr>
          <a:prstGeom prst="rect">
            <a:avLst/>
          </a:prstGeom>
        </p:spPr>
        <p:txBody>
          <a:bodyPr/>
          <a:lstStyle/>
          <a:p>
            <a:r>
              <a:t>Texto del título</a:t>
            </a:r>
          </a:p>
        </p:txBody>
      </p:sp>
      <p:sp>
        <p:nvSpPr>
          <p:cNvPr id="39" name="Nivel de texto 1…"/>
          <p:cNvSpPr txBox="1">
            <a:spLocks noGrp="1"/>
          </p:cNvSpPr>
          <p:nvPr>
            <p:ph type="body" sz="half" idx="1"/>
          </p:nvPr>
        </p:nvSpPr>
        <p:spPr>
          <a:xfrm>
            <a:off x="457200" y="900112"/>
            <a:ext cx="4038600" cy="2545558"/>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Nivel de texto 1</a:t>
            </a:r>
          </a:p>
          <a:p>
            <a:pPr lvl="1"/>
            <a:r>
              <a:t>Nivel de texto 2</a:t>
            </a:r>
          </a:p>
          <a:p>
            <a:pPr lvl="2"/>
            <a:r>
              <a:t>Nivel de texto 3</a:t>
            </a:r>
          </a:p>
          <a:p>
            <a:pPr lvl="3"/>
            <a:r>
              <a:t>Nivel de texto 4</a:t>
            </a:r>
          </a:p>
          <a:p>
            <a:pPr lvl="4"/>
            <a:r>
              <a:t>Nivel de texto 5</a:t>
            </a:r>
          </a:p>
        </p:txBody>
      </p:sp>
      <p:sp>
        <p:nvSpPr>
          <p:cNvPr id="40" name="Número de diapositiva"/>
          <p:cNvSpPr txBox="1">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ación">
    <p:spTree>
      <p:nvGrpSpPr>
        <p:cNvPr id="1" name=""/>
        <p:cNvGrpSpPr/>
        <p:nvPr/>
      </p:nvGrpSpPr>
      <p:grpSpPr>
        <a:xfrm>
          <a:off x="0" y="0"/>
          <a:ext cx="0" cy="0"/>
          <a:chOff x="0" y="0"/>
          <a:chExt cx="0" cy="0"/>
        </a:xfrm>
      </p:grpSpPr>
      <p:sp>
        <p:nvSpPr>
          <p:cNvPr id="47" name="Texto del título"/>
          <p:cNvSpPr txBox="1">
            <a:spLocks noGrp="1"/>
          </p:cNvSpPr>
          <p:nvPr>
            <p:ph type="title"/>
          </p:nvPr>
        </p:nvSpPr>
        <p:spPr>
          <a:prstGeom prst="rect">
            <a:avLst/>
          </a:prstGeom>
        </p:spPr>
        <p:txBody>
          <a:bodyPr/>
          <a:lstStyle/>
          <a:p>
            <a:r>
              <a:t>Texto del título</a:t>
            </a:r>
          </a:p>
        </p:txBody>
      </p:sp>
      <p:sp>
        <p:nvSpPr>
          <p:cNvPr id="48" name="Nivel de texto 1…"/>
          <p:cNvSpPr txBox="1">
            <a:spLocks noGrp="1"/>
          </p:cNvSpPr>
          <p:nvPr>
            <p:ph type="body" sz="quarter" idx="1"/>
          </p:nvPr>
        </p:nvSpPr>
        <p:spPr>
          <a:xfrm>
            <a:off x="457200" y="1151334"/>
            <a:ext cx="4040188" cy="479823"/>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r>
              <a:t>Nivel de texto 1</a:t>
            </a:r>
          </a:p>
          <a:p>
            <a:pPr lvl="1"/>
            <a:r>
              <a:t>Nivel de texto 2</a:t>
            </a:r>
          </a:p>
          <a:p>
            <a:pPr lvl="2"/>
            <a:r>
              <a:t>Nivel de texto 3</a:t>
            </a:r>
          </a:p>
          <a:p>
            <a:pPr lvl="3"/>
            <a:r>
              <a:t>Nivel de texto 4</a:t>
            </a:r>
          </a:p>
          <a:p>
            <a:pPr lvl="4"/>
            <a:r>
              <a:t>Nivel de texto 5</a:t>
            </a:r>
          </a:p>
        </p:txBody>
      </p:sp>
      <p:sp>
        <p:nvSpPr>
          <p:cNvPr id="49" name="4 Marcador de texto"/>
          <p:cNvSpPr>
            <a:spLocks noGrp="1"/>
          </p:cNvSpPr>
          <p:nvPr>
            <p:ph type="body" sz="quarter" idx="21"/>
          </p:nvPr>
        </p:nvSpPr>
        <p:spPr>
          <a:xfrm>
            <a:off x="4645026" y="1151334"/>
            <a:ext cx="4041776" cy="479823"/>
          </a:xfrm>
          <a:prstGeom prst="rect">
            <a:avLst/>
          </a:prstGeom>
        </p:spPr>
        <p:txBody>
          <a:bodyPr anchor="b"/>
          <a:lstStyle/>
          <a:p>
            <a:pPr marL="0" indent="0">
              <a:spcBef>
                <a:spcPts val="500"/>
              </a:spcBef>
              <a:buSzTx/>
              <a:buFontTx/>
              <a:buNone/>
              <a:defRPr sz="2400" b="1"/>
            </a:pPr>
            <a:endParaRPr/>
          </a:p>
        </p:txBody>
      </p:sp>
      <p:sp>
        <p:nvSpPr>
          <p:cNvPr id="50" name="Número de diapositiva"/>
          <p:cNvSpPr txBox="1">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ólo el título">
    <p:spTree>
      <p:nvGrpSpPr>
        <p:cNvPr id="1" name=""/>
        <p:cNvGrpSpPr/>
        <p:nvPr/>
      </p:nvGrpSpPr>
      <p:grpSpPr>
        <a:xfrm>
          <a:off x="0" y="0"/>
          <a:ext cx="0" cy="0"/>
          <a:chOff x="0" y="0"/>
          <a:chExt cx="0" cy="0"/>
        </a:xfrm>
      </p:grpSpPr>
      <p:sp>
        <p:nvSpPr>
          <p:cNvPr id="57" name="Texto del título"/>
          <p:cNvSpPr txBox="1">
            <a:spLocks noGrp="1"/>
          </p:cNvSpPr>
          <p:nvPr>
            <p:ph type="title"/>
          </p:nvPr>
        </p:nvSpPr>
        <p:spPr>
          <a:prstGeom prst="rect">
            <a:avLst/>
          </a:prstGeom>
        </p:spPr>
        <p:txBody>
          <a:bodyPr/>
          <a:lstStyle/>
          <a:p>
            <a:r>
              <a:t>Texto del título</a:t>
            </a:r>
          </a:p>
        </p:txBody>
      </p:sp>
      <p:sp>
        <p:nvSpPr>
          <p:cNvPr id="58" name="Número de diapositiva"/>
          <p:cNvSpPr txBox="1">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En blanco">
    <p:spTree>
      <p:nvGrpSpPr>
        <p:cNvPr id="1" name=""/>
        <p:cNvGrpSpPr/>
        <p:nvPr/>
      </p:nvGrpSpPr>
      <p:grpSpPr>
        <a:xfrm>
          <a:off x="0" y="0"/>
          <a:ext cx="0" cy="0"/>
          <a:chOff x="0" y="0"/>
          <a:chExt cx="0" cy="0"/>
        </a:xfrm>
      </p:grpSpPr>
      <p:sp>
        <p:nvSpPr>
          <p:cNvPr id="65" name="Número de diapositiva"/>
          <p:cNvSpPr txBox="1">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ido con título">
    <p:spTree>
      <p:nvGrpSpPr>
        <p:cNvPr id="1" name=""/>
        <p:cNvGrpSpPr/>
        <p:nvPr/>
      </p:nvGrpSpPr>
      <p:grpSpPr>
        <a:xfrm>
          <a:off x="0" y="0"/>
          <a:ext cx="0" cy="0"/>
          <a:chOff x="0" y="0"/>
          <a:chExt cx="0" cy="0"/>
        </a:xfrm>
      </p:grpSpPr>
      <p:sp>
        <p:nvSpPr>
          <p:cNvPr id="72" name="Texto del título"/>
          <p:cNvSpPr txBox="1">
            <a:spLocks noGrp="1"/>
          </p:cNvSpPr>
          <p:nvPr>
            <p:ph type="title"/>
          </p:nvPr>
        </p:nvSpPr>
        <p:spPr>
          <a:xfrm>
            <a:off x="457201" y="204786"/>
            <a:ext cx="3008314" cy="871539"/>
          </a:xfrm>
          <a:prstGeom prst="rect">
            <a:avLst/>
          </a:prstGeom>
        </p:spPr>
        <p:txBody>
          <a:bodyPr anchor="b"/>
          <a:lstStyle>
            <a:lvl1pPr algn="l">
              <a:defRPr sz="2000" b="1"/>
            </a:lvl1pPr>
          </a:lstStyle>
          <a:p>
            <a:r>
              <a:t>Texto del título</a:t>
            </a:r>
          </a:p>
        </p:txBody>
      </p:sp>
      <p:sp>
        <p:nvSpPr>
          <p:cNvPr id="73" name="Nivel de texto 1…"/>
          <p:cNvSpPr txBox="1">
            <a:spLocks noGrp="1"/>
          </p:cNvSpPr>
          <p:nvPr>
            <p:ph type="body" idx="1"/>
          </p:nvPr>
        </p:nvSpPr>
        <p:spPr>
          <a:xfrm>
            <a:off x="3575050" y="204788"/>
            <a:ext cx="5111750" cy="4389836"/>
          </a:xfrm>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74" name="3 Marcador de texto"/>
          <p:cNvSpPr>
            <a:spLocks noGrp="1"/>
          </p:cNvSpPr>
          <p:nvPr>
            <p:ph type="body" sz="half" idx="21"/>
          </p:nvPr>
        </p:nvSpPr>
        <p:spPr>
          <a:xfrm>
            <a:off x="457200" y="1076326"/>
            <a:ext cx="3008315" cy="3518297"/>
          </a:xfrm>
          <a:prstGeom prst="rect">
            <a:avLst/>
          </a:prstGeom>
        </p:spPr>
        <p:txBody>
          <a:bodyPr/>
          <a:lstStyle/>
          <a:p>
            <a:pPr marL="0" indent="0">
              <a:spcBef>
                <a:spcPts val="300"/>
              </a:spcBef>
              <a:buSzTx/>
              <a:buFontTx/>
              <a:buNone/>
              <a:defRPr sz="1400"/>
            </a:pPr>
            <a:endParaRPr/>
          </a:p>
        </p:txBody>
      </p:sp>
      <p:sp>
        <p:nvSpPr>
          <p:cNvPr id="75" name="Número de diapositiva"/>
          <p:cNvSpPr txBox="1">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Imagen con título">
    <p:spTree>
      <p:nvGrpSpPr>
        <p:cNvPr id="1" name=""/>
        <p:cNvGrpSpPr/>
        <p:nvPr/>
      </p:nvGrpSpPr>
      <p:grpSpPr>
        <a:xfrm>
          <a:off x="0" y="0"/>
          <a:ext cx="0" cy="0"/>
          <a:chOff x="0" y="0"/>
          <a:chExt cx="0" cy="0"/>
        </a:xfrm>
      </p:grpSpPr>
      <p:sp>
        <p:nvSpPr>
          <p:cNvPr id="82" name="Texto del título"/>
          <p:cNvSpPr txBox="1">
            <a:spLocks noGrp="1"/>
          </p:cNvSpPr>
          <p:nvPr>
            <p:ph type="title"/>
          </p:nvPr>
        </p:nvSpPr>
        <p:spPr>
          <a:xfrm>
            <a:off x="1792288" y="3600450"/>
            <a:ext cx="5486401" cy="425054"/>
          </a:xfrm>
          <a:prstGeom prst="rect">
            <a:avLst/>
          </a:prstGeom>
        </p:spPr>
        <p:txBody>
          <a:bodyPr anchor="b"/>
          <a:lstStyle>
            <a:lvl1pPr algn="l">
              <a:defRPr sz="2000" b="1"/>
            </a:lvl1pPr>
          </a:lstStyle>
          <a:p>
            <a:r>
              <a:t>Texto del título</a:t>
            </a:r>
          </a:p>
        </p:txBody>
      </p:sp>
      <p:sp>
        <p:nvSpPr>
          <p:cNvPr id="83" name="2 Marcador de posición de imagen"/>
          <p:cNvSpPr>
            <a:spLocks noGrp="1"/>
          </p:cNvSpPr>
          <p:nvPr>
            <p:ph type="pic" sz="half" idx="21"/>
          </p:nvPr>
        </p:nvSpPr>
        <p:spPr>
          <a:xfrm>
            <a:off x="1792288" y="459581"/>
            <a:ext cx="5486401" cy="3086101"/>
          </a:xfrm>
          <a:prstGeom prst="rect">
            <a:avLst/>
          </a:prstGeom>
        </p:spPr>
        <p:txBody>
          <a:bodyPr lIns="91439" rIns="91439">
            <a:noAutofit/>
          </a:bodyPr>
          <a:lstStyle/>
          <a:p>
            <a:endParaRPr/>
          </a:p>
        </p:txBody>
      </p:sp>
      <p:sp>
        <p:nvSpPr>
          <p:cNvPr id="84" name="Nivel de texto 1…"/>
          <p:cNvSpPr txBox="1">
            <a:spLocks noGrp="1"/>
          </p:cNvSpPr>
          <p:nvPr>
            <p:ph type="body" sz="quarter" idx="1"/>
          </p:nvPr>
        </p:nvSpPr>
        <p:spPr>
          <a:xfrm>
            <a:off x="1792288" y="4025503"/>
            <a:ext cx="5486401" cy="603648"/>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r>
              <a:t>Nivel de texto 1</a:t>
            </a:r>
          </a:p>
          <a:p>
            <a:pPr lvl="1"/>
            <a:r>
              <a:t>Nivel de texto 2</a:t>
            </a:r>
          </a:p>
          <a:p>
            <a:pPr lvl="2"/>
            <a:r>
              <a:t>Nivel de texto 3</a:t>
            </a:r>
          </a:p>
          <a:p>
            <a:pPr lvl="3"/>
            <a:r>
              <a:t>Nivel de texto 4</a:t>
            </a:r>
          </a:p>
          <a:p>
            <a:pPr lvl="4"/>
            <a:r>
              <a:t>Nivel de texto 5</a:t>
            </a:r>
          </a:p>
        </p:txBody>
      </p:sp>
      <p:sp>
        <p:nvSpPr>
          <p:cNvPr id="85" name="Número de diapositiva"/>
          <p:cNvSpPr txBox="1">
            <a:spLocks noGrp="1"/>
          </p:cNvSpPr>
          <p:nvPr>
            <p:ph type="sldNum" sz="quarter" idx="2"/>
          </p:nvPr>
        </p:nvSpPr>
        <p:spPr>
          <a:prstGeom prst="rect">
            <a:avLst/>
          </a:prstGeom>
        </p:spPr>
        <p:txBody>
          <a:bodyPr/>
          <a:lstStyle/>
          <a:p>
            <a:fld id="{86CB4B4D-7CA3-9044-876B-883B54F8677D}" type="slidenum">
              <a:rPr/>
              <a:pPr/>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srcRect/>
          <a:stretch>
            <a:fillRect/>
          </a:stretch>
        </a:blipFill>
        <a:effectLst/>
      </p:bgPr>
    </p:bg>
    <p:spTree>
      <p:nvGrpSpPr>
        <p:cNvPr id="1" name=""/>
        <p:cNvGrpSpPr/>
        <p:nvPr/>
      </p:nvGrpSpPr>
      <p:grpSpPr>
        <a:xfrm>
          <a:off x="0" y="0"/>
          <a:ext cx="0" cy="0"/>
          <a:chOff x="0" y="0"/>
          <a:chExt cx="0" cy="0"/>
        </a:xfrm>
      </p:grpSpPr>
      <p:sp>
        <p:nvSpPr>
          <p:cNvPr id="2" name="Texto del título"/>
          <p:cNvSpPr txBox="1">
            <a:spLocks noGrp="1"/>
          </p:cNvSpPr>
          <p:nvPr>
            <p:ph type="title"/>
          </p:nvPr>
        </p:nvSpPr>
        <p:spPr>
          <a:xfrm>
            <a:off x="457200" y="205978"/>
            <a:ext cx="8229600" cy="8572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Texto del título</a:t>
            </a:r>
          </a:p>
        </p:txBody>
      </p:sp>
      <p:sp>
        <p:nvSpPr>
          <p:cNvPr id="3" name="Nivel de texto 1…"/>
          <p:cNvSpPr txBox="1">
            <a:spLocks noGrp="1"/>
          </p:cNvSpPr>
          <p:nvPr>
            <p:ph type="body" idx="1"/>
          </p:nvPr>
        </p:nvSpPr>
        <p:spPr>
          <a:xfrm>
            <a:off x="457200" y="1200150"/>
            <a:ext cx="8229600" cy="33944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a:spLocks noGrp="1"/>
          </p:cNvSpPr>
          <p:nvPr>
            <p:ph type="sldNum" sz="quarter" idx="2"/>
          </p:nvPr>
        </p:nvSpPr>
        <p:spPr>
          <a:xfrm>
            <a:off x="8428176" y="4769564"/>
            <a:ext cx="258624"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rPr/>
              <a:pPr/>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5 CuadroTexto"/>
          <p:cNvSpPr txBox="1"/>
          <p:nvPr/>
        </p:nvSpPr>
        <p:spPr>
          <a:xfrm>
            <a:off x="1643041" y="71419"/>
            <a:ext cx="6929488" cy="853441"/>
          </a:xfrm>
          <a:prstGeom prst="rect">
            <a:avLst/>
          </a:prstGeom>
          <a:solidFill>
            <a:schemeClr val="accent5"/>
          </a:solidFill>
          <a:ln w="38100">
            <a:solidFill>
              <a:srgbClr val="FFFFFF"/>
            </a:solidFill>
          </a:ln>
          <a:effectLst>
            <a:outerShdw blurRad="38100" dist="20000" dir="5400000" rotWithShape="0">
              <a:srgbClr val="000000">
                <a:alpha val="38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600" b="1">
                <a:solidFill>
                  <a:srgbClr val="FFFFFF"/>
                </a:solidFill>
              </a:defRPr>
            </a:lvl1pPr>
          </a:lstStyle>
          <a:p>
            <a:r>
              <a:t>BENEFICIOS DE UN PROGRAMA DE REHABILITACIÓN RESPIRATORIA EN PACIENTES EPOC: MEJORÍA DE VOLÚMENES ESTÁTICOS Y CALIDAD DE VIDA EN FUNCIÓN DE SU FENOTIPO</a:t>
            </a:r>
          </a:p>
        </p:txBody>
      </p:sp>
      <p:sp>
        <p:nvSpPr>
          <p:cNvPr id="95" name="2 CuadroTexto"/>
          <p:cNvSpPr txBox="1"/>
          <p:nvPr/>
        </p:nvSpPr>
        <p:spPr>
          <a:xfrm>
            <a:off x="142843" y="593369"/>
            <a:ext cx="1285886" cy="431166"/>
          </a:xfrm>
          <a:prstGeom prst="rect">
            <a:avLst/>
          </a:prstGeom>
          <a:gradFill>
            <a:gsLst>
              <a:gs pos="0">
                <a:schemeClr val="accent3">
                  <a:hueOff val="263624"/>
                  <a:satOff val="55948"/>
                  <a:lumOff val="27907"/>
                </a:schemeClr>
              </a:gs>
              <a:gs pos="35000">
                <a:srgbClr val="E4FDBF"/>
              </a:gs>
              <a:gs pos="100000">
                <a:schemeClr val="accent3">
                  <a:hueOff val="321486"/>
                  <a:satOff val="58119"/>
                  <a:lumOff val="40966"/>
                </a:schemeClr>
              </a:gs>
            </a:gsLst>
            <a:lin ang="16200000"/>
          </a:gradFill>
          <a:ln>
            <a:solidFill>
              <a:srgbClr val="98B955"/>
            </a:solidFill>
          </a:ln>
          <a:effectLst>
            <a:outerShdw blurRad="38100" dist="20000" dir="5400000" rotWithShape="0">
              <a:srgbClr val="000000">
                <a:alpha val="38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000"/>
            </a:lvl1pPr>
          </a:lstStyle>
          <a:p>
            <a:r>
              <a:t>Beca Neumosur nº5/2018</a:t>
            </a:r>
          </a:p>
        </p:txBody>
      </p:sp>
      <p:sp>
        <p:nvSpPr>
          <p:cNvPr id="96" name="3 CuadroTexto"/>
          <p:cNvSpPr txBox="1"/>
          <p:nvPr/>
        </p:nvSpPr>
        <p:spPr>
          <a:xfrm>
            <a:off x="1643041" y="1109614"/>
            <a:ext cx="6929488" cy="630942"/>
          </a:xfrm>
          <a:prstGeom prst="rect">
            <a:avLst/>
          </a:prstGeom>
          <a:gradFill>
            <a:gsLst>
              <a:gs pos="0">
                <a:schemeClr val="accent5">
                  <a:hueOff val="249502"/>
                  <a:satOff val="48101"/>
                  <a:lumOff val="28891"/>
                </a:schemeClr>
              </a:gs>
              <a:gs pos="35000">
                <a:srgbClr val="BFEDFF"/>
              </a:gs>
              <a:gs pos="100000">
                <a:schemeClr val="accent5">
                  <a:hueOff val="308963"/>
                  <a:satOff val="48101"/>
                  <a:lumOff val="41680"/>
                </a:schemeClr>
              </a:gs>
            </a:gsLst>
            <a:path>
              <a:fillToRect l="50446" t="82794" r="49553" b="17205"/>
            </a:path>
          </a:gradFill>
          <a:ln>
            <a:solidFill>
              <a:srgbClr val="46AAC4"/>
            </a:solidFill>
          </a:ln>
          <a:effectLst>
            <a:outerShdw blurRad="38100" dist="20000" dir="5400000" rotWithShape="0">
              <a:srgbClr val="000000">
                <a:alpha val="38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just" defTabSz="449580">
              <a:tabLst>
                <a:tab pos="914400" algn="l"/>
                <a:tab pos="1168400" algn="l"/>
                <a:tab pos="1828800" algn="l"/>
                <a:tab pos="2743200" algn="l"/>
                <a:tab pos="3657600" algn="l"/>
                <a:tab pos="4572000" algn="l"/>
                <a:tab pos="5067300" algn="l"/>
                <a:tab pos="5067300" algn="l"/>
                <a:tab pos="5067300" algn="l"/>
                <a:tab pos="5067300" algn="l"/>
                <a:tab pos="5067300" algn="l"/>
                <a:tab pos="5067300" algn="l"/>
              </a:tabLst>
              <a:defRPr sz="700" i="1">
                <a:uFill>
                  <a:solidFill>
                    <a:srgbClr val="000000"/>
                  </a:solidFill>
                </a:uFill>
                <a:latin typeface="Ｍ4dＳ53 Ｐ50ゴ3fシ3fッ3fク3f"/>
                <a:ea typeface="Ｍ4dＳ53 Ｐ50ゴ3fシ3fッ3fク3f"/>
                <a:cs typeface="Ｍ4dＳ53 Ｐ50ゴ3fシ3fッ3fク3f"/>
                <a:sym typeface="Ｍ4dＳ53 Ｐ50ゴ3fシ3fッ3fク3f"/>
              </a:defRPr>
            </a:pPr>
            <a:r>
              <a:rPr b="1" u="sng">
                <a:latin typeface="Arial"/>
                <a:ea typeface="Arial"/>
                <a:cs typeface="Arial"/>
                <a:sym typeface="Arial"/>
              </a:rPr>
              <a:t>Ana Muñoz Montiel</a:t>
            </a:r>
            <a:r>
              <a:rPr>
                <a:latin typeface="Arial"/>
                <a:ea typeface="Arial"/>
                <a:cs typeface="Arial"/>
                <a:sym typeface="Arial"/>
              </a:rPr>
              <a:t> (1), Marina Rubio Moreno (1), María Pérez Morales (1), Pedro Ruiz-Esteban (3), Miguel Ángel Sánchez Chaparro (4), Adolfo Doménech Del Río (5).    1. Servicio de Neumología. Hospital Costa del Sol, Marbella, Málaga, España. 2. Servicio de Medicina Interna, Hospital Costa del Sol, Marbella, Málaga, España. 3. Departamento de Nefrología, Instituto de Investigación Biomédica de Málaga (IBIMA), Hospital Universitario Regional de Málaga, Universidad de Málaga, Málaga, España. 4.  Servicio/UGC Medicina Interna. Hospital Clínico Universitario Virgen de la Victoria, Málaga (Málaga). 5. Unidad de Gestión Clínica Enfermedades Respiratorias, Hospital Regional Universitario de Málaga.</a:t>
            </a:r>
          </a:p>
        </p:txBody>
      </p:sp>
      <p:sp>
        <p:nvSpPr>
          <p:cNvPr id="97" name="4 CuadroTexto"/>
          <p:cNvSpPr txBox="1"/>
          <p:nvPr/>
        </p:nvSpPr>
        <p:spPr>
          <a:xfrm>
            <a:off x="245517" y="2100722"/>
            <a:ext cx="4286281" cy="2308324"/>
          </a:xfrm>
          <a:prstGeom prst="rect">
            <a:avLst/>
          </a:prstGeom>
          <a:gradFill>
            <a:gsLst>
              <a:gs pos="0">
                <a:schemeClr val="accent3">
                  <a:hueOff val="263624"/>
                  <a:satOff val="55948"/>
                  <a:lumOff val="27907"/>
                </a:schemeClr>
              </a:gs>
              <a:gs pos="35000">
                <a:srgbClr val="E4FDBF"/>
              </a:gs>
              <a:gs pos="100000">
                <a:schemeClr val="accent3">
                  <a:hueOff val="321486"/>
                  <a:satOff val="58119"/>
                  <a:lumOff val="40966"/>
                </a:schemeClr>
              </a:gs>
            </a:gsLst>
            <a:lin ang="16200000"/>
          </a:gradFill>
          <a:ln>
            <a:solidFill>
              <a:srgbClr val="98B955"/>
            </a:solidFill>
          </a:ln>
          <a:effectLst>
            <a:outerShdw blurRad="38100" dist="20000" dir="5400000" rotWithShape="0">
              <a:srgbClr val="000000">
                <a:alpha val="38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defTabSz="449580">
              <a:tabLst>
                <a:tab pos="914400" algn="l"/>
                <a:tab pos="1828800" algn="l"/>
                <a:tab pos="2743200" algn="l"/>
                <a:tab pos="3657600" algn="l"/>
                <a:tab pos="4572000" algn="l"/>
                <a:tab pos="5067300" algn="l"/>
                <a:tab pos="5067300" algn="l"/>
                <a:tab pos="5067300" algn="l"/>
                <a:tab pos="5067300" algn="l"/>
                <a:tab pos="5067300" algn="l"/>
                <a:tab pos="5067300" algn="l"/>
              </a:tabLst>
              <a:defRPr sz="900">
                <a:uFill>
                  <a:solidFill>
                    <a:srgbClr val="000000"/>
                  </a:solidFill>
                </a:uFill>
              </a:defRPr>
            </a:pPr>
            <a:r>
              <a:rPr b="1"/>
              <a:t>INTRODUCCIÓN Y OBJETIVO:</a:t>
            </a:r>
          </a:p>
          <a:p>
            <a:pPr algn="just" defTabSz="449580">
              <a:tabLst>
                <a:tab pos="914400" algn="l"/>
                <a:tab pos="1828800" algn="l"/>
                <a:tab pos="2743200" algn="l"/>
                <a:tab pos="3657600" algn="l"/>
                <a:tab pos="4572000" algn="l"/>
                <a:tab pos="5067300" algn="l"/>
                <a:tab pos="5067300" algn="l"/>
                <a:tab pos="5067300" algn="l"/>
                <a:tab pos="5067300" algn="l"/>
                <a:tab pos="5067300" algn="l"/>
                <a:tab pos="5067300" algn="l"/>
              </a:tabLst>
              <a:defRPr sz="900">
                <a:uFill>
                  <a:solidFill>
                    <a:srgbClr val="000000"/>
                  </a:solidFill>
                </a:uFill>
              </a:defRPr>
            </a:pPr>
            <a:r>
              <a:t>La rehabilitación respiratoria (RR) ha </a:t>
            </a:r>
            <a:r>
              <a:rPr/>
              <a:t>demostrado </a:t>
            </a:r>
            <a:r>
              <a:rPr lang="en-GB" dirty="0" smtClean="0"/>
              <a:t>ser fundamental </a:t>
            </a:r>
            <a:r>
              <a:rPr lang="en-GB" dirty="0" err="1" smtClean="0"/>
              <a:t>para</a:t>
            </a:r>
            <a:r>
              <a:rPr lang="en-GB" dirty="0" smtClean="0"/>
              <a:t> m</a:t>
            </a:r>
            <a:r>
              <a:rPr smtClean="0"/>
              <a:t>ejorar </a:t>
            </a:r>
            <a:r>
              <a:t>la </a:t>
            </a:r>
            <a:r>
              <a:rPr/>
              <a:t>disnea</a:t>
            </a:r>
            <a:r>
              <a:rPr smtClean="0"/>
              <a:t>,</a:t>
            </a:r>
            <a:r>
              <a:rPr lang="en-GB" dirty="0" smtClean="0"/>
              <a:t> la </a:t>
            </a:r>
            <a:r>
              <a:rPr lang="en-GB" dirty="0" err="1" smtClean="0"/>
              <a:t>tolerancia</a:t>
            </a:r>
            <a:r>
              <a:rPr lang="en-GB" dirty="0" smtClean="0"/>
              <a:t> al </a:t>
            </a:r>
            <a:r>
              <a:rPr lang="en-GB" dirty="0" err="1" smtClean="0"/>
              <a:t>ejercicio</a:t>
            </a:r>
            <a:r>
              <a:rPr lang="en-GB" dirty="0" smtClean="0"/>
              <a:t> y</a:t>
            </a:r>
            <a:r>
              <a:rPr smtClean="0"/>
              <a:t> </a:t>
            </a:r>
            <a:r>
              <a:t>la calidad de vida en pacientes con EPOC. En nuestro estudio hemos querido comparar las diferencias </a:t>
            </a:r>
            <a:r>
              <a:rPr/>
              <a:t>funcionales </a:t>
            </a:r>
            <a:r>
              <a:rPr smtClean="0"/>
              <a:t>respiratorias</a:t>
            </a:r>
            <a:r>
              <a:rPr lang="en-GB" dirty="0" smtClean="0"/>
              <a:t>, </a:t>
            </a:r>
            <a:r>
              <a:rPr lang="en-GB" dirty="0" err="1" smtClean="0"/>
              <a:t>relacionarlas</a:t>
            </a:r>
            <a:r>
              <a:rPr lang="en-GB" dirty="0" smtClean="0"/>
              <a:t> con </a:t>
            </a:r>
            <a:r>
              <a:rPr lang="en-GB" dirty="0" err="1" smtClean="0"/>
              <a:t>las</a:t>
            </a:r>
            <a:r>
              <a:rPr lang="en-GB" dirty="0" smtClean="0"/>
              <a:t> </a:t>
            </a:r>
            <a:r>
              <a:rPr lang="en-GB" dirty="0" err="1" smtClean="0"/>
              <a:t>diferencias</a:t>
            </a:r>
            <a:r>
              <a:rPr lang="en-GB" dirty="0" smtClean="0"/>
              <a:t> </a:t>
            </a:r>
            <a:r>
              <a:rPr lang="en-GB" dirty="0" err="1" smtClean="0"/>
              <a:t>minimamente</a:t>
            </a:r>
            <a:r>
              <a:rPr lang="en-GB" dirty="0" smtClean="0"/>
              <a:t> </a:t>
            </a:r>
            <a:r>
              <a:rPr lang="en-GB" dirty="0" err="1" smtClean="0"/>
              <a:t>relevantes</a:t>
            </a:r>
            <a:r>
              <a:rPr lang="en-GB" dirty="0" smtClean="0"/>
              <a:t> </a:t>
            </a:r>
            <a:r>
              <a:rPr lang="en-GB" dirty="0" err="1" smtClean="0"/>
              <a:t>evaluables</a:t>
            </a:r>
            <a:r>
              <a:rPr smtClean="0"/>
              <a:t> </a:t>
            </a:r>
            <a:r>
              <a:rPr/>
              <a:t>y </a:t>
            </a:r>
            <a:r>
              <a:rPr lang="en-GB" dirty="0" err="1" smtClean="0"/>
              <a:t>analizar</a:t>
            </a:r>
            <a:r>
              <a:rPr lang="en-GB" dirty="0" smtClean="0"/>
              <a:t> </a:t>
            </a:r>
            <a:r>
              <a:rPr smtClean="0"/>
              <a:t>la </a:t>
            </a:r>
            <a:r>
              <a:t>calidad de vida en función de que los pacientes incluidos sean agudizadores (A) o no agudizadores (NA) y establecer si existen </a:t>
            </a:r>
            <a:r>
              <a:rPr/>
              <a:t>diferencias </a:t>
            </a:r>
            <a:r>
              <a:rPr lang="en-GB" dirty="0" err="1" smtClean="0"/>
              <a:t>tras</a:t>
            </a:r>
            <a:r>
              <a:rPr lang="en-GB" dirty="0" smtClean="0"/>
              <a:t> </a:t>
            </a:r>
            <a:r>
              <a:rPr lang="en-GB" dirty="0" err="1" smtClean="0"/>
              <a:t>finalizar</a:t>
            </a:r>
            <a:r>
              <a:rPr lang="en-GB" dirty="0" smtClean="0"/>
              <a:t>  la RR</a:t>
            </a:r>
            <a:r>
              <a:rPr smtClean="0"/>
              <a:t>.</a:t>
            </a:r>
            <a:endParaRPr/>
          </a:p>
          <a:p>
            <a:pPr algn="just" defTabSz="449580">
              <a:tabLst>
                <a:tab pos="914400" algn="l"/>
                <a:tab pos="1828800" algn="l"/>
                <a:tab pos="2743200" algn="l"/>
                <a:tab pos="3657600" algn="l"/>
                <a:tab pos="4572000" algn="l"/>
                <a:tab pos="5067300" algn="l"/>
                <a:tab pos="5067300" algn="l"/>
                <a:tab pos="5067300" algn="l"/>
                <a:tab pos="5067300" algn="l"/>
                <a:tab pos="5067300" algn="l"/>
                <a:tab pos="5067300" algn="l"/>
              </a:tabLst>
              <a:defRPr sz="900">
                <a:uFill>
                  <a:solidFill>
                    <a:srgbClr val="000000"/>
                  </a:solidFill>
                </a:uFill>
              </a:defRPr>
            </a:pPr>
            <a:endParaRPr/>
          </a:p>
          <a:p>
            <a:pPr algn="just" defTabSz="449580">
              <a:tabLst>
                <a:tab pos="914400" algn="l"/>
                <a:tab pos="1828800" algn="l"/>
                <a:tab pos="2743200" algn="l"/>
                <a:tab pos="3657600" algn="l"/>
                <a:tab pos="4572000" algn="l"/>
                <a:tab pos="5067300" algn="l"/>
                <a:tab pos="5067300" algn="l"/>
                <a:tab pos="5067300" algn="l"/>
                <a:tab pos="5067300" algn="l"/>
                <a:tab pos="5067300" algn="l"/>
                <a:tab pos="5067300" algn="l"/>
              </a:tabLst>
              <a:defRPr sz="900">
                <a:uFill>
                  <a:solidFill>
                    <a:srgbClr val="000000"/>
                  </a:solidFill>
                </a:uFill>
              </a:defRPr>
            </a:pPr>
            <a:r>
              <a:rPr b="1"/>
              <a:t>METODOLOGÍA:</a:t>
            </a:r>
          </a:p>
          <a:p>
            <a:pPr algn="just" defTabSz="449580">
              <a:tabLst>
                <a:tab pos="914400" algn="l"/>
                <a:tab pos="1828800" algn="l"/>
                <a:tab pos="2743200" algn="l"/>
                <a:tab pos="3657600" algn="l"/>
                <a:tab pos="4572000" algn="l"/>
                <a:tab pos="5067300" algn="l"/>
                <a:tab pos="5067300" algn="l"/>
                <a:tab pos="5067300" algn="l"/>
                <a:tab pos="5067300" algn="l"/>
                <a:tab pos="5067300" algn="l"/>
                <a:tab pos="5067300" algn="l"/>
              </a:tabLst>
              <a:defRPr sz="900">
                <a:uFill>
                  <a:solidFill>
                    <a:srgbClr val="000000"/>
                  </a:solidFill>
                </a:uFill>
              </a:defRPr>
            </a:pPr>
            <a:r>
              <a:t>Estudio prospectivo y de intervención de dos grupos paralelos de 51 pacientes EPOC seguidos en una consulta monográfica que son enviados a un programa de RR para realizarla durante un período de 8 semanas. Se recogen datos de las agudizaciones según historia clínica digital. Se realizó espirometría simple post broncodilatadora, pletismografía, test de la marcha de los 6 minutos y se obtuvieron datos de la calidad de vida (CV) con los cuestionarios validados SF-36, SGC, HADS, CAT antes de iniciar la RR y al finalizarla.</a:t>
            </a:r>
          </a:p>
        </p:txBody>
      </p:sp>
      <p:sp>
        <p:nvSpPr>
          <p:cNvPr id="98" name="4 CuadroTexto"/>
          <p:cNvSpPr txBox="1"/>
          <p:nvPr/>
        </p:nvSpPr>
        <p:spPr>
          <a:xfrm>
            <a:off x="5169415" y="2030872"/>
            <a:ext cx="3397338" cy="2336166"/>
          </a:xfrm>
          <a:prstGeom prst="rect">
            <a:avLst/>
          </a:prstGeom>
          <a:gradFill>
            <a:gsLst>
              <a:gs pos="0">
                <a:schemeClr val="accent3">
                  <a:hueOff val="263624"/>
                  <a:satOff val="55948"/>
                  <a:lumOff val="27907"/>
                </a:schemeClr>
              </a:gs>
              <a:gs pos="35000">
                <a:srgbClr val="E4FDBF"/>
              </a:gs>
              <a:gs pos="100000">
                <a:schemeClr val="accent3">
                  <a:hueOff val="321486"/>
                  <a:satOff val="58119"/>
                  <a:lumOff val="40966"/>
                </a:schemeClr>
              </a:gs>
            </a:gsLst>
            <a:lin ang="16200000"/>
          </a:gradFill>
          <a:ln>
            <a:solidFill>
              <a:srgbClr val="98B955"/>
            </a:solidFill>
          </a:ln>
          <a:effectLst>
            <a:outerShdw blurRad="38100" dist="20000" dir="5400000" rotWithShape="0">
              <a:srgbClr val="000000">
                <a:alpha val="38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900" b="1" u="sng"/>
            </a:pPr>
            <a:r>
              <a:t>RESULTADOS</a:t>
            </a:r>
          </a:p>
          <a:p>
            <a:pPr algn="just" defTabSz="449580">
              <a:tabLst>
                <a:tab pos="914400" algn="l"/>
                <a:tab pos="1828800" algn="l"/>
                <a:tab pos="2743200" algn="l"/>
                <a:tab pos="3657600" algn="l"/>
                <a:tab pos="4572000" algn="l"/>
                <a:tab pos="5067300" algn="l"/>
                <a:tab pos="5067300" algn="l"/>
                <a:tab pos="5067300" algn="l"/>
                <a:tab pos="5067300" algn="l"/>
                <a:tab pos="5067300" algn="l"/>
                <a:tab pos="5067300" algn="l"/>
              </a:tabLst>
              <a:defRPr sz="900">
                <a:uFill>
                  <a:solidFill>
                    <a:srgbClr val="000000"/>
                  </a:solidFill>
                </a:uFill>
              </a:defRPr>
            </a:pPr>
            <a:r>
              <a:t>Con respecto a las pruebas de función pulmonar, en  el grupo NA obtenemos valores de TLC (mL) más disminuidos tras la RR, lo que podría suponer un descenso en el atrapamiento aéreo de estos pacientes. Si hacemos referencia a las diferencias mínimamente relevantes a evaluar tras un programa de RR, en aquellos que descienden el CAT en al menos 2 puntos también  reducen el valor en porcentaje de TLC y de  RV.  En referencia a la CV, el SF-36 muestra unos valores inferiores para el fenotipo agudizador que indican una peor calidad de vida y que en la dimensión del dolor mejoran tras finalizar la RR. El SGRQ también muestra una tendencia a mejorar la  calidad de vida para los pacientes con fenotipo agudizador, pero sin alcanzar significación estadística.  El cuestionario CAT muestra diferencias significativas en ambos grupos, mayor en el grupo agudizador. No existen diferencias en ansiedad-depresión medido con el cuestionario HADS, entre ambos grupos. </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5 CuadroTexto"/>
          <p:cNvSpPr txBox="1"/>
          <p:nvPr/>
        </p:nvSpPr>
        <p:spPr>
          <a:xfrm>
            <a:off x="1643042" y="285734"/>
            <a:ext cx="4429157" cy="646331"/>
          </a:xfrm>
          <a:prstGeom prst="rect">
            <a:avLst/>
          </a:prstGeom>
          <a:solidFill>
            <a:schemeClr val="accent5"/>
          </a:solidFill>
          <a:ln w="38100">
            <a:solidFill>
              <a:srgbClr val="FFFFFF"/>
            </a:solidFill>
          </a:ln>
          <a:effectLst>
            <a:outerShdw blurRad="38100" dist="20000" dir="5400000" rotWithShape="0">
              <a:srgbClr val="000000">
                <a:alpha val="38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600" b="1">
                <a:solidFill>
                  <a:srgbClr val="FFFFFF"/>
                </a:solidFill>
              </a:defRPr>
            </a:lvl1pPr>
          </a:lstStyle>
          <a:p>
            <a:r>
              <a:rPr sz="1200"/>
              <a:t>BENEFICIOS DE UN PROGRAMA DE REHABILITACIÓN RESPIRATORIA EN PACIENTES EPOC: MEJORÍA DE VOLÚMENES ESTÁTICOS Y CALIDAD DE VIDA EN FUNCIÓN DE SU FENOTIPO</a:t>
            </a:r>
          </a:p>
        </p:txBody>
      </p:sp>
      <p:sp>
        <p:nvSpPr>
          <p:cNvPr id="101" name="2 CuadroTexto"/>
          <p:cNvSpPr txBox="1"/>
          <p:nvPr/>
        </p:nvSpPr>
        <p:spPr>
          <a:xfrm>
            <a:off x="142843" y="593369"/>
            <a:ext cx="1285886" cy="431166"/>
          </a:xfrm>
          <a:prstGeom prst="rect">
            <a:avLst/>
          </a:prstGeom>
          <a:gradFill>
            <a:gsLst>
              <a:gs pos="0">
                <a:schemeClr val="accent3">
                  <a:hueOff val="263624"/>
                  <a:satOff val="55948"/>
                  <a:lumOff val="27907"/>
                </a:schemeClr>
              </a:gs>
              <a:gs pos="35000">
                <a:srgbClr val="E4FDBF"/>
              </a:gs>
              <a:gs pos="100000">
                <a:schemeClr val="accent3">
                  <a:hueOff val="321486"/>
                  <a:satOff val="58119"/>
                  <a:lumOff val="40966"/>
                </a:schemeClr>
              </a:gs>
            </a:gsLst>
            <a:lin ang="16200000"/>
          </a:gradFill>
          <a:ln>
            <a:solidFill>
              <a:srgbClr val="98B955"/>
            </a:solidFill>
          </a:ln>
          <a:effectLst>
            <a:outerShdw blurRad="38100" dist="20000" dir="5400000" rotWithShape="0">
              <a:srgbClr val="000000">
                <a:alpha val="38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000"/>
            </a:lvl1pPr>
          </a:lstStyle>
          <a:p>
            <a:r>
              <a:t>Beca Neumosur nº5/2018</a:t>
            </a:r>
          </a:p>
        </p:txBody>
      </p:sp>
      <p:sp>
        <p:nvSpPr>
          <p:cNvPr id="102" name="9 CuadroTexto"/>
          <p:cNvSpPr txBox="1"/>
          <p:nvPr/>
        </p:nvSpPr>
        <p:spPr>
          <a:xfrm>
            <a:off x="214282" y="4245639"/>
            <a:ext cx="8572560" cy="659766"/>
          </a:xfrm>
          <a:prstGeom prst="rect">
            <a:avLst/>
          </a:prstGeom>
          <a:gradFill>
            <a:gsLst>
              <a:gs pos="0">
                <a:schemeClr val="accent6">
                  <a:hueOff val="-456778"/>
                  <a:satOff val="8290"/>
                  <a:lumOff val="24503"/>
                </a:schemeClr>
              </a:gs>
              <a:gs pos="35000">
                <a:srgbClr val="FFDECF"/>
              </a:gs>
              <a:gs pos="100000">
                <a:schemeClr val="accent6">
                  <a:hueOff val="-556026"/>
                  <a:satOff val="8290"/>
                  <a:lumOff val="34267"/>
                </a:schemeClr>
              </a:gs>
            </a:gsLst>
            <a:lin ang="16200000"/>
          </a:gradFill>
          <a:ln>
            <a:solidFill>
              <a:srgbClr val="F69240"/>
            </a:solidFill>
          </a:ln>
          <a:effectLst>
            <a:outerShdw blurRad="38100" dist="20000" dir="5400000" rotWithShape="0">
              <a:srgbClr val="000000">
                <a:alpha val="38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900" b="1" u="sng"/>
            </a:pPr>
            <a:r>
              <a:t>CONCLUSIONES</a:t>
            </a:r>
          </a:p>
          <a:p>
            <a:pPr algn="just" defTabSz="449580">
              <a:tabLst>
                <a:tab pos="914400" algn="l"/>
                <a:tab pos="1828800" algn="l"/>
                <a:tab pos="2743200" algn="l"/>
                <a:tab pos="3657600" algn="l"/>
                <a:tab pos="4572000" algn="l"/>
                <a:tab pos="5067300" algn="l"/>
                <a:tab pos="5067300" algn="l"/>
                <a:tab pos="5067300" algn="l"/>
                <a:tab pos="5067300" algn="l"/>
                <a:tab pos="5067300" algn="l"/>
                <a:tab pos="5067300" algn="l"/>
              </a:tabLst>
              <a:defRPr sz="900">
                <a:uFill>
                  <a:solidFill>
                    <a:srgbClr val="000000"/>
                  </a:solidFill>
                </a:uFill>
              </a:defRPr>
            </a:pPr>
            <a:r>
              <a:t>1- La RR permitiría reducir los valores de atrapamiento aéreo en los pacientes EPOC no agudizadores.</a:t>
            </a:r>
          </a:p>
          <a:p>
            <a:pPr algn="just" defTabSz="449580">
              <a:tabLst>
                <a:tab pos="914400" algn="l"/>
                <a:tab pos="1828800" algn="l"/>
                <a:tab pos="2743200" algn="l"/>
                <a:tab pos="3657600" algn="l"/>
                <a:tab pos="4572000" algn="l"/>
                <a:tab pos="5067300" algn="l"/>
                <a:tab pos="5067300" algn="l"/>
                <a:tab pos="5067300" algn="l"/>
                <a:tab pos="5067300" algn="l"/>
                <a:tab pos="5067300" algn="l"/>
                <a:tab pos="5067300" algn="l"/>
              </a:tabLst>
              <a:defRPr sz="900">
                <a:uFill>
                  <a:solidFill>
                    <a:srgbClr val="000000"/>
                  </a:solidFill>
                </a:uFill>
              </a:defRPr>
            </a:pPr>
            <a:r>
              <a:t>2. La </a:t>
            </a:r>
            <a:r>
              <a:rPr/>
              <a:t>RR </a:t>
            </a:r>
            <a:r>
              <a:rPr smtClean="0"/>
              <a:t>mejora </a:t>
            </a:r>
            <a:r>
              <a:t>la calidad de vida de los pacientes EPOC, siendo el fenotipo </a:t>
            </a:r>
            <a:r>
              <a:rPr/>
              <a:t>agudizador </a:t>
            </a:r>
            <a:r>
              <a:rPr smtClean="0"/>
              <a:t>el </a:t>
            </a:r>
            <a:r>
              <a:t>grupo que más se beneficiaría de ser incluido en un programa físico, seleccionando de esta forma mejor a los candidatos.</a:t>
            </a:r>
          </a:p>
        </p:txBody>
      </p:sp>
      <p:pic>
        <p:nvPicPr>
          <p:cNvPr id="103" name="tabla pfr corregida.jpg" descr="tabla pfr corregida.jpg"/>
          <p:cNvPicPr>
            <a:picLocks noChangeAspect="1"/>
          </p:cNvPicPr>
          <p:nvPr/>
        </p:nvPicPr>
        <p:blipFill>
          <a:blip r:embed="rId2" cstate="print">
            <a:extLst/>
          </a:blip>
          <a:stretch>
            <a:fillRect/>
          </a:stretch>
        </p:blipFill>
        <p:spPr>
          <a:xfrm>
            <a:off x="142844" y="1357304"/>
            <a:ext cx="3263412" cy="2615109"/>
          </a:xfrm>
          <a:prstGeom prst="rect">
            <a:avLst/>
          </a:prstGeom>
          <a:ln w="12700">
            <a:miter lim="400000"/>
          </a:ln>
        </p:spPr>
      </p:pic>
      <p:pic>
        <p:nvPicPr>
          <p:cNvPr id="104" name="CV.jpg" descr="CV.jpg"/>
          <p:cNvPicPr>
            <a:picLocks noChangeAspect="1"/>
          </p:cNvPicPr>
          <p:nvPr/>
        </p:nvPicPr>
        <p:blipFill>
          <a:blip r:embed="rId3">
            <a:extLst/>
          </a:blip>
          <a:stretch>
            <a:fillRect/>
          </a:stretch>
        </p:blipFill>
        <p:spPr>
          <a:xfrm>
            <a:off x="6143636" y="142858"/>
            <a:ext cx="2571768" cy="4023244"/>
          </a:xfrm>
          <a:prstGeom prst="rect">
            <a:avLst/>
          </a:prstGeom>
          <a:ln w="12700">
            <a:miter lim="400000"/>
          </a:ln>
        </p:spPr>
      </p:pic>
      <p:pic>
        <p:nvPicPr>
          <p:cNvPr id="105" name="Captura de pantalla 2022-03-29 a las 18.05.59.png" descr="Captura de pantalla 2022-03-29 a las 18.05.59.png"/>
          <p:cNvPicPr>
            <a:picLocks noChangeAspect="1"/>
          </p:cNvPicPr>
          <p:nvPr/>
        </p:nvPicPr>
        <p:blipFill>
          <a:blip r:embed="rId4">
            <a:extLst/>
          </a:blip>
          <a:stretch>
            <a:fillRect/>
          </a:stretch>
        </p:blipFill>
        <p:spPr>
          <a:xfrm>
            <a:off x="3500430" y="1071552"/>
            <a:ext cx="2587236" cy="3084781"/>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Tema de Office">
  <a:themeElements>
    <a:clrScheme name="Tema de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e Office">
      <a:majorFont>
        <a:latin typeface="Calibri"/>
        <a:ea typeface="Calibri"/>
        <a:cs typeface="Calibri"/>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e Office">
  <a:themeElements>
    <a:clrScheme name="Tema de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e Office">
      <a:majorFont>
        <a:latin typeface="Calibri"/>
        <a:ea typeface="Calibri"/>
        <a:cs typeface="Calibri"/>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546</Words>
  <PresentationFormat>Presentación en pantalla (16:9)</PresentationFormat>
  <Paragraphs>15</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Diapositiva 1</vt:lpstr>
      <vt:lpstr>Diapositiva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Ana Muñoz Montiel</dc:creator>
  <cp:lastModifiedBy>Ana Muñoz Montiel</cp:lastModifiedBy>
  <cp:revision>1</cp:revision>
  <dcterms:modified xsi:type="dcterms:W3CDTF">2022-04-01T11:23:34Z</dcterms:modified>
</cp:coreProperties>
</file>