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56" userDrawn="1">
          <p15:clr>
            <a:srgbClr val="A4A3A4"/>
          </p15:clr>
        </p15:guide>
        <p15:guide id="2" pos="292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7427" autoAdjust="0"/>
    <p:restoredTop sz="94660"/>
  </p:normalViewPr>
  <p:slideViewPr>
    <p:cSldViewPr>
      <p:cViewPr varScale="1">
        <p:scale>
          <a:sx n="107" d="100"/>
          <a:sy n="107" d="100"/>
        </p:scale>
        <p:origin x="1358" y="67"/>
      </p:cViewPr>
      <p:guideLst>
        <p:guide orient="horz" pos="1756"/>
        <p:guide pos="292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05/04/2022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05/04/2022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05/04/2022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05/04/2022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05/04/2022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05/04/2022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05/04/2022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05/04/2022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05/04/2022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05/04/2022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05/04/2022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t>05/04/2022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upo 44">
            <a:extLst>
              <a:ext uri="{FF2B5EF4-FFF2-40B4-BE49-F238E27FC236}">
                <a16:creationId xmlns:a16="http://schemas.microsoft.com/office/drawing/2014/main" id="{4273E836-4966-455E-B33C-0D92E432B2C9}"/>
              </a:ext>
            </a:extLst>
          </p:cNvPr>
          <p:cNvGrpSpPr/>
          <p:nvPr/>
        </p:nvGrpSpPr>
        <p:grpSpPr>
          <a:xfrm>
            <a:off x="4772365" y="2356062"/>
            <a:ext cx="4126679" cy="1877954"/>
            <a:chOff x="4678921" y="2481979"/>
            <a:chExt cx="4288941" cy="1928813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826EF550-43F9-48AF-8909-3707F00CFB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13" r="10202"/>
            <a:stretch/>
          </p:blipFill>
          <p:spPr>
            <a:xfrm>
              <a:off x="6869028" y="2481979"/>
              <a:ext cx="2098834" cy="1917926"/>
            </a:xfrm>
            <a:prstGeom prst="rect">
              <a:avLst/>
            </a:prstGeom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B38A5818-D96B-4E16-B239-AA0EAD8588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4010"/>
            <a:stretch/>
          </p:blipFill>
          <p:spPr>
            <a:xfrm>
              <a:off x="4678921" y="2496007"/>
              <a:ext cx="2197355" cy="1914785"/>
            </a:xfrm>
            <a:prstGeom prst="rect">
              <a:avLst/>
            </a:prstGeom>
          </p:spPr>
        </p:pic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631716FB-E489-4681-8251-41CC09CD0031}"/>
              </a:ext>
            </a:extLst>
          </p:cNvPr>
          <p:cNvSpPr txBox="1"/>
          <p:nvPr/>
        </p:nvSpPr>
        <p:spPr>
          <a:xfrm>
            <a:off x="1691680" y="47709"/>
            <a:ext cx="6264696" cy="92333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ENCUESTA SOBRE EL CONOCIMIENTO EN CIGARRILLO ELECTRÓNICO Y OTROS NUEVOS PRODUCTOS DE CONSUMO DE NICOTINA EN EL PERSONAL SANITARIO</a:t>
            </a:r>
          </a:p>
          <a:p>
            <a:pPr algn="ctr"/>
            <a:r>
              <a:rPr lang="es-ES" sz="9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Baeza Ruiz A., Pitti Pérez R., Ramos Izquierdo C., Acosta </a:t>
            </a:r>
            <a:r>
              <a:rPr lang="es-ES" sz="9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Sorensen</a:t>
            </a:r>
            <a:r>
              <a:rPr lang="es-ES" sz="9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M., Expósito Marrero A., García Hernández S., Montero </a:t>
            </a:r>
            <a:r>
              <a:rPr lang="es-ES" sz="9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Fole</a:t>
            </a:r>
            <a:r>
              <a:rPr lang="es-ES" sz="9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B., Dorta Domínguez S., Pérez Negrín L. M., Trujillo Castilla J. L.</a:t>
            </a:r>
            <a:endParaRPr lang="es-ES" sz="9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239F31A-4902-46EA-952D-FE7EED4122DC}"/>
              </a:ext>
            </a:extLst>
          </p:cNvPr>
          <p:cNvSpPr txBox="1"/>
          <p:nvPr/>
        </p:nvSpPr>
        <p:spPr>
          <a:xfrm>
            <a:off x="176138" y="2401381"/>
            <a:ext cx="41626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000" dirty="0">
                <a:latin typeface="Verdana" panose="020B0604030504040204" pitchFamily="34" charset="0"/>
                <a:ea typeface="Verdana" panose="020B0604030504040204" pitchFamily="34" charset="0"/>
              </a:rPr>
              <a:t>Se reciben 266 respuestas, en su mayoría mujeres (3/1), médicas (73%) con 11 años o más de experiencia (54%).</a:t>
            </a:r>
          </a:p>
        </p:txBody>
      </p:sp>
      <p:grpSp>
        <p:nvGrpSpPr>
          <p:cNvPr id="36" name="Grupo 35">
            <a:extLst>
              <a:ext uri="{FF2B5EF4-FFF2-40B4-BE49-F238E27FC236}">
                <a16:creationId xmlns:a16="http://schemas.microsoft.com/office/drawing/2014/main" id="{9452A3FC-EB58-48A2-8088-5C50CCD5905E}"/>
              </a:ext>
            </a:extLst>
          </p:cNvPr>
          <p:cNvGrpSpPr/>
          <p:nvPr/>
        </p:nvGrpSpPr>
        <p:grpSpPr>
          <a:xfrm>
            <a:off x="244956" y="2100463"/>
            <a:ext cx="8591152" cy="307777"/>
            <a:chOff x="247759" y="2263973"/>
            <a:chExt cx="4800550" cy="307777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2F1AB1CB-6DC0-4183-ABCC-56AAF7606D05}"/>
                </a:ext>
              </a:extLst>
            </p:cNvPr>
            <p:cNvSpPr txBox="1"/>
            <p:nvPr/>
          </p:nvSpPr>
          <p:spPr>
            <a:xfrm>
              <a:off x="247759" y="2263973"/>
              <a:ext cx="721858" cy="307777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ES" sz="1400" b="1" dirty="0">
                  <a:latin typeface="Verdana" panose="020B0604030504040204" pitchFamily="34" charset="0"/>
                  <a:ea typeface="Verdana" panose="020B0604030504040204" pitchFamily="34" charset="0"/>
                </a:rPr>
                <a:t>Resultados</a:t>
              </a:r>
            </a:p>
          </p:txBody>
        </p:sp>
        <p:cxnSp>
          <p:nvCxnSpPr>
            <p:cNvPr id="20" name="Conector recto 19">
              <a:extLst>
                <a:ext uri="{FF2B5EF4-FFF2-40B4-BE49-F238E27FC236}">
                  <a16:creationId xmlns:a16="http://schemas.microsoft.com/office/drawing/2014/main" id="{A0255442-55F1-4DCA-93D3-5EBF73E6A3AB}"/>
                </a:ext>
              </a:extLst>
            </p:cNvPr>
            <p:cNvCxnSpPr>
              <a:cxnSpLocks/>
              <a:stCxn id="12" idx="3"/>
            </p:cNvCxnSpPr>
            <p:nvPr/>
          </p:nvCxnSpPr>
          <p:spPr>
            <a:xfrm>
              <a:off x="969617" y="2417862"/>
              <a:ext cx="4078692" cy="0"/>
            </a:xfrm>
            <a:prstGeom prst="line">
              <a:avLst/>
            </a:prstGeom>
            <a:ln w="2857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upo 29">
            <a:extLst>
              <a:ext uri="{FF2B5EF4-FFF2-40B4-BE49-F238E27FC236}">
                <a16:creationId xmlns:a16="http://schemas.microsoft.com/office/drawing/2014/main" id="{9293CA36-74DD-4861-9F95-39FADAE308E7}"/>
              </a:ext>
            </a:extLst>
          </p:cNvPr>
          <p:cNvGrpSpPr/>
          <p:nvPr/>
        </p:nvGrpSpPr>
        <p:grpSpPr>
          <a:xfrm>
            <a:off x="176138" y="936495"/>
            <a:ext cx="4395862" cy="1055461"/>
            <a:chOff x="176138" y="936495"/>
            <a:chExt cx="4323854" cy="1055461"/>
          </a:xfrm>
        </p:grpSpPr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9277F38F-1D9E-4712-8672-66C107C08F9C}"/>
                </a:ext>
              </a:extLst>
            </p:cNvPr>
            <p:cNvGrpSpPr/>
            <p:nvPr/>
          </p:nvGrpSpPr>
          <p:grpSpPr>
            <a:xfrm>
              <a:off x="176138" y="936495"/>
              <a:ext cx="4323854" cy="1055461"/>
              <a:chOff x="178943" y="1075973"/>
              <a:chExt cx="4505906" cy="1055461"/>
            </a:xfrm>
          </p:grpSpPr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C181CC34-9648-4471-B47B-6F8B18B92FF7}"/>
                  </a:ext>
                </a:extLst>
              </p:cNvPr>
              <p:cNvSpPr txBox="1"/>
              <p:nvPr/>
            </p:nvSpPr>
            <p:spPr>
              <a:xfrm>
                <a:off x="178943" y="1423548"/>
                <a:ext cx="450590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s-ES" sz="1000" dirty="0">
                    <a:latin typeface="Verdana" panose="020B0604030504040204" pitchFamily="34" charset="0"/>
                    <a:ea typeface="Verdana" panose="020B0604030504040204" pitchFamily="34" charset="0"/>
                  </a:rPr>
                  <a:t>Analizar el conocimiento del profesional sanitario acerca de los nuevos dispositivos de consumo de nicotina y comparar si existen diferencias entre los distintos colectivos sanitarios, estratificados según las características del profesional.</a:t>
                </a:r>
              </a:p>
            </p:txBody>
          </p:sp>
          <p:sp>
            <p:nvSpPr>
              <p:cNvPr id="10" name="CuadroTexto 9">
                <a:extLst>
                  <a:ext uri="{FF2B5EF4-FFF2-40B4-BE49-F238E27FC236}">
                    <a16:creationId xmlns:a16="http://schemas.microsoft.com/office/drawing/2014/main" id="{1C0A0298-CC18-4E56-B6E5-B315D27546EB}"/>
                  </a:ext>
                </a:extLst>
              </p:cNvPr>
              <p:cNvSpPr txBox="1"/>
              <p:nvPr/>
            </p:nvSpPr>
            <p:spPr>
              <a:xfrm>
                <a:off x="253580" y="1075973"/>
                <a:ext cx="1201634" cy="307777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s-ES" sz="1400" b="1" dirty="0">
                    <a:latin typeface="Verdana" panose="020B0604030504040204" pitchFamily="34" charset="0"/>
                    <a:ea typeface="Verdana" panose="020B0604030504040204" pitchFamily="34" charset="0"/>
                  </a:rPr>
                  <a:t>Objetivos</a:t>
                </a:r>
              </a:p>
            </p:txBody>
          </p:sp>
        </p:grpSp>
        <p:cxnSp>
          <p:nvCxnSpPr>
            <p:cNvPr id="29" name="Conector recto 28">
              <a:extLst>
                <a:ext uri="{FF2B5EF4-FFF2-40B4-BE49-F238E27FC236}">
                  <a16:creationId xmlns:a16="http://schemas.microsoft.com/office/drawing/2014/main" id="{AACA4D1E-0A4E-4572-86B1-35CF89AB0BE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00843" y="1082984"/>
              <a:ext cx="2595093" cy="5336"/>
            </a:xfrm>
            <a:prstGeom prst="line">
              <a:avLst/>
            </a:prstGeom>
            <a:ln w="2857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upo 34">
            <a:extLst>
              <a:ext uri="{FF2B5EF4-FFF2-40B4-BE49-F238E27FC236}">
                <a16:creationId xmlns:a16="http://schemas.microsoft.com/office/drawing/2014/main" id="{512A1610-8A80-438E-A085-D2688875D7CF}"/>
              </a:ext>
            </a:extLst>
          </p:cNvPr>
          <p:cNvGrpSpPr/>
          <p:nvPr/>
        </p:nvGrpSpPr>
        <p:grpSpPr>
          <a:xfrm>
            <a:off x="4772365" y="1074933"/>
            <a:ext cx="4120092" cy="1032391"/>
            <a:chOff x="4738774" y="1022912"/>
            <a:chExt cx="4120092" cy="1032391"/>
          </a:xfrm>
        </p:grpSpPr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64192AF1-ECE1-4D43-80B3-53463ABC2652}"/>
                </a:ext>
              </a:extLst>
            </p:cNvPr>
            <p:cNvGrpSpPr/>
            <p:nvPr/>
          </p:nvGrpSpPr>
          <p:grpSpPr>
            <a:xfrm>
              <a:off x="4738774" y="1022912"/>
              <a:ext cx="4120092" cy="1032391"/>
              <a:chOff x="220541" y="2247245"/>
              <a:chExt cx="4120092" cy="1032391"/>
            </a:xfrm>
          </p:grpSpPr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C73267A1-533A-49D0-B6C8-ADA4C980F2E7}"/>
                  </a:ext>
                </a:extLst>
              </p:cNvPr>
              <p:cNvSpPr txBox="1"/>
              <p:nvPr/>
            </p:nvSpPr>
            <p:spPr>
              <a:xfrm>
                <a:off x="2180392" y="2247245"/>
                <a:ext cx="2160240" cy="307777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s-ES" sz="1400" b="1" dirty="0">
                    <a:latin typeface="Verdana" panose="020B0604030504040204" pitchFamily="34" charset="0"/>
                    <a:ea typeface="Verdana" panose="020B0604030504040204" pitchFamily="34" charset="0"/>
                  </a:rPr>
                  <a:t>Material y métodos</a:t>
                </a:r>
              </a:p>
            </p:txBody>
          </p:sp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328E2C16-EB34-485D-8F0D-AB0B98578804}"/>
                  </a:ext>
                </a:extLst>
              </p:cNvPr>
              <p:cNvSpPr txBox="1"/>
              <p:nvPr/>
            </p:nvSpPr>
            <p:spPr>
              <a:xfrm>
                <a:off x="220541" y="2571750"/>
                <a:ext cx="412009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s-ES" sz="1000" dirty="0">
                    <a:latin typeface="Verdana" panose="020B0604030504040204" pitchFamily="34" charset="0"/>
                    <a:ea typeface="Verdana" panose="020B0604030504040204" pitchFamily="34" charset="0"/>
                  </a:rPr>
                  <a:t>Estudio descriptivo en el que se recogen los datos extraídos mediante una encuesta online, entre el 12 y 16 de Agosto de 2019, difundida a todo el personal sanitario de cualquier disciplina y de toda España. </a:t>
                </a:r>
              </a:p>
            </p:txBody>
          </p:sp>
        </p:grpSp>
        <p:cxnSp>
          <p:nvCxnSpPr>
            <p:cNvPr id="33" name="Conector recto 32">
              <a:extLst>
                <a:ext uri="{FF2B5EF4-FFF2-40B4-BE49-F238E27FC236}">
                  <a16:creationId xmlns:a16="http://schemas.microsoft.com/office/drawing/2014/main" id="{D00443D1-6C26-4370-A6AA-B130E60C6B4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60032" y="1170298"/>
              <a:ext cx="1838593" cy="6502"/>
            </a:xfrm>
            <a:prstGeom prst="line">
              <a:avLst/>
            </a:prstGeom>
            <a:ln w="2857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upo 51">
            <a:extLst>
              <a:ext uri="{FF2B5EF4-FFF2-40B4-BE49-F238E27FC236}">
                <a16:creationId xmlns:a16="http://schemas.microsoft.com/office/drawing/2014/main" id="{3D04DFAB-3B2F-47D2-AECD-63FFE8884F14}"/>
              </a:ext>
            </a:extLst>
          </p:cNvPr>
          <p:cNvGrpSpPr/>
          <p:nvPr/>
        </p:nvGrpSpPr>
        <p:grpSpPr>
          <a:xfrm>
            <a:off x="251281" y="4000500"/>
            <a:ext cx="4276163" cy="307777"/>
            <a:chOff x="195180" y="4067505"/>
            <a:chExt cx="4281487" cy="307777"/>
          </a:xfrm>
        </p:grpSpPr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3DD37BAC-1B5B-4BC6-A541-BED4FA922C7A}"/>
                </a:ext>
              </a:extLst>
            </p:cNvPr>
            <p:cNvSpPr txBox="1"/>
            <p:nvPr/>
          </p:nvSpPr>
          <p:spPr>
            <a:xfrm>
              <a:off x="195180" y="4067505"/>
              <a:ext cx="1514043" cy="307777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s-ES" sz="1400" b="1" dirty="0">
                  <a:latin typeface="Verdana" panose="020B0604030504040204" pitchFamily="34" charset="0"/>
                  <a:ea typeface="Verdana" panose="020B0604030504040204" pitchFamily="34" charset="0"/>
                </a:rPr>
                <a:t>Conclusiones</a:t>
              </a:r>
            </a:p>
          </p:txBody>
        </p:sp>
        <p:cxnSp>
          <p:nvCxnSpPr>
            <p:cNvPr id="37" name="Conector recto 36">
              <a:extLst>
                <a:ext uri="{FF2B5EF4-FFF2-40B4-BE49-F238E27FC236}">
                  <a16:creationId xmlns:a16="http://schemas.microsoft.com/office/drawing/2014/main" id="{1AF6C47E-D4B5-418B-AE9A-545483279448}"/>
                </a:ext>
              </a:extLst>
            </p:cNvPr>
            <p:cNvCxnSpPr>
              <a:cxnSpLocks/>
            </p:cNvCxnSpPr>
            <p:nvPr/>
          </p:nvCxnSpPr>
          <p:spPr>
            <a:xfrm>
              <a:off x="1709223" y="4221393"/>
              <a:ext cx="2767444" cy="0"/>
            </a:xfrm>
            <a:prstGeom prst="line">
              <a:avLst/>
            </a:prstGeom>
            <a:ln w="2857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1" name="Tabla 31">
            <a:extLst>
              <a:ext uri="{FF2B5EF4-FFF2-40B4-BE49-F238E27FC236}">
                <a16:creationId xmlns:a16="http://schemas.microsoft.com/office/drawing/2014/main" id="{9B7CD0D2-2663-434F-849E-0A3711226C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0790893"/>
              </p:ext>
            </p:extLst>
          </p:nvPr>
        </p:nvGraphicFramePr>
        <p:xfrm>
          <a:off x="584648" y="2816692"/>
          <a:ext cx="3578841" cy="1066800"/>
        </p:xfrm>
        <a:graphic>
          <a:graphicData uri="http://schemas.openxmlformats.org/drawingml/2006/table">
            <a:tbl>
              <a:tblPr bandRow="1">
                <a:tableStyleId>{F5AB1C69-6EDB-4FF4-983F-18BD219EF322}</a:tableStyleId>
              </a:tblPr>
              <a:tblGrid>
                <a:gridCol w="3025061">
                  <a:extLst>
                    <a:ext uri="{9D8B030D-6E8A-4147-A177-3AD203B41FA5}">
                      <a16:colId xmlns:a16="http://schemas.microsoft.com/office/drawing/2014/main" val="833563252"/>
                    </a:ext>
                  </a:extLst>
                </a:gridCol>
                <a:gridCol w="553780">
                  <a:extLst>
                    <a:ext uri="{9D8B030D-6E8A-4147-A177-3AD203B41FA5}">
                      <a16:colId xmlns:a16="http://schemas.microsoft.com/office/drawing/2014/main" val="1950031271"/>
                    </a:ext>
                  </a:extLst>
                </a:gridCol>
              </a:tblGrid>
              <a:tr h="201521">
                <a:tc>
                  <a:txBody>
                    <a:bodyPr/>
                    <a:lstStyle/>
                    <a:p>
                      <a:r>
                        <a:rPr lang="es-ES" sz="8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No conoce ningún dispositivo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305539"/>
                  </a:ext>
                </a:extLst>
              </a:tr>
              <a:tr h="2015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No capacitado para informar ni aconsejar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78.9%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876783"/>
                  </a:ext>
                </a:extLst>
              </a:tr>
              <a:tr h="2015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Podrían tener un papel clínico (según el paciente)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910237"/>
                  </a:ext>
                </a:extLst>
              </a:tr>
              <a:tr h="201521">
                <a:tc>
                  <a:txBody>
                    <a:bodyPr/>
                    <a:lstStyle/>
                    <a:p>
                      <a:r>
                        <a:rPr lang="es-ES" sz="8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Podrían cronificar la cesación tabáquica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77.8%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455408"/>
                  </a:ext>
                </a:extLst>
              </a:tr>
              <a:tr h="201521">
                <a:tc>
                  <a:txBody>
                    <a:bodyPr/>
                    <a:lstStyle/>
                    <a:p>
                      <a:r>
                        <a:rPr lang="es-ES" sz="8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Podrían </a:t>
                      </a:r>
                      <a:r>
                        <a:rPr lang="es-ES" sz="800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re-normalizar</a:t>
                      </a:r>
                      <a:r>
                        <a:rPr lang="es-ES" sz="8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el consumo de nicotina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62.8%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754078"/>
                  </a:ext>
                </a:extLst>
              </a:tr>
            </a:tbl>
          </a:graphicData>
        </a:graphic>
      </p:graphicFrame>
      <p:sp>
        <p:nvSpPr>
          <p:cNvPr id="51" name="CuadroTexto 50">
            <a:extLst>
              <a:ext uri="{FF2B5EF4-FFF2-40B4-BE49-F238E27FC236}">
                <a16:creationId xmlns:a16="http://schemas.microsoft.com/office/drawing/2014/main" id="{98D96BF9-5FB7-44AE-A643-199580BED7D3}"/>
              </a:ext>
            </a:extLst>
          </p:cNvPr>
          <p:cNvSpPr txBox="1"/>
          <p:nvPr/>
        </p:nvSpPr>
        <p:spPr>
          <a:xfrm>
            <a:off x="176138" y="4301725"/>
            <a:ext cx="8722906" cy="55399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es-ES" sz="1000" dirty="0">
                <a:latin typeface="Verdana" panose="020B0604030504040204" pitchFamily="34" charset="0"/>
                <a:ea typeface="Verdana" panose="020B0604030504040204" pitchFamily="34" charset="0"/>
              </a:rPr>
              <a:t>Falta de conocimiento sobre nuevos productos de consumo de nicotina e inseguridad para informar y aconsejar sobre su uso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es-ES" sz="1000" dirty="0">
                <a:latin typeface="Verdana" panose="020B0604030504040204" pitchFamily="34" charset="0"/>
                <a:ea typeface="Verdana" panose="020B0604030504040204" pitchFamily="34" charset="0"/>
              </a:rPr>
              <a:t>Diferencia en la percepción del riesgo según grupos de edad y años trabajados (ven mayor riesgo los más jóvenes y noveles)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es-ES" sz="1000" dirty="0">
                <a:latin typeface="Verdana" panose="020B0604030504040204" pitchFamily="34" charset="0"/>
                <a:ea typeface="Verdana" panose="020B0604030504040204" pitchFamily="34" charset="0"/>
              </a:rPr>
              <a:t>Queda de manifiesto la necesidad imperante de formación del personal sanitario en estos </a:t>
            </a:r>
            <a:r>
              <a:rPr lang="es-ES" sz="1000">
                <a:latin typeface="Verdana" panose="020B0604030504040204" pitchFamily="34" charset="0"/>
                <a:ea typeface="Verdana" panose="020B0604030504040204" pitchFamily="34" charset="0"/>
              </a:rPr>
              <a:t>nuevos productos</a:t>
            </a:r>
            <a:endParaRPr lang="es-ES" sz="1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180</TotalTime>
  <Words>265</Words>
  <Application>Microsoft Office PowerPoint</Application>
  <PresentationFormat>Presentación en pantalla (16:9)</PresentationFormat>
  <Paragraphs>22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Verdana</vt:lpstr>
      <vt:lpstr>Wingdings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Adrian Baeza Ruiz</cp:lastModifiedBy>
  <cp:revision>9</cp:revision>
  <dcterms:created xsi:type="dcterms:W3CDTF">2022-01-11T08:55:46Z</dcterms:created>
  <dcterms:modified xsi:type="dcterms:W3CDTF">2022-04-05T20:36:41Z</dcterms:modified>
</cp:coreProperties>
</file>