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5"/>
  </p:notesMasterIdLst>
  <p:sldIdLst>
    <p:sldId id="256" r:id="rId3"/>
    <p:sldId id="257" r:id="rId4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Pulse para desplazar la página</a:t>
            </a: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s-ES" sz="2000" b="0" strike="noStrike" spc="-1">
                <a:latin typeface="Arial"/>
              </a:rPr>
              <a:t>Pulse para editar el formato de las notas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s-ES" sz="1400" b="0" strike="noStrike" spc="-1">
                <a:latin typeface="Times New Roman"/>
              </a:rPr>
              <a:t>&lt;cabecera&gt;</a:t>
            </a:r>
          </a:p>
        </p:txBody>
      </p:sp>
      <p:sp>
        <p:nvSpPr>
          <p:cNvPr id="85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s-ES" sz="1400" b="0" strike="noStrike" spc="-1">
                <a:latin typeface="Times New Roman"/>
              </a:rPr>
              <a:t>&lt;fecha/hora&gt;</a:t>
            </a:r>
          </a:p>
        </p:txBody>
      </p:sp>
      <p:sp>
        <p:nvSpPr>
          <p:cNvPr id="86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s-ES" sz="1400" b="0" strike="noStrike" spc="-1">
                <a:latin typeface="Times New Roman"/>
              </a:rPr>
              <a:t>&lt;pie de página&gt;</a:t>
            </a:r>
          </a:p>
        </p:txBody>
      </p:sp>
      <p:sp>
        <p:nvSpPr>
          <p:cNvPr id="87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B20FBAD2-A03E-485A-B10D-DCAAC7B9CC26}" type="slidenum">
              <a:rPr lang="es-ES" sz="1400" b="0" strike="noStrike" spc="-1">
                <a:latin typeface="Times New Roman"/>
              </a:rPr>
              <a:t>‹Nº›</a:t>
            </a:fld>
            <a:endParaRPr lang="es-E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2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s-ES" sz="2000" b="0" strike="noStrike" spc="-1">
              <a:latin typeface="Arial"/>
            </a:endParaRPr>
          </a:p>
        </p:txBody>
      </p:sp>
      <p:sp>
        <p:nvSpPr>
          <p:cNvPr id="228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42BC372A-B89F-474C-A0CA-426A1A00D3B8}" type="slidenum">
              <a:rPr lang="es-E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es-E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920"/>
            <a:ext cx="8229240" cy="397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05920"/>
            <a:ext cx="8229240" cy="397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Haga clic para modificar el estilo de título del patrón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F523B722-D8B8-40A7-9AB6-608B1D4677EE}" type="datetime">
              <a:rPr lang="es-ES" sz="1200" b="0" strike="noStrike" spc="-1">
                <a:solidFill>
                  <a:srgbClr val="8B8B8B"/>
                </a:solidFill>
                <a:latin typeface="Calibri"/>
              </a:rPr>
              <a:t>07/04/2022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2940670A-87D4-4541-910D-BBA25DB8038B}" type="slidenum">
              <a:rPr lang="es-ES" sz="120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Pulse para editar el formato de esquema del texto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Haga clic para modificar el estilo de título del patrón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Haga clic para modificar el estilo de texto del patrón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s-ES" sz="2800" b="0" strike="noStrike" spc="-1">
                <a:solidFill>
                  <a:srgbClr val="000000"/>
                </a:solidFill>
                <a:latin typeface="Calibri"/>
              </a:rPr>
              <a:t>Segundo nivel</a:t>
            </a:r>
          </a:p>
          <a:p>
            <a:pPr marL="1143000" lvl="2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Tercer nivel</a:t>
            </a:r>
          </a:p>
          <a:p>
            <a:pPr marL="1600200" lvl="3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Cuarto nivel</a:t>
            </a:r>
          </a:p>
          <a:p>
            <a:pPr marL="2057400" lvl="4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Quinto nivel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FD054D64-DAE5-4873-A5E4-B2259AE88D2B}" type="datetime">
              <a:rPr lang="es-ES" sz="1200" b="0" strike="noStrike" spc="-1">
                <a:solidFill>
                  <a:srgbClr val="8B8B8B"/>
                </a:solidFill>
                <a:latin typeface="Calibri"/>
              </a:rPr>
              <a:t>07/04/2022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3853D742-CE3B-4ECA-86E6-5E8B8210A00A}" type="slidenum">
              <a:rPr lang="es-ES" sz="120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es-ES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>
          <a:xfrm>
            <a:off x="690840" y="605160"/>
            <a:ext cx="7797600" cy="639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800" b="1" strike="noStrike" spc="-1">
                <a:solidFill>
                  <a:srgbClr val="FFFFFF"/>
                </a:solidFill>
                <a:latin typeface="Calibri"/>
              </a:rPr>
              <a:t>ESTUDIO DESCRIPTIVO DE UNA COHORTE DE PACIENTES CON BRONQUIECTASIAS NO FIBROSIS QUISTICA EN UNA CONSULTA MONOGRAFICA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89" name="CustomShape 2"/>
          <p:cNvSpPr/>
          <p:nvPr/>
        </p:nvSpPr>
        <p:spPr>
          <a:xfrm>
            <a:off x="1222560" y="1242000"/>
            <a:ext cx="7020000" cy="3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ts val="201"/>
              </a:spcBef>
            </a:pPr>
            <a:r>
              <a:rPr lang="es-ES" sz="800" b="0" strike="noStrike" spc="-1">
                <a:solidFill>
                  <a:srgbClr val="000000"/>
                </a:solidFill>
                <a:latin typeface="Arial"/>
              </a:rPr>
              <a:t>MM. Ignacio Expósito</a:t>
            </a:r>
            <a:r>
              <a:rPr lang="es-ES" sz="800" b="0" strike="noStrike" spc="-1" baseline="30000">
                <a:solidFill>
                  <a:srgbClr val="000000"/>
                </a:solidFill>
                <a:latin typeface="Arial"/>
              </a:rPr>
              <a:t>1</a:t>
            </a:r>
            <a:r>
              <a:rPr lang="es-ES" sz="800" b="0" strike="noStrike" spc="-1">
                <a:solidFill>
                  <a:srgbClr val="000000"/>
                </a:solidFill>
                <a:latin typeface="Arial"/>
              </a:rPr>
              <a:t>, MG. Hurtado Gañán</a:t>
            </a:r>
            <a:r>
              <a:rPr lang="es-ES" sz="800" b="0" strike="noStrike" spc="-1" baseline="30000">
                <a:solidFill>
                  <a:srgbClr val="000000"/>
                </a:solidFill>
                <a:latin typeface="Arial"/>
              </a:rPr>
              <a:t>1</a:t>
            </a:r>
            <a:r>
              <a:rPr lang="es-ES" sz="800" b="0" strike="noStrike" spc="-1">
                <a:solidFill>
                  <a:srgbClr val="000000"/>
                </a:solidFill>
                <a:latin typeface="Arial"/>
              </a:rPr>
              <a:t>, E. Viciana Martín</a:t>
            </a:r>
            <a:r>
              <a:rPr lang="es-ES" sz="800" b="0" strike="noStrike" spc="-1" baseline="30000">
                <a:solidFill>
                  <a:srgbClr val="000000"/>
                </a:solidFill>
                <a:latin typeface="Arial"/>
              </a:rPr>
              <a:t>1</a:t>
            </a:r>
            <a:r>
              <a:rPr lang="es-ES" sz="800" b="0" strike="noStrike" spc="-1">
                <a:solidFill>
                  <a:srgbClr val="000000"/>
                </a:solidFill>
                <a:latin typeface="Arial"/>
              </a:rPr>
              <a:t>, JS. Gordillo Fuentes</a:t>
            </a:r>
            <a:r>
              <a:rPr lang="es-ES" sz="800" b="0" strike="noStrike" spc="-1" baseline="30000">
                <a:solidFill>
                  <a:srgbClr val="000000"/>
                </a:solidFill>
                <a:latin typeface="Arial"/>
              </a:rPr>
              <a:t>1</a:t>
            </a:r>
            <a:r>
              <a:rPr lang="es-ES" sz="800" b="0" strike="noStrike" spc="-1">
                <a:solidFill>
                  <a:srgbClr val="000000"/>
                </a:solidFill>
                <a:latin typeface="Arial"/>
              </a:rPr>
              <a:t>, V. Almadana Pacheco</a:t>
            </a:r>
            <a:r>
              <a:rPr lang="es-ES" sz="800" b="0" strike="noStrike" spc="-1" baseline="30000">
                <a:solidFill>
                  <a:srgbClr val="000000"/>
                </a:solidFill>
                <a:latin typeface="Arial"/>
              </a:rPr>
              <a:t>1</a:t>
            </a:r>
            <a:r>
              <a:rPr lang="es-ES" sz="800" b="0" strike="noStrike" spc="-1">
                <a:solidFill>
                  <a:srgbClr val="000000"/>
                </a:solidFill>
                <a:latin typeface="Arial"/>
              </a:rPr>
              <a:t>, R. Ayerbe García</a:t>
            </a:r>
            <a:r>
              <a:rPr lang="es-ES" sz="800" b="0" strike="noStrike" spc="-1" baseline="30000">
                <a:solidFill>
                  <a:srgbClr val="000000"/>
                </a:solidFill>
                <a:latin typeface="Arial"/>
              </a:rPr>
              <a:t>1</a:t>
            </a:r>
            <a:endParaRPr lang="es-ES" sz="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01"/>
              </a:spcBef>
            </a:pPr>
            <a:r>
              <a:rPr lang="es-ES" sz="800" b="0" strike="noStrike" spc="-1">
                <a:solidFill>
                  <a:srgbClr val="000000"/>
                </a:solidFill>
                <a:latin typeface="Arial"/>
              </a:rPr>
              <a:t>1.Hospital Universitario Virgen Macarena. Sevilla. </a:t>
            </a:r>
            <a:endParaRPr lang="es-ES" sz="800" b="0" strike="noStrike" spc="-1">
              <a:latin typeface="Arial"/>
            </a:endParaRPr>
          </a:p>
        </p:txBody>
      </p:sp>
      <p:sp>
        <p:nvSpPr>
          <p:cNvPr id="90" name="CustomShape 3"/>
          <p:cNvSpPr/>
          <p:nvPr/>
        </p:nvSpPr>
        <p:spPr>
          <a:xfrm>
            <a:off x="219960" y="1530720"/>
            <a:ext cx="1573920" cy="30348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400" b="1" strike="noStrike" spc="-1">
                <a:solidFill>
                  <a:srgbClr val="FFFFFF"/>
                </a:solidFill>
                <a:latin typeface="Arial"/>
              </a:rPr>
              <a:t>INTRODUCCIÓN</a:t>
            </a:r>
            <a:endParaRPr lang="es-ES" sz="1400" b="0" strike="noStrike" spc="-1">
              <a:latin typeface="Arial"/>
            </a:endParaRPr>
          </a:p>
        </p:txBody>
      </p:sp>
      <p:sp>
        <p:nvSpPr>
          <p:cNvPr id="91" name="CustomShape 4"/>
          <p:cNvSpPr/>
          <p:nvPr/>
        </p:nvSpPr>
        <p:spPr>
          <a:xfrm>
            <a:off x="219960" y="1846080"/>
            <a:ext cx="6153120" cy="8197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200" b="0" strike="noStrike" spc="-1">
                <a:solidFill>
                  <a:srgbClr val="000000"/>
                </a:solidFill>
                <a:latin typeface="Arial"/>
              </a:rPr>
              <a:t>Los pacientes con bronquiectasias (BQ) como portadores de una patología crónica pueden precisar altas necesidades de atención sanitaria. </a:t>
            </a:r>
            <a:endParaRPr lang="es-ES" sz="1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200" b="1" strike="noStrike" spc="-1">
                <a:solidFill>
                  <a:srgbClr val="000000"/>
                </a:solidFill>
                <a:latin typeface="Arial"/>
              </a:rPr>
              <a:t>Objetivo</a:t>
            </a:r>
            <a:r>
              <a:rPr lang="es-ES" sz="1200" b="0" strike="noStrike" spc="-1">
                <a:solidFill>
                  <a:srgbClr val="000000"/>
                </a:solidFill>
                <a:latin typeface="Arial"/>
              </a:rPr>
              <a:t>: Identificar sus características clínicas para establecer estrategias precoces para un mejor manejo</a:t>
            </a:r>
            <a:endParaRPr lang="es-ES" sz="1200" b="0" strike="noStrike" spc="-1">
              <a:latin typeface="Arial"/>
            </a:endParaRPr>
          </a:p>
        </p:txBody>
      </p:sp>
      <p:sp>
        <p:nvSpPr>
          <p:cNvPr id="92" name="CustomShape 5"/>
          <p:cNvSpPr/>
          <p:nvPr/>
        </p:nvSpPr>
        <p:spPr>
          <a:xfrm>
            <a:off x="6661440" y="2453040"/>
            <a:ext cx="2232000" cy="30348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400" b="1" strike="noStrike" spc="-1">
                <a:solidFill>
                  <a:srgbClr val="FFFFFF"/>
                </a:solidFill>
                <a:latin typeface="Arial"/>
              </a:rPr>
              <a:t>MATERIAL Y MÉTODOS</a:t>
            </a:r>
            <a:endParaRPr lang="es-ES" sz="1400" b="0" strike="noStrike" spc="-1">
              <a:latin typeface="Arial"/>
            </a:endParaRPr>
          </a:p>
        </p:txBody>
      </p:sp>
      <p:sp>
        <p:nvSpPr>
          <p:cNvPr id="93" name="CustomShape 6"/>
          <p:cNvSpPr/>
          <p:nvPr/>
        </p:nvSpPr>
        <p:spPr>
          <a:xfrm>
            <a:off x="3644280" y="2764080"/>
            <a:ext cx="5248800" cy="4554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200" b="0" strike="noStrike" spc="-1" dirty="0">
                <a:solidFill>
                  <a:srgbClr val="000000"/>
                </a:solidFill>
                <a:latin typeface="Arial"/>
              </a:rPr>
              <a:t>Estudio descriptivo retrospectivo de una cohorte de 190 pacientes con BQ no FQ seguidos en consulta monográfica desde 2017 hasta la actualidad</a:t>
            </a:r>
            <a:endParaRPr lang="es-ES" sz="1200" b="0" strike="noStrike" spc="-1" dirty="0">
              <a:latin typeface="Arial"/>
            </a:endParaRPr>
          </a:p>
        </p:txBody>
      </p:sp>
      <p:sp>
        <p:nvSpPr>
          <p:cNvPr id="94" name="CustomShape 7"/>
          <p:cNvSpPr/>
          <p:nvPr/>
        </p:nvSpPr>
        <p:spPr>
          <a:xfrm>
            <a:off x="2020680" y="3093480"/>
            <a:ext cx="1437480" cy="30348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400" b="1" strike="noStrike" spc="-1">
                <a:solidFill>
                  <a:srgbClr val="FFFFFF"/>
                </a:solidFill>
                <a:latin typeface="Arial"/>
              </a:rPr>
              <a:t>RESULTADOS</a:t>
            </a:r>
            <a:endParaRPr lang="es-ES" sz="1400" b="0" strike="noStrike" spc="-1">
              <a:latin typeface="Arial"/>
            </a:endParaRPr>
          </a:p>
        </p:txBody>
      </p:sp>
      <p:grpSp>
        <p:nvGrpSpPr>
          <p:cNvPr id="95" name="Group 8"/>
          <p:cNvGrpSpPr/>
          <p:nvPr/>
        </p:nvGrpSpPr>
        <p:grpSpPr>
          <a:xfrm>
            <a:off x="172800" y="3140280"/>
            <a:ext cx="4507200" cy="1756080"/>
            <a:chOff x="172800" y="3140280"/>
            <a:chExt cx="4507200" cy="1756080"/>
          </a:xfrm>
        </p:grpSpPr>
        <p:sp>
          <p:nvSpPr>
            <p:cNvPr id="96" name="CustomShape 9"/>
            <p:cNvSpPr/>
            <p:nvPr/>
          </p:nvSpPr>
          <p:spPr>
            <a:xfrm>
              <a:off x="1935360" y="4016880"/>
              <a:ext cx="1186200" cy="257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s-ES" sz="1100" b="0" strike="noStrike" spc="-1">
                  <a:solidFill>
                    <a:srgbClr val="000000"/>
                  </a:solidFill>
                  <a:latin typeface="Arial"/>
                </a:rPr>
                <a:t>64.5 años</a:t>
              </a:r>
              <a:endParaRPr lang="es-ES" sz="1100" b="0" strike="noStrike" spc="-1">
                <a:latin typeface="Arial"/>
              </a:endParaRPr>
            </a:p>
          </p:txBody>
        </p:sp>
        <p:grpSp>
          <p:nvGrpSpPr>
            <p:cNvPr id="97" name="Group 10"/>
            <p:cNvGrpSpPr/>
            <p:nvPr/>
          </p:nvGrpSpPr>
          <p:grpSpPr>
            <a:xfrm>
              <a:off x="172800" y="3140280"/>
              <a:ext cx="4507200" cy="1756080"/>
              <a:chOff x="172800" y="3140280"/>
              <a:chExt cx="4507200" cy="1756080"/>
            </a:xfrm>
          </p:grpSpPr>
          <p:grpSp>
            <p:nvGrpSpPr>
              <p:cNvPr id="98" name="Group 11"/>
              <p:cNvGrpSpPr/>
              <p:nvPr/>
            </p:nvGrpSpPr>
            <p:grpSpPr>
              <a:xfrm>
                <a:off x="303480" y="3140280"/>
                <a:ext cx="2515680" cy="1720440"/>
                <a:chOff x="303480" y="3140280"/>
                <a:chExt cx="2515680" cy="1720440"/>
              </a:xfrm>
            </p:grpSpPr>
            <p:grpSp>
              <p:nvGrpSpPr>
                <p:cNvPr id="99" name="Group 12"/>
                <p:cNvGrpSpPr/>
                <p:nvPr/>
              </p:nvGrpSpPr>
              <p:grpSpPr>
                <a:xfrm>
                  <a:off x="303480" y="3140280"/>
                  <a:ext cx="1807200" cy="1642320"/>
                  <a:chOff x="303480" y="3140280"/>
                  <a:chExt cx="1807200" cy="1642320"/>
                </a:xfrm>
              </p:grpSpPr>
              <p:sp>
                <p:nvSpPr>
                  <p:cNvPr id="100" name="CustomShape 13"/>
                  <p:cNvSpPr/>
                  <p:nvPr/>
                </p:nvSpPr>
                <p:spPr>
                  <a:xfrm rot="16200000">
                    <a:off x="908280" y="3633120"/>
                    <a:ext cx="596880" cy="657000"/>
                  </a:xfrm>
                  <a:prstGeom prst="blockArc">
                    <a:avLst>
                      <a:gd name="adj1" fmla="val 10802175"/>
                      <a:gd name="adj2" fmla="val 7363342"/>
                      <a:gd name="adj3" fmla="val 26116"/>
                    </a:avLst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/>
                </p:style>
              </p:sp>
              <p:sp>
                <p:nvSpPr>
                  <p:cNvPr id="101" name="CustomShape 14"/>
                  <p:cNvSpPr/>
                  <p:nvPr/>
                </p:nvSpPr>
                <p:spPr>
                  <a:xfrm rot="16200000">
                    <a:off x="734400" y="3441600"/>
                    <a:ext cx="945360" cy="1040400"/>
                  </a:xfrm>
                  <a:prstGeom prst="blockArc">
                    <a:avLst>
                      <a:gd name="adj1" fmla="val 10802175"/>
                      <a:gd name="adj2" fmla="val 4660999"/>
                      <a:gd name="adj3" fmla="val 16073"/>
                    </a:avLst>
                  </a:prstGeom>
                  <a:solidFill>
                    <a:schemeClr val="tx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/>
                </p:style>
              </p:sp>
              <p:sp>
                <p:nvSpPr>
                  <p:cNvPr id="102" name="CustomShape 15"/>
                  <p:cNvSpPr/>
                  <p:nvPr/>
                </p:nvSpPr>
                <p:spPr>
                  <a:xfrm rot="16200000">
                    <a:off x="559800" y="3249360"/>
                    <a:ext cx="1293840" cy="1423800"/>
                  </a:xfrm>
                  <a:prstGeom prst="blockArc">
                    <a:avLst>
                      <a:gd name="adj1" fmla="val 10802175"/>
                      <a:gd name="adj2" fmla="val 1322574"/>
                      <a:gd name="adj3" fmla="val 11570"/>
                    </a:avLst>
                  </a:prstGeom>
                  <a:solidFill>
                    <a:schemeClr val="tx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/>
                </p:style>
              </p:sp>
              <p:sp>
                <p:nvSpPr>
                  <p:cNvPr id="103" name="CustomShape 16"/>
                  <p:cNvSpPr/>
                  <p:nvPr/>
                </p:nvSpPr>
                <p:spPr>
                  <a:xfrm rot="16200000">
                    <a:off x="385920" y="3057840"/>
                    <a:ext cx="1642320" cy="1807200"/>
                  </a:xfrm>
                  <a:prstGeom prst="blockArc">
                    <a:avLst>
                      <a:gd name="adj1" fmla="val 10802175"/>
                      <a:gd name="adj2" fmla="val 19844938"/>
                      <a:gd name="adj3" fmla="val 9355"/>
                    </a:avLst>
                  </a:pr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/>
                </p:style>
              </p:sp>
            </p:grpSp>
            <p:sp>
              <p:nvSpPr>
                <p:cNvPr id="104" name="Line 17"/>
                <p:cNvSpPr/>
                <p:nvPr/>
              </p:nvSpPr>
              <p:spPr>
                <a:xfrm flipH="1">
                  <a:off x="1153800" y="4192200"/>
                  <a:ext cx="417240" cy="0"/>
                </a:xfrm>
                <a:prstGeom prst="line">
                  <a:avLst/>
                </a:prstGeom>
                <a:ln w="19080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  <a:headEnd type="oval" w="med" len="med"/>
                  <a:tailEnd type="oval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/>
              </p:style>
            </p:sp>
            <p:sp>
              <p:nvSpPr>
                <p:cNvPr id="105" name="Line 18"/>
                <p:cNvSpPr/>
                <p:nvPr/>
              </p:nvSpPr>
              <p:spPr>
                <a:xfrm flipH="1">
                  <a:off x="1153800" y="4380840"/>
                  <a:ext cx="695160" cy="0"/>
                </a:xfrm>
                <a:prstGeom prst="line">
                  <a:avLst/>
                </a:prstGeom>
                <a:ln w="19080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  <a:headEnd type="oval" w="med" len="med"/>
                  <a:tailEnd type="oval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/>
              </p:style>
            </p:sp>
            <p:sp>
              <p:nvSpPr>
                <p:cNvPr id="106" name="Line 19"/>
                <p:cNvSpPr/>
                <p:nvPr/>
              </p:nvSpPr>
              <p:spPr>
                <a:xfrm flipH="1">
                  <a:off x="1153800" y="4555080"/>
                  <a:ext cx="973440" cy="0"/>
                </a:xfrm>
                <a:prstGeom prst="line">
                  <a:avLst/>
                </a:prstGeom>
                <a:ln w="19080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  <a:headEnd type="oval" w="med" len="med"/>
                  <a:tailEnd type="oval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/>
              </p:style>
            </p:sp>
            <p:sp>
              <p:nvSpPr>
                <p:cNvPr id="107" name="Line 20"/>
                <p:cNvSpPr/>
                <p:nvPr/>
              </p:nvSpPr>
              <p:spPr>
                <a:xfrm flipH="1">
                  <a:off x="1153800" y="4729320"/>
                  <a:ext cx="1251360" cy="0"/>
                </a:xfrm>
                <a:prstGeom prst="line">
                  <a:avLst/>
                </a:prstGeom>
                <a:ln w="19080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  <a:headEnd type="oval" w="med" len="med"/>
                  <a:tailEnd type="oval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/>
              </p:style>
            </p:sp>
            <p:sp>
              <p:nvSpPr>
                <p:cNvPr id="108" name="CustomShape 21"/>
                <p:cNvSpPr/>
                <p:nvPr/>
              </p:nvSpPr>
              <p:spPr>
                <a:xfrm>
                  <a:off x="1652400" y="4041360"/>
                  <a:ext cx="277560" cy="252360"/>
                </a:xfrm>
                <a:prstGeom prst="flowChartConnector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</p:sp>
            <p:sp>
              <p:nvSpPr>
                <p:cNvPr id="109" name="CustomShape 22"/>
                <p:cNvSpPr/>
                <p:nvPr/>
              </p:nvSpPr>
              <p:spPr>
                <a:xfrm>
                  <a:off x="1944360" y="4254840"/>
                  <a:ext cx="277560" cy="252360"/>
                </a:xfrm>
                <a:prstGeom prst="flowChartConnector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</p:sp>
            <p:sp>
              <p:nvSpPr>
                <p:cNvPr id="110" name="CustomShape 23"/>
                <p:cNvSpPr/>
                <p:nvPr/>
              </p:nvSpPr>
              <p:spPr>
                <a:xfrm>
                  <a:off x="2242800" y="4434480"/>
                  <a:ext cx="277560" cy="252360"/>
                </a:xfrm>
                <a:prstGeom prst="flowChartConnector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</p:sp>
            <p:sp>
              <p:nvSpPr>
                <p:cNvPr id="111" name="CustomShape 24"/>
                <p:cNvSpPr/>
                <p:nvPr/>
              </p:nvSpPr>
              <p:spPr>
                <a:xfrm>
                  <a:off x="2541600" y="4608360"/>
                  <a:ext cx="277560" cy="252360"/>
                </a:xfrm>
                <a:prstGeom prst="flowChartConnector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</p:sp>
          </p:grpSp>
          <p:sp>
            <p:nvSpPr>
              <p:cNvPr id="112" name="CustomShape 25"/>
              <p:cNvSpPr/>
              <p:nvPr/>
            </p:nvSpPr>
            <p:spPr>
              <a:xfrm rot="17442600">
                <a:off x="392760" y="3739320"/>
                <a:ext cx="358920" cy="30348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s-ES" sz="1400" b="0" strike="noStrike" spc="-1">
                    <a:solidFill>
                      <a:srgbClr val="FFFFFF"/>
                    </a:solidFill>
                    <a:latin typeface="Calibri"/>
                  </a:rPr>
                  <a:t>a</a:t>
                </a:r>
                <a:endParaRPr lang="es-ES" sz="1400" b="0" strike="noStrike" spc="-1">
                  <a:latin typeface="Arial"/>
                </a:endParaRPr>
              </a:p>
            </p:txBody>
          </p:sp>
          <p:sp>
            <p:nvSpPr>
              <p:cNvPr id="113" name="CustomShape 26"/>
              <p:cNvSpPr/>
              <p:nvPr/>
            </p:nvSpPr>
            <p:spPr>
              <a:xfrm rot="13794600">
                <a:off x="839160" y="4540320"/>
                <a:ext cx="278280" cy="30348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s-ES" sz="1400" b="0" strike="noStrike" spc="-1">
                    <a:solidFill>
                      <a:srgbClr val="FFFFFF"/>
                    </a:solidFill>
                    <a:latin typeface="Calibri"/>
                  </a:rPr>
                  <a:t>c</a:t>
                </a:r>
                <a:endParaRPr lang="es-ES" sz="1400" b="0" strike="noStrike" spc="-1">
                  <a:latin typeface="Arial"/>
                </a:endParaRPr>
              </a:p>
            </p:txBody>
          </p:sp>
          <p:grpSp>
            <p:nvGrpSpPr>
              <p:cNvPr id="114" name="Group 27"/>
              <p:cNvGrpSpPr/>
              <p:nvPr/>
            </p:nvGrpSpPr>
            <p:grpSpPr>
              <a:xfrm>
                <a:off x="390960" y="3260520"/>
                <a:ext cx="4029120" cy="1575360"/>
                <a:chOff x="390960" y="3260520"/>
                <a:chExt cx="4029120" cy="1575360"/>
              </a:xfrm>
            </p:grpSpPr>
            <p:sp>
              <p:nvSpPr>
                <p:cNvPr id="115" name="CustomShape 28"/>
                <p:cNvSpPr/>
                <p:nvPr/>
              </p:nvSpPr>
              <p:spPr>
                <a:xfrm rot="16773000">
                  <a:off x="767520" y="3772800"/>
                  <a:ext cx="332280" cy="30348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>
                  <a:sp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es-ES" sz="1400" b="0" strike="noStrike" spc="-1">
                      <a:solidFill>
                        <a:srgbClr val="000000"/>
                      </a:solidFill>
                      <a:latin typeface="Calibri"/>
                    </a:rPr>
                    <a:t>e</a:t>
                  </a:r>
                  <a:endParaRPr lang="es-ES" sz="1400" b="0" strike="noStrike" spc="-1">
                    <a:latin typeface="Arial"/>
                  </a:endParaRPr>
                </a:p>
              </p:txBody>
            </p:sp>
            <p:sp>
              <p:nvSpPr>
                <p:cNvPr id="116" name="CustomShape 29"/>
                <p:cNvSpPr/>
                <p:nvPr/>
              </p:nvSpPr>
              <p:spPr>
                <a:xfrm rot="19030200">
                  <a:off x="973440" y="3560760"/>
                  <a:ext cx="342360" cy="30348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>
                  <a:sp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es-ES" sz="1400" b="0" strike="noStrike" spc="-1">
                      <a:solidFill>
                        <a:srgbClr val="000000"/>
                      </a:solidFill>
                      <a:latin typeface="Calibri"/>
                    </a:rPr>
                    <a:t>a</a:t>
                  </a:r>
                  <a:endParaRPr lang="es-ES" sz="1400" b="0" strike="noStrike" spc="-1">
                    <a:latin typeface="Arial"/>
                  </a:endParaRPr>
                </a:p>
              </p:txBody>
            </p:sp>
            <p:sp>
              <p:nvSpPr>
                <p:cNvPr id="117" name="CustomShape 30"/>
                <p:cNvSpPr/>
                <p:nvPr/>
              </p:nvSpPr>
              <p:spPr>
                <a:xfrm rot="19351800">
                  <a:off x="866160" y="3643200"/>
                  <a:ext cx="366480" cy="30348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>
                  <a:sp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es-ES" sz="1400" b="0" strike="noStrike" spc="-1">
                      <a:solidFill>
                        <a:srgbClr val="000000"/>
                      </a:solidFill>
                      <a:latin typeface="Calibri"/>
                    </a:rPr>
                    <a:t>d</a:t>
                  </a:r>
                  <a:endParaRPr lang="es-ES" sz="1400" b="0" strike="noStrike" spc="-1">
                    <a:latin typeface="Arial"/>
                  </a:endParaRPr>
                </a:p>
              </p:txBody>
            </p:sp>
            <p:sp>
              <p:nvSpPr>
                <p:cNvPr id="118" name="CustomShape 31"/>
                <p:cNvSpPr/>
                <p:nvPr/>
              </p:nvSpPr>
              <p:spPr>
                <a:xfrm rot="20803800">
                  <a:off x="1118880" y="3567600"/>
                  <a:ext cx="366480" cy="30348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>
                  <a:sp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es-ES" sz="1400" b="0" strike="noStrike" spc="-1">
                      <a:solidFill>
                        <a:srgbClr val="000000"/>
                      </a:solidFill>
                      <a:latin typeface="Calibri"/>
                    </a:rPr>
                    <a:t>d</a:t>
                  </a:r>
                  <a:endParaRPr lang="es-ES" sz="1400" b="0" strike="noStrike" spc="-1">
                    <a:latin typeface="Arial"/>
                  </a:endParaRPr>
                </a:p>
              </p:txBody>
            </p:sp>
            <p:sp>
              <p:nvSpPr>
                <p:cNvPr id="119" name="CustomShape 32"/>
                <p:cNvSpPr/>
                <p:nvPr/>
              </p:nvSpPr>
              <p:spPr>
                <a:xfrm rot="16773000">
                  <a:off x="543960" y="3545280"/>
                  <a:ext cx="486720" cy="30348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>
                  <a:sp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es-ES" sz="1400" b="0" strike="noStrike" spc="-1">
                      <a:solidFill>
                        <a:srgbClr val="000000"/>
                      </a:solidFill>
                      <a:latin typeface="Calibri"/>
                    </a:rPr>
                    <a:t>e</a:t>
                  </a:r>
                  <a:endParaRPr lang="es-ES" sz="1400" b="0" strike="noStrike" spc="-1">
                    <a:latin typeface="Arial"/>
                  </a:endParaRPr>
                </a:p>
              </p:txBody>
            </p:sp>
            <p:sp>
              <p:nvSpPr>
                <p:cNvPr id="120" name="CustomShape 33"/>
                <p:cNvSpPr/>
                <p:nvPr/>
              </p:nvSpPr>
              <p:spPr>
                <a:xfrm rot="16773000">
                  <a:off x="604080" y="3782880"/>
                  <a:ext cx="294480" cy="30348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>
                  <a:sp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es-ES" sz="1400" b="0" strike="noStrike" spc="-1">
                      <a:solidFill>
                        <a:srgbClr val="000000"/>
                      </a:solidFill>
                      <a:latin typeface="Calibri"/>
                    </a:rPr>
                    <a:t>s</a:t>
                  </a:r>
                  <a:endParaRPr lang="es-ES" sz="1400" b="0" strike="noStrike" spc="-1">
                    <a:latin typeface="Arial"/>
                  </a:endParaRPr>
                </a:p>
              </p:txBody>
            </p:sp>
            <p:sp>
              <p:nvSpPr>
                <p:cNvPr id="121" name="CustomShape 34"/>
                <p:cNvSpPr/>
                <p:nvPr/>
              </p:nvSpPr>
              <p:spPr>
                <a:xfrm rot="18149400">
                  <a:off x="730080" y="3533760"/>
                  <a:ext cx="269640" cy="30348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>
                  <a:sp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es-ES" sz="1400" b="0" strike="noStrike" spc="-1">
                      <a:solidFill>
                        <a:srgbClr val="000000"/>
                      </a:solidFill>
                      <a:latin typeface="Calibri"/>
                    </a:rPr>
                    <a:t>x</a:t>
                  </a:r>
                  <a:endParaRPr lang="es-ES" sz="1400" b="0" strike="noStrike" spc="-1">
                    <a:latin typeface="Arial"/>
                  </a:endParaRPr>
                </a:p>
              </p:txBody>
            </p:sp>
            <p:sp>
              <p:nvSpPr>
                <p:cNvPr id="122" name="CustomShape 35"/>
                <p:cNvSpPr/>
                <p:nvPr/>
              </p:nvSpPr>
              <p:spPr>
                <a:xfrm rot="19100400">
                  <a:off x="788400" y="3384000"/>
                  <a:ext cx="486720" cy="30348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>
                  <a:sp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es-ES" sz="1400" b="0" strike="noStrike" spc="-1">
                      <a:solidFill>
                        <a:srgbClr val="000000"/>
                      </a:solidFill>
                      <a:latin typeface="Calibri"/>
                    </a:rPr>
                    <a:t>o</a:t>
                  </a:r>
                  <a:endParaRPr lang="es-ES" sz="1400" b="0" strike="noStrike" spc="-1">
                    <a:latin typeface="Arial"/>
                  </a:endParaRPr>
                </a:p>
              </p:txBody>
            </p:sp>
            <p:sp>
              <p:nvSpPr>
                <p:cNvPr id="123" name="CustomShape 36"/>
                <p:cNvSpPr/>
                <p:nvPr/>
              </p:nvSpPr>
              <p:spPr>
                <a:xfrm rot="16773000">
                  <a:off x="401760" y="3855960"/>
                  <a:ext cx="332280" cy="30348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>
                  <a:sp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es-ES" sz="1400" b="0" strike="noStrike" spc="-1">
                      <a:solidFill>
                        <a:srgbClr val="FFFFFF"/>
                      </a:solidFill>
                      <a:latin typeface="Calibri"/>
                    </a:rPr>
                    <a:t>t</a:t>
                  </a:r>
                  <a:endParaRPr lang="es-ES" sz="1400" b="0" strike="noStrike" spc="-1">
                    <a:latin typeface="Arial"/>
                  </a:endParaRPr>
                </a:p>
              </p:txBody>
            </p:sp>
            <p:sp>
              <p:nvSpPr>
                <p:cNvPr id="124" name="CustomShape 37"/>
                <p:cNvSpPr/>
                <p:nvPr/>
              </p:nvSpPr>
              <p:spPr>
                <a:xfrm rot="17467200">
                  <a:off x="435960" y="3633840"/>
                  <a:ext cx="332280" cy="30348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>
                  <a:sp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es-ES" sz="1400" b="0" strike="noStrike" spc="-1">
                      <a:solidFill>
                        <a:srgbClr val="FFFFFF"/>
                      </a:solidFill>
                      <a:latin typeface="Calibri"/>
                    </a:rPr>
                    <a:t>b</a:t>
                  </a:r>
                  <a:endParaRPr lang="es-ES" sz="1400" b="0" strike="noStrike" spc="-1">
                    <a:latin typeface="Arial"/>
                  </a:endParaRPr>
                </a:p>
              </p:txBody>
            </p:sp>
            <p:sp>
              <p:nvSpPr>
                <p:cNvPr id="125" name="CustomShape 38"/>
                <p:cNvSpPr/>
                <p:nvPr/>
              </p:nvSpPr>
              <p:spPr>
                <a:xfrm rot="17806200">
                  <a:off x="474840" y="3525480"/>
                  <a:ext cx="293760" cy="30348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>
                  <a:sp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es-ES" sz="1400" b="0" strike="noStrike" spc="-1">
                      <a:solidFill>
                        <a:srgbClr val="FFFFFF"/>
                      </a:solidFill>
                      <a:latin typeface="Calibri"/>
                    </a:rPr>
                    <a:t>a</a:t>
                  </a:r>
                  <a:endParaRPr lang="es-ES" sz="1400" b="0" strike="noStrike" spc="-1">
                    <a:latin typeface="Arial"/>
                  </a:endParaRPr>
                </a:p>
              </p:txBody>
            </p:sp>
            <p:sp>
              <p:nvSpPr>
                <p:cNvPr id="126" name="CustomShape 39"/>
                <p:cNvSpPr/>
                <p:nvPr/>
              </p:nvSpPr>
              <p:spPr>
                <a:xfrm rot="17991600">
                  <a:off x="543600" y="3420360"/>
                  <a:ext cx="332280" cy="30348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>
                  <a:sp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es-ES" sz="1400" b="0" strike="noStrike" spc="-1">
                      <a:solidFill>
                        <a:srgbClr val="FFFFFF"/>
                      </a:solidFill>
                      <a:latin typeface="Calibri"/>
                    </a:rPr>
                    <a:t>c</a:t>
                  </a:r>
                  <a:endParaRPr lang="es-ES" sz="1400" b="0" strike="noStrike" spc="-1">
                    <a:latin typeface="Arial"/>
                  </a:endParaRPr>
                </a:p>
              </p:txBody>
            </p:sp>
            <p:sp>
              <p:nvSpPr>
                <p:cNvPr id="127" name="CustomShape 40"/>
                <p:cNvSpPr/>
                <p:nvPr/>
              </p:nvSpPr>
              <p:spPr>
                <a:xfrm rot="18268800">
                  <a:off x="627480" y="3335760"/>
                  <a:ext cx="332280" cy="30348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>
                  <a:sp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es-ES" sz="1400" b="0" strike="noStrike" spc="-1">
                      <a:solidFill>
                        <a:srgbClr val="FFFFFF"/>
                      </a:solidFill>
                      <a:latin typeface="Calibri"/>
                    </a:rPr>
                    <a:t>o</a:t>
                  </a:r>
                  <a:endParaRPr lang="es-ES" sz="1400" b="0" strike="noStrike" spc="-1">
                    <a:latin typeface="Arial"/>
                  </a:endParaRPr>
                </a:p>
              </p:txBody>
            </p:sp>
            <p:sp>
              <p:nvSpPr>
                <p:cNvPr id="128" name="CustomShape 41"/>
                <p:cNvSpPr/>
                <p:nvPr/>
              </p:nvSpPr>
              <p:spPr>
                <a:xfrm>
                  <a:off x="2136240" y="4208760"/>
                  <a:ext cx="1580400" cy="25776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>
                  <a:sp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es-ES" sz="1100" b="0" strike="noStrike" spc="-1">
                      <a:solidFill>
                        <a:srgbClr val="000000"/>
                      </a:solidFill>
                      <a:latin typeface="Arial"/>
                    </a:rPr>
                    <a:t>58,4% mujeres</a:t>
                  </a:r>
                  <a:endParaRPr lang="es-ES" sz="1100" b="0" strike="noStrike" spc="-1">
                    <a:latin typeface="Arial"/>
                  </a:endParaRPr>
                </a:p>
              </p:txBody>
            </p:sp>
            <p:sp>
              <p:nvSpPr>
                <p:cNvPr id="129" name="CustomShape 42"/>
                <p:cNvSpPr/>
                <p:nvPr/>
              </p:nvSpPr>
              <p:spPr>
                <a:xfrm>
                  <a:off x="2482560" y="4389840"/>
                  <a:ext cx="1937520" cy="25776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>
                  <a:sp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es-ES" sz="1100" b="0" strike="noStrike" spc="-1" dirty="0">
                      <a:solidFill>
                        <a:srgbClr val="000000"/>
                      </a:solidFill>
                      <a:latin typeface="Arial"/>
                    </a:rPr>
                    <a:t>54,2% nunca fumadores</a:t>
                  </a:r>
                  <a:endParaRPr lang="es-ES" sz="1100" b="0" strike="noStrike" spc="-1" dirty="0">
                    <a:latin typeface="Arial"/>
                  </a:endParaRPr>
                </a:p>
              </p:txBody>
            </p:sp>
            <p:sp>
              <p:nvSpPr>
                <p:cNvPr id="130" name="CustomShape 43"/>
                <p:cNvSpPr/>
                <p:nvPr/>
              </p:nvSpPr>
              <p:spPr>
                <a:xfrm rot="14113800">
                  <a:off x="685800" y="4461120"/>
                  <a:ext cx="332280" cy="30348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>
                  <a:sp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es-ES" sz="1400" b="0" strike="noStrike" spc="-1">
                      <a:solidFill>
                        <a:srgbClr val="FFFFFF"/>
                      </a:solidFill>
                      <a:latin typeface="Calibri"/>
                    </a:rPr>
                    <a:t>o</a:t>
                  </a:r>
                  <a:endParaRPr lang="es-ES" sz="1400" b="0" strike="noStrike" spc="-1">
                    <a:latin typeface="Arial"/>
                  </a:endParaRPr>
                </a:p>
              </p:txBody>
            </p:sp>
            <p:sp>
              <p:nvSpPr>
                <p:cNvPr id="131" name="CustomShape 44"/>
                <p:cNvSpPr/>
                <p:nvPr/>
              </p:nvSpPr>
              <p:spPr>
                <a:xfrm rot="13247400">
                  <a:off x="574200" y="4432320"/>
                  <a:ext cx="332280" cy="30348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>
                  <a:sp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es-ES" sz="1400" b="0" strike="noStrike" spc="-1">
                      <a:solidFill>
                        <a:srgbClr val="FFFFFF"/>
                      </a:solidFill>
                      <a:latin typeface="Calibri"/>
                    </a:rPr>
                    <a:t>m</a:t>
                  </a:r>
                  <a:endParaRPr lang="es-ES" sz="1400" b="0" strike="noStrike" spc="-1">
                    <a:latin typeface="Arial"/>
                  </a:endParaRPr>
                </a:p>
              </p:txBody>
            </p:sp>
            <p:sp>
              <p:nvSpPr>
                <p:cNvPr id="132" name="CustomShape 45"/>
                <p:cNvSpPr/>
                <p:nvPr/>
              </p:nvSpPr>
              <p:spPr>
                <a:xfrm rot="14181600">
                  <a:off x="445680" y="4327560"/>
                  <a:ext cx="332280" cy="30348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>
                  <a:sp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es-ES" sz="1400" b="0" strike="noStrike" spc="-1">
                      <a:solidFill>
                        <a:srgbClr val="FFFFFF"/>
                      </a:solidFill>
                      <a:latin typeface="Calibri"/>
                    </a:rPr>
                    <a:t>o</a:t>
                  </a:r>
                  <a:endParaRPr lang="es-ES" sz="1400" b="0" strike="noStrike" spc="-1">
                    <a:latin typeface="Arial"/>
                  </a:endParaRPr>
                </a:p>
              </p:txBody>
            </p:sp>
          </p:grpSp>
          <p:sp>
            <p:nvSpPr>
              <p:cNvPr id="133" name="CustomShape 46"/>
              <p:cNvSpPr/>
              <p:nvPr/>
            </p:nvSpPr>
            <p:spPr>
              <a:xfrm rot="13930200">
                <a:off x="400320" y="4261320"/>
                <a:ext cx="291600" cy="30348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s-ES" sz="1400" b="0" strike="noStrike" spc="-1">
                    <a:solidFill>
                      <a:srgbClr val="FFFFFF"/>
                    </a:solidFill>
                    <a:latin typeface="Calibri"/>
                  </a:rPr>
                  <a:t>r</a:t>
                </a:r>
                <a:endParaRPr lang="es-ES" sz="1400" b="0" strike="noStrike" spc="-1">
                  <a:latin typeface="Arial"/>
                </a:endParaRPr>
              </a:p>
            </p:txBody>
          </p:sp>
          <p:sp>
            <p:nvSpPr>
              <p:cNvPr id="134" name="CustomShape 47"/>
              <p:cNvSpPr/>
              <p:nvPr/>
            </p:nvSpPr>
            <p:spPr>
              <a:xfrm rot="14912400">
                <a:off x="322200" y="4157280"/>
                <a:ext cx="332280" cy="30348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s-ES" sz="1400" b="0" strike="noStrike" spc="-1">
                    <a:solidFill>
                      <a:srgbClr val="FFFFFF"/>
                    </a:solidFill>
                    <a:latin typeface="Calibri"/>
                  </a:rPr>
                  <a:t>b</a:t>
                </a:r>
                <a:endParaRPr lang="es-ES" sz="1400" b="0" strike="noStrike" spc="-1">
                  <a:latin typeface="Arial"/>
                </a:endParaRPr>
              </a:p>
            </p:txBody>
          </p:sp>
          <p:sp>
            <p:nvSpPr>
              <p:cNvPr id="135" name="CustomShape 48"/>
              <p:cNvSpPr/>
              <p:nvPr/>
            </p:nvSpPr>
            <p:spPr>
              <a:xfrm rot="14912400">
                <a:off x="264240" y="4055400"/>
                <a:ext cx="332280" cy="30348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s-ES" sz="1400" b="0" strike="noStrike" spc="-1">
                    <a:solidFill>
                      <a:srgbClr val="FFFFFF"/>
                    </a:solidFill>
                    <a:latin typeface="Calibri"/>
                  </a:rPr>
                  <a:t>i</a:t>
                </a:r>
                <a:endParaRPr lang="es-ES" sz="1400" b="0" strike="noStrike" spc="-1">
                  <a:latin typeface="Arial"/>
                </a:endParaRPr>
              </a:p>
            </p:txBody>
          </p:sp>
          <p:sp>
            <p:nvSpPr>
              <p:cNvPr id="136" name="CustomShape 49"/>
              <p:cNvSpPr/>
              <p:nvPr/>
            </p:nvSpPr>
            <p:spPr>
              <a:xfrm rot="14912400">
                <a:off x="239760" y="3997800"/>
                <a:ext cx="332280" cy="30348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s-ES" sz="1400" b="0" strike="noStrike" spc="-1">
                    <a:solidFill>
                      <a:srgbClr val="FFFFFF"/>
                    </a:solidFill>
                    <a:latin typeface="Calibri"/>
                  </a:rPr>
                  <a:t>l</a:t>
                </a:r>
                <a:endParaRPr lang="es-ES" sz="1400" b="0" strike="noStrike" spc="-1">
                  <a:latin typeface="Arial"/>
                </a:endParaRPr>
              </a:p>
            </p:txBody>
          </p:sp>
          <p:sp>
            <p:nvSpPr>
              <p:cNvPr id="137" name="CustomShape 50"/>
              <p:cNvSpPr/>
              <p:nvPr/>
            </p:nvSpPr>
            <p:spPr>
              <a:xfrm rot="14912400">
                <a:off x="219240" y="3935880"/>
                <a:ext cx="332280" cy="30348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s-ES" sz="1400" b="0" strike="noStrike" spc="-1">
                    <a:solidFill>
                      <a:srgbClr val="FFFFFF"/>
                    </a:solidFill>
                    <a:latin typeface="Calibri"/>
                  </a:rPr>
                  <a:t>i</a:t>
                </a:r>
                <a:endParaRPr lang="es-ES" sz="1400" b="0" strike="noStrike" spc="-1">
                  <a:latin typeface="Arial"/>
                </a:endParaRPr>
              </a:p>
            </p:txBody>
          </p:sp>
          <p:sp>
            <p:nvSpPr>
              <p:cNvPr id="138" name="CustomShape 51"/>
              <p:cNvSpPr/>
              <p:nvPr/>
            </p:nvSpPr>
            <p:spPr>
              <a:xfrm rot="14912400">
                <a:off x="208440" y="3874680"/>
                <a:ext cx="332280" cy="30348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s-ES" sz="1400" b="0" strike="noStrike" spc="-1">
                    <a:solidFill>
                      <a:srgbClr val="FFFFFF"/>
                    </a:solidFill>
                    <a:latin typeface="Calibri"/>
                  </a:rPr>
                  <a:t>d</a:t>
                </a:r>
                <a:endParaRPr lang="es-ES" sz="1400" b="0" strike="noStrike" spc="-1">
                  <a:latin typeface="Arial"/>
                </a:endParaRPr>
              </a:p>
            </p:txBody>
          </p:sp>
          <p:sp>
            <p:nvSpPr>
              <p:cNvPr id="139" name="CustomShape 52"/>
              <p:cNvSpPr/>
              <p:nvPr/>
            </p:nvSpPr>
            <p:spPr>
              <a:xfrm rot="15938400">
                <a:off x="185400" y="3744360"/>
                <a:ext cx="332280" cy="30348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s-ES" sz="1400" b="0" strike="noStrike" spc="-1">
                    <a:solidFill>
                      <a:srgbClr val="FFFFFF"/>
                    </a:solidFill>
                    <a:latin typeface="Calibri"/>
                  </a:rPr>
                  <a:t>a</a:t>
                </a:r>
                <a:endParaRPr lang="es-ES" sz="1400" b="0" strike="noStrike" spc="-1">
                  <a:latin typeface="Arial"/>
                </a:endParaRPr>
              </a:p>
            </p:txBody>
          </p:sp>
          <p:sp>
            <p:nvSpPr>
              <p:cNvPr id="140" name="CustomShape 53"/>
              <p:cNvSpPr/>
              <p:nvPr/>
            </p:nvSpPr>
            <p:spPr>
              <a:xfrm rot="17066400">
                <a:off x="214200" y="3667320"/>
                <a:ext cx="332280" cy="30348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s-ES" sz="1400" b="0" strike="noStrike" spc="-1">
                    <a:solidFill>
                      <a:srgbClr val="FFFFFF"/>
                    </a:solidFill>
                    <a:latin typeface="Calibri"/>
                  </a:rPr>
                  <a:t> d</a:t>
                </a:r>
                <a:endParaRPr lang="es-ES" sz="1400" b="0" strike="noStrike" spc="-1">
                  <a:latin typeface="Arial"/>
                </a:endParaRPr>
              </a:p>
            </p:txBody>
          </p:sp>
          <p:sp>
            <p:nvSpPr>
              <p:cNvPr id="141" name="CustomShape 54"/>
              <p:cNvSpPr/>
              <p:nvPr/>
            </p:nvSpPr>
            <p:spPr>
              <a:xfrm rot="17584800">
                <a:off x="232560" y="3451680"/>
                <a:ext cx="446040" cy="30348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s-ES" sz="1400" b="0" strike="noStrike" spc="-1">
                    <a:solidFill>
                      <a:srgbClr val="FFFFFF"/>
                    </a:solidFill>
                    <a:latin typeface="Calibri"/>
                  </a:rPr>
                  <a:t>e</a:t>
                </a:r>
                <a:endParaRPr lang="es-ES" sz="1400" b="0" strike="noStrike" spc="-1">
                  <a:latin typeface="Arial"/>
                </a:endParaRPr>
              </a:p>
            </p:txBody>
          </p:sp>
          <p:sp>
            <p:nvSpPr>
              <p:cNvPr id="142" name="CustomShape 55"/>
              <p:cNvSpPr/>
              <p:nvPr/>
            </p:nvSpPr>
            <p:spPr>
              <a:xfrm rot="18679800">
                <a:off x="342360" y="3388680"/>
                <a:ext cx="332280" cy="30348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s-ES" sz="1400" b="0" strike="noStrike" spc="-1">
                    <a:solidFill>
                      <a:srgbClr val="FFFFFF"/>
                    </a:solidFill>
                    <a:latin typeface="Calibri"/>
                  </a:rPr>
                  <a:t>s</a:t>
                </a:r>
                <a:endParaRPr lang="es-ES" sz="1400" b="0" strike="noStrike" spc="-1">
                  <a:latin typeface="Arial"/>
                </a:endParaRPr>
              </a:p>
            </p:txBody>
          </p:sp>
          <p:sp>
            <p:nvSpPr>
              <p:cNvPr id="143" name="CustomShape 56"/>
              <p:cNvSpPr/>
              <p:nvPr/>
            </p:nvSpPr>
            <p:spPr>
              <a:xfrm>
                <a:off x="2742480" y="4581720"/>
                <a:ext cx="1937520" cy="25776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s-ES" sz="1100" b="0" strike="noStrike" spc="-1">
                    <a:solidFill>
                      <a:srgbClr val="000000"/>
                    </a:solidFill>
                    <a:latin typeface="Arial"/>
                  </a:rPr>
                  <a:t>26,8% EPOC. 21,6% Asma </a:t>
                </a:r>
                <a:endParaRPr lang="es-ES" sz="1100" b="0" strike="noStrike" spc="-1">
                  <a:latin typeface="Arial"/>
                </a:endParaRPr>
              </a:p>
            </p:txBody>
          </p:sp>
        </p:grpSp>
      </p:grpSp>
      <p:graphicFrame>
        <p:nvGraphicFramePr>
          <p:cNvPr id="144" name="Table 57"/>
          <p:cNvGraphicFramePr/>
          <p:nvPr>
            <p:extLst>
              <p:ext uri="{D42A27DB-BD31-4B8C-83A1-F6EECF244321}">
                <p14:modId xmlns:p14="http://schemas.microsoft.com/office/powerpoint/2010/main" val="587621296"/>
              </p:ext>
            </p:extLst>
          </p:nvPr>
        </p:nvGraphicFramePr>
        <p:xfrm>
          <a:off x="4996323" y="3310140"/>
          <a:ext cx="3990960" cy="1432560"/>
        </p:xfrm>
        <a:graphic>
          <a:graphicData uri="http://schemas.openxmlformats.org/drawingml/2006/table">
            <a:tbl>
              <a:tblPr/>
              <a:tblGrid>
                <a:gridCol w="1995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5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7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1" strike="noStrike" spc="-1" dirty="0">
                          <a:solidFill>
                            <a:srgbClr val="FFFFFF"/>
                          </a:solidFill>
                          <a:latin typeface="+mn-lt"/>
                        </a:rPr>
                        <a:t>Patología infecciosa (57,9%)</a:t>
                      </a:r>
                      <a:endParaRPr lang="es-ES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1" strike="noStrike" spc="-1" dirty="0">
                          <a:solidFill>
                            <a:srgbClr val="FFFFFF"/>
                          </a:solidFill>
                          <a:latin typeface="+mn-lt"/>
                        </a:rPr>
                        <a:t>Otras causas</a:t>
                      </a:r>
                      <a:endParaRPr lang="es-ES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0" strike="noStrike" spc="-1" dirty="0">
                          <a:solidFill>
                            <a:srgbClr val="000000"/>
                          </a:solidFill>
                          <a:latin typeface="+mj-lt"/>
                        </a:rPr>
                        <a:t>Tuberculosis 44,6%</a:t>
                      </a:r>
                      <a:endParaRPr lang="es-ES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+mj-lt"/>
                        </a:rPr>
                        <a:t>EPOC 12,1%</a:t>
                      </a:r>
                      <a:endParaRPr lang="es-ES" sz="1400" b="0" strike="noStrike" spc="-1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0" strike="noStrike" spc="-1" dirty="0">
                          <a:solidFill>
                            <a:srgbClr val="000000"/>
                          </a:solidFill>
                          <a:latin typeface="+mj-lt"/>
                        </a:rPr>
                        <a:t>Neumonía 6,4%</a:t>
                      </a:r>
                      <a:endParaRPr lang="es-ES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+mj-lt"/>
                        </a:rPr>
                        <a:t>E. Sistémicas 3,7%</a:t>
                      </a:r>
                      <a:endParaRPr lang="es-ES" sz="1400" b="0" strike="noStrike" spc="-1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0" strike="noStrike" spc="-1" dirty="0">
                          <a:solidFill>
                            <a:srgbClr val="000000"/>
                          </a:solidFill>
                          <a:latin typeface="+mj-lt"/>
                        </a:rPr>
                        <a:t>Sarampión 4,5%</a:t>
                      </a:r>
                      <a:endParaRPr lang="es-ES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0" strike="noStrike" spc="-1" dirty="0">
                          <a:solidFill>
                            <a:srgbClr val="000000"/>
                          </a:solidFill>
                          <a:latin typeface="+mj-lt"/>
                        </a:rPr>
                        <a:t>ABPA 2,1%</a:t>
                      </a:r>
                      <a:endParaRPr lang="es-ES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5" name="CustomShape 58"/>
          <p:cNvSpPr/>
          <p:nvPr/>
        </p:nvSpPr>
        <p:spPr>
          <a:xfrm>
            <a:off x="5625341" y="4729320"/>
            <a:ext cx="2792880" cy="2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000" b="0" i="1" strike="noStrike" spc="-1">
                <a:solidFill>
                  <a:srgbClr val="000000"/>
                </a:solidFill>
                <a:latin typeface="Arial"/>
              </a:rPr>
              <a:t>Etiología conocida en un </a:t>
            </a:r>
            <a:r>
              <a:rPr lang="es-ES" sz="1000" b="1" i="1" strike="noStrike" spc="-1">
                <a:solidFill>
                  <a:srgbClr val="000000"/>
                </a:solidFill>
                <a:latin typeface="Arial"/>
              </a:rPr>
              <a:t>81,5%</a:t>
            </a:r>
            <a:r>
              <a:rPr lang="es-ES" sz="1000" b="0" i="1" strike="noStrike" spc="-1">
                <a:solidFill>
                  <a:srgbClr val="000000"/>
                </a:solidFill>
                <a:latin typeface="Arial"/>
              </a:rPr>
              <a:t> de los casos</a:t>
            </a:r>
            <a:endParaRPr lang="es-ES" sz="1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1158120" y="318240"/>
            <a:ext cx="281088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200" b="1" strike="noStrike" spc="-1">
                <a:solidFill>
                  <a:srgbClr val="000000"/>
                </a:solidFill>
                <a:latin typeface="Calibri"/>
              </a:rPr>
              <a:t>Infección bronquial crónica</a:t>
            </a:r>
            <a:endParaRPr lang="es-ES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200" b="0" strike="noStrike" spc="-1">
                <a:solidFill>
                  <a:srgbClr val="000000"/>
                </a:solidFill>
                <a:latin typeface="Calibri"/>
              </a:rPr>
              <a:t>(25,8%)</a:t>
            </a:r>
            <a:endParaRPr lang="es-ES" sz="1200" b="0" strike="noStrike" spc="-1">
              <a:latin typeface="Arial"/>
            </a:endParaRPr>
          </a:p>
        </p:txBody>
      </p:sp>
      <p:grpSp>
        <p:nvGrpSpPr>
          <p:cNvPr id="147" name="Group 2"/>
          <p:cNvGrpSpPr/>
          <p:nvPr/>
        </p:nvGrpSpPr>
        <p:grpSpPr>
          <a:xfrm>
            <a:off x="397800" y="609840"/>
            <a:ext cx="4115880" cy="1542600"/>
            <a:chOff x="397800" y="609840"/>
            <a:chExt cx="4115880" cy="1542600"/>
          </a:xfrm>
        </p:grpSpPr>
        <p:sp>
          <p:nvSpPr>
            <p:cNvPr id="148" name="Line 3"/>
            <p:cNvSpPr/>
            <p:nvPr/>
          </p:nvSpPr>
          <p:spPr>
            <a:xfrm>
              <a:off x="397800" y="761040"/>
              <a:ext cx="0" cy="1096560"/>
            </a:xfrm>
            <a:prstGeom prst="line">
              <a:avLst/>
            </a:prstGeom>
            <a:ln w="6480">
              <a:solidFill>
                <a:schemeClr val="bg1">
                  <a:lumMod val="85000"/>
                </a:schemeClr>
              </a:solidFill>
              <a:prstDash val="sysDash"/>
              <a:round/>
              <a:headEnd type="oval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149" name="CustomShape 4"/>
            <p:cNvSpPr/>
            <p:nvPr/>
          </p:nvSpPr>
          <p:spPr>
            <a:xfrm>
              <a:off x="398160" y="921600"/>
              <a:ext cx="1630800" cy="142200"/>
            </a:xfrm>
            <a:prstGeom prst="homePlate">
              <a:avLst>
                <a:gd name="adj" fmla="val 2097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0" name="CustomShape 5"/>
            <p:cNvSpPr/>
            <p:nvPr/>
          </p:nvSpPr>
          <p:spPr>
            <a:xfrm>
              <a:off x="2126160" y="822240"/>
              <a:ext cx="935640" cy="39492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s-ES" sz="1000" b="1" strike="noStrike" spc="-1">
                  <a:solidFill>
                    <a:srgbClr val="FFFFFF"/>
                  </a:solidFill>
                  <a:latin typeface="Calibri"/>
                </a:rPr>
                <a:t>Pseudomona</a:t>
              </a:r>
              <a:endParaRPr lang="es-ES" sz="1000" b="0" strike="noStrike" spc="-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s-ES" sz="1000" b="1" strike="noStrike" spc="-1">
                  <a:solidFill>
                    <a:srgbClr val="FFFFFF"/>
                  </a:solidFill>
                  <a:latin typeface="Calibri"/>
                </a:rPr>
                <a:t>79,3%</a:t>
              </a:r>
              <a:endParaRPr lang="es-ES" sz="1000" b="0" strike="noStrike" spc="-1">
                <a:latin typeface="Arial"/>
              </a:endParaRPr>
            </a:p>
          </p:txBody>
        </p:sp>
        <p:sp>
          <p:nvSpPr>
            <p:cNvPr id="151" name="CustomShape 6"/>
            <p:cNvSpPr/>
            <p:nvPr/>
          </p:nvSpPr>
          <p:spPr>
            <a:xfrm>
              <a:off x="398160" y="1385280"/>
              <a:ext cx="641520" cy="130680"/>
            </a:xfrm>
            <a:prstGeom prst="homePlate">
              <a:avLst>
                <a:gd name="adj" fmla="val 2097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2" name="CustomShape 7"/>
            <p:cNvSpPr/>
            <p:nvPr/>
          </p:nvSpPr>
          <p:spPr>
            <a:xfrm>
              <a:off x="1074600" y="1250640"/>
              <a:ext cx="906120" cy="39492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s-ES" sz="1000" b="1" strike="noStrike" spc="-1">
                  <a:solidFill>
                    <a:srgbClr val="FFFFFF"/>
                  </a:solidFill>
                  <a:latin typeface="Calibri"/>
                </a:rPr>
                <a:t>H.Influenzae14,3%</a:t>
              </a:r>
              <a:endParaRPr lang="es-ES" sz="1000" b="0" strike="noStrike" spc="-1">
                <a:latin typeface="Arial"/>
              </a:endParaRPr>
            </a:p>
          </p:txBody>
        </p:sp>
        <p:sp>
          <p:nvSpPr>
            <p:cNvPr id="153" name="CustomShape 8"/>
            <p:cNvSpPr/>
            <p:nvPr/>
          </p:nvSpPr>
          <p:spPr>
            <a:xfrm>
              <a:off x="398160" y="1757520"/>
              <a:ext cx="359640" cy="149040"/>
            </a:xfrm>
            <a:prstGeom prst="homePlate">
              <a:avLst>
                <a:gd name="adj" fmla="val 20979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4" name="CustomShape 9"/>
            <p:cNvSpPr/>
            <p:nvPr/>
          </p:nvSpPr>
          <p:spPr>
            <a:xfrm>
              <a:off x="883440" y="1757520"/>
              <a:ext cx="752400" cy="39492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s-ES" sz="1000" b="1" strike="noStrike" spc="-1">
                  <a:solidFill>
                    <a:srgbClr val="FFFFFF"/>
                  </a:solidFill>
                  <a:latin typeface="Calibri"/>
                </a:rPr>
                <a:t>S.Aureus</a:t>
              </a:r>
              <a:endParaRPr lang="es-ES" sz="1000" b="0" strike="noStrike" spc="-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s-ES" sz="1000" b="1" strike="noStrike" spc="-1">
                  <a:solidFill>
                    <a:srgbClr val="FFFFFF"/>
                  </a:solidFill>
                  <a:latin typeface="Calibri"/>
                </a:rPr>
                <a:t>6,4%</a:t>
              </a:r>
              <a:endParaRPr lang="es-ES" sz="1000" b="0" strike="noStrike" spc="-1">
                <a:latin typeface="Arial"/>
              </a:endParaRPr>
            </a:p>
          </p:txBody>
        </p:sp>
        <p:sp>
          <p:nvSpPr>
            <p:cNvPr id="155" name="Line 10"/>
            <p:cNvSpPr/>
            <p:nvPr/>
          </p:nvSpPr>
          <p:spPr>
            <a:xfrm flipV="1">
              <a:off x="3062160" y="761040"/>
              <a:ext cx="288000" cy="261000"/>
            </a:xfrm>
            <a:prstGeom prst="line">
              <a:avLst/>
            </a:prstGeom>
            <a:ln>
              <a:solidFill>
                <a:srgbClr val="4A7EBB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56" name="Line 11"/>
            <p:cNvSpPr/>
            <p:nvPr/>
          </p:nvSpPr>
          <p:spPr>
            <a:xfrm>
              <a:off x="3062160" y="1011600"/>
              <a:ext cx="288000" cy="210600"/>
            </a:xfrm>
            <a:prstGeom prst="line">
              <a:avLst/>
            </a:prstGeom>
            <a:ln>
              <a:solidFill>
                <a:srgbClr val="4A7EBB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57" name="CustomShape 12"/>
            <p:cNvSpPr/>
            <p:nvPr/>
          </p:nvSpPr>
          <p:spPr>
            <a:xfrm>
              <a:off x="3422520" y="705600"/>
              <a:ext cx="71640" cy="6192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58" name="CustomShape 13"/>
            <p:cNvSpPr/>
            <p:nvPr/>
          </p:nvSpPr>
          <p:spPr>
            <a:xfrm>
              <a:off x="3422520" y="1188360"/>
              <a:ext cx="71640" cy="6192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59" name="CustomShape 14"/>
            <p:cNvSpPr/>
            <p:nvPr/>
          </p:nvSpPr>
          <p:spPr>
            <a:xfrm>
              <a:off x="3506040" y="609840"/>
              <a:ext cx="1007640" cy="2502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s-ES" sz="1050" b="0" strike="noStrike" spc="-1">
                  <a:solidFill>
                    <a:srgbClr val="000000"/>
                  </a:solidFill>
                  <a:latin typeface="Calibri"/>
                </a:rPr>
                <a:t>90% mucinoso</a:t>
              </a:r>
              <a:endParaRPr lang="es-ES" sz="1050" b="0" strike="noStrike" spc="-1">
                <a:latin typeface="Arial"/>
              </a:endParaRPr>
            </a:p>
          </p:txBody>
        </p:sp>
      </p:grpSp>
      <p:sp>
        <p:nvSpPr>
          <p:cNvPr id="160" name="CustomShape 15"/>
          <p:cNvSpPr/>
          <p:nvPr/>
        </p:nvSpPr>
        <p:spPr>
          <a:xfrm>
            <a:off x="3536280" y="1078560"/>
            <a:ext cx="1439640" cy="25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050" b="0" strike="noStrike" spc="-1">
                <a:solidFill>
                  <a:srgbClr val="000000"/>
                </a:solidFill>
                <a:latin typeface="Calibri"/>
              </a:rPr>
              <a:t>2,1% multirresistente</a:t>
            </a:r>
            <a:endParaRPr lang="es-ES" sz="1050" b="0" strike="noStrike" spc="-1">
              <a:latin typeface="Arial"/>
            </a:endParaRPr>
          </a:p>
        </p:txBody>
      </p:sp>
      <p:grpSp>
        <p:nvGrpSpPr>
          <p:cNvPr id="161" name="Group 16"/>
          <p:cNvGrpSpPr/>
          <p:nvPr/>
        </p:nvGrpSpPr>
        <p:grpSpPr>
          <a:xfrm>
            <a:off x="4509000" y="1784160"/>
            <a:ext cx="1864080" cy="1855440"/>
            <a:chOff x="4509000" y="1784160"/>
            <a:chExt cx="1864080" cy="1855440"/>
          </a:xfrm>
        </p:grpSpPr>
        <p:grpSp>
          <p:nvGrpSpPr>
            <p:cNvPr id="162" name="Group 17"/>
            <p:cNvGrpSpPr/>
            <p:nvPr/>
          </p:nvGrpSpPr>
          <p:grpSpPr>
            <a:xfrm>
              <a:off x="4565520" y="1784160"/>
              <a:ext cx="1369080" cy="1352520"/>
              <a:chOff x="4565520" y="1784160"/>
              <a:chExt cx="1369080" cy="1352520"/>
            </a:xfrm>
          </p:grpSpPr>
          <p:sp>
            <p:nvSpPr>
              <p:cNvPr id="163" name="CustomShape 18"/>
              <p:cNvSpPr/>
              <p:nvPr/>
            </p:nvSpPr>
            <p:spPr>
              <a:xfrm rot="20616600">
                <a:off x="4680000" y="2136240"/>
                <a:ext cx="576360" cy="896040"/>
              </a:xfrm>
              <a:custGeom>
                <a:avLst/>
                <a:gdLst/>
                <a:ahLst/>
                <a:cxnLst/>
                <a:rect l="l" t="t" r="r" b="b"/>
                <a:pathLst>
                  <a:path w="806" h="1522">
                    <a:moveTo>
                      <a:pt x="272" y="0"/>
                    </a:moveTo>
                    <a:lnTo>
                      <a:pt x="806" y="842"/>
                    </a:lnTo>
                    <a:lnTo>
                      <a:pt x="534" y="1522"/>
                    </a:lnTo>
                    <a:lnTo>
                      <a:pt x="0" y="681"/>
                    </a:lnTo>
                    <a:lnTo>
                      <a:pt x="272" y="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4" name="CustomShape 19"/>
              <p:cNvSpPr/>
              <p:nvPr/>
            </p:nvSpPr>
            <p:spPr>
              <a:xfrm rot="20616600">
                <a:off x="4764600" y="1913040"/>
                <a:ext cx="1004760" cy="619560"/>
              </a:xfrm>
              <a:custGeom>
                <a:avLst/>
                <a:gdLst/>
                <a:ahLst/>
                <a:cxnLst/>
                <a:rect l="l" t="t" r="r" b="b"/>
                <a:pathLst>
                  <a:path w="1404" h="1053">
                    <a:moveTo>
                      <a:pt x="864" y="0"/>
                    </a:moveTo>
                    <a:lnTo>
                      <a:pt x="996" y="193"/>
                    </a:lnTo>
                    <a:lnTo>
                      <a:pt x="1125" y="386"/>
                    </a:lnTo>
                    <a:lnTo>
                      <a:pt x="1265" y="583"/>
                    </a:lnTo>
                    <a:lnTo>
                      <a:pt x="1404" y="784"/>
                    </a:lnTo>
                    <a:lnTo>
                      <a:pt x="978" y="917"/>
                    </a:lnTo>
                    <a:lnTo>
                      <a:pt x="760" y="985"/>
                    </a:lnTo>
                    <a:lnTo>
                      <a:pt x="534" y="1053"/>
                    </a:lnTo>
                    <a:lnTo>
                      <a:pt x="398" y="834"/>
                    </a:lnTo>
                    <a:lnTo>
                      <a:pt x="262" y="623"/>
                    </a:lnTo>
                    <a:lnTo>
                      <a:pt x="129" y="415"/>
                    </a:lnTo>
                    <a:lnTo>
                      <a:pt x="0" y="211"/>
                    </a:lnTo>
                    <a:lnTo>
                      <a:pt x="441" y="103"/>
                    </a:lnTo>
                    <a:lnTo>
                      <a:pt x="652" y="50"/>
                    </a:lnTo>
                    <a:lnTo>
                      <a:pt x="864" y="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5" name="CustomShape 20"/>
              <p:cNvSpPr/>
              <p:nvPr/>
            </p:nvSpPr>
            <p:spPr>
              <a:xfrm rot="20616600">
                <a:off x="5141880" y="2309400"/>
                <a:ext cx="817200" cy="55836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49">
                    <a:moveTo>
                      <a:pt x="1142" y="0"/>
                    </a:moveTo>
                    <a:lnTo>
                      <a:pt x="870" y="684"/>
                    </a:lnTo>
                    <a:lnTo>
                      <a:pt x="0" y="949"/>
                    </a:lnTo>
                    <a:lnTo>
                      <a:pt x="272" y="269"/>
                    </a:lnTo>
                    <a:lnTo>
                      <a:pt x="1142" y="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166" name="Group 21"/>
            <p:cNvGrpSpPr/>
            <p:nvPr/>
          </p:nvGrpSpPr>
          <p:grpSpPr>
            <a:xfrm>
              <a:off x="5310360" y="2417760"/>
              <a:ext cx="1062720" cy="1050840"/>
              <a:chOff x="5310360" y="2417760"/>
              <a:chExt cx="1062720" cy="1050840"/>
            </a:xfrm>
          </p:grpSpPr>
          <p:sp>
            <p:nvSpPr>
              <p:cNvPr id="167" name="CustomShape 22"/>
              <p:cNvSpPr/>
              <p:nvPr/>
            </p:nvSpPr>
            <p:spPr>
              <a:xfrm rot="20616600">
                <a:off x="5399640" y="2689200"/>
                <a:ext cx="447840" cy="698040"/>
              </a:xfrm>
              <a:custGeom>
                <a:avLst/>
                <a:gdLst/>
                <a:ahLst/>
                <a:cxnLst/>
                <a:rect l="l" t="t" r="r" b="b"/>
                <a:pathLst>
                  <a:path w="626" h="1186">
                    <a:moveTo>
                      <a:pt x="211" y="0"/>
                    </a:moveTo>
                    <a:lnTo>
                      <a:pt x="626" y="656"/>
                    </a:lnTo>
                    <a:lnTo>
                      <a:pt x="415" y="1186"/>
                    </a:lnTo>
                    <a:lnTo>
                      <a:pt x="0" y="530"/>
                    </a:lnTo>
                    <a:lnTo>
                      <a:pt x="211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8" name="CustomShape 23"/>
              <p:cNvSpPr/>
              <p:nvPr/>
            </p:nvSpPr>
            <p:spPr>
              <a:xfrm rot="20616600">
                <a:off x="5465160" y="2517840"/>
                <a:ext cx="779400" cy="480600"/>
              </a:xfrm>
              <a:custGeom>
                <a:avLst/>
                <a:gdLst/>
                <a:ahLst/>
                <a:cxnLst/>
                <a:rect l="l" t="t" r="r" b="b"/>
                <a:pathLst>
                  <a:path w="1089" h="817">
                    <a:moveTo>
                      <a:pt x="670" y="0"/>
                    </a:moveTo>
                    <a:lnTo>
                      <a:pt x="774" y="150"/>
                    </a:lnTo>
                    <a:lnTo>
                      <a:pt x="878" y="297"/>
                    </a:lnTo>
                    <a:lnTo>
                      <a:pt x="1089" y="609"/>
                    </a:lnTo>
                    <a:lnTo>
                      <a:pt x="928" y="659"/>
                    </a:lnTo>
                    <a:lnTo>
                      <a:pt x="763" y="709"/>
                    </a:lnTo>
                    <a:lnTo>
                      <a:pt x="415" y="817"/>
                    </a:lnTo>
                    <a:lnTo>
                      <a:pt x="308" y="648"/>
                    </a:lnTo>
                    <a:lnTo>
                      <a:pt x="204" y="484"/>
                    </a:lnTo>
                    <a:lnTo>
                      <a:pt x="104" y="322"/>
                    </a:lnTo>
                    <a:lnTo>
                      <a:pt x="0" y="161"/>
                    </a:lnTo>
                    <a:lnTo>
                      <a:pt x="175" y="122"/>
                    </a:lnTo>
                    <a:lnTo>
                      <a:pt x="344" y="79"/>
                    </a:lnTo>
                    <a:lnTo>
                      <a:pt x="509" y="39"/>
                    </a:lnTo>
                    <a:lnTo>
                      <a:pt x="67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9" name="CustomShape 24"/>
              <p:cNvSpPr/>
              <p:nvPr/>
            </p:nvSpPr>
            <p:spPr>
              <a:xfrm rot="20616600">
                <a:off x="5758920" y="2825640"/>
                <a:ext cx="633240" cy="434160"/>
              </a:xfrm>
              <a:custGeom>
                <a:avLst/>
                <a:gdLst/>
                <a:ahLst/>
                <a:cxnLst/>
                <a:rect l="l" t="t" r="r" b="b"/>
                <a:pathLst>
                  <a:path w="885" h="738">
                    <a:moveTo>
                      <a:pt x="885" y="0"/>
                    </a:moveTo>
                    <a:lnTo>
                      <a:pt x="677" y="530"/>
                    </a:lnTo>
                    <a:lnTo>
                      <a:pt x="0" y="738"/>
                    </a:lnTo>
                    <a:lnTo>
                      <a:pt x="211" y="208"/>
                    </a:lnTo>
                    <a:lnTo>
                      <a:pt x="885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170" name="Group 25"/>
            <p:cNvGrpSpPr/>
            <p:nvPr/>
          </p:nvGrpSpPr>
          <p:grpSpPr>
            <a:xfrm>
              <a:off x="4509000" y="2518920"/>
              <a:ext cx="626040" cy="615240"/>
              <a:chOff x="4509000" y="2518920"/>
              <a:chExt cx="626040" cy="615240"/>
            </a:xfrm>
          </p:grpSpPr>
          <p:sp>
            <p:nvSpPr>
              <p:cNvPr id="171" name="CustomShape 26"/>
              <p:cNvSpPr/>
              <p:nvPr/>
            </p:nvSpPr>
            <p:spPr>
              <a:xfrm rot="20616600">
                <a:off x="4560480" y="2687040"/>
                <a:ext cx="246240" cy="401760"/>
              </a:xfrm>
              <a:custGeom>
                <a:avLst/>
                <a:gdLst/>
                <a:ahLst/>
                <a:cxnLst/>
                <a:rect l="l" t="t" r="r" b="b"/>
                <a:pathLst>
                  <a:path w="459" h="917">
                    <a:moveTo>
                      <a:pt x="140" y="0"/>
                    </a:moveTo>
                    <a:lnTo>
                      <a:pt x="459" y="526"/>
                    </a:lnTo>
                    <a:lnTo>
                      <a:pt x="319" y="917"/>
                    </a:lnTo>
                    <a:lnTo>
                      <a:pt x="0" y="390"/>
                    </a:lnTo>
                    <a:lnTo>
                      <a:pt x="140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72" name="CustomShape 27"/>
              <p:cNvSpPr/>
              <p:nvPr/>
            </p:nvSpPr>
            <p:spPr>
              <a:xfrm rot="20616600">
                <a:off x="4767480" y="2763720"/>
                <a:ext cx="378720" cy="24804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566">
                    <a:moveTo>
                      <a:pt x="706" y="0"/>
                    </a:moveTo>
                    <a:lnTo>
                      <a:pt x="566" y="390"/>
                    </a:lnTo>
                    <a:lnTo>
                      <a:pt x="0" y="566"/>
                    </a:lnTo>
                    <a:lnTo>
                      <a:pt x="140" y="17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73" name="CustomShape 28"/>
              <p:cNvSpPr/>
              <p:nvPr/>
            </p:nvSpPr>
            <p:spPr>
              <a:xfrm rot="20616600">
                <a:off x="4584960" y="2579760"/>
                <a:ext cx="474840" cy="291960"/>
              </a:xfrm>
              <a:custGeom>
                <a:avLst/>
                <a:gdLst/>
                <a:ahLst/>
                <a:cxnLst/>
                <a:rect l="l" t="t" r="r" b="b"/>
                <a:pathLst>
                  <a:path w="885" h="666">
                    <a:moveTo>
                      <a:pt x="559" y="0"/>
                    </a:moveTo>
                    <a:lnTo>
                      <a:pt x="637" y="118"/>
                    </a:lnTo>
                    <a:lnTo>
                      <a:pt x="720" y="240"/>
                    </a:lnTo>
                    <a:lnTo>
                      <a:pt x="885" y="491"/>
                    </a:lnTo>
                    <a:lnTo>
                      <a:pt x="748" y="530"/>
                    </a:lnTo>
                    <a:lnTo>
                      <a:pt x="609" y="573"/>
                    </a:lnTo>
                    <a:lnTo>
                      <a:pt x="465" y="620"/>
                    </a:lnTo>
                    <a:lnTo>
                      <a:pt x="319" y="666"/>
                    </a:lnTo>
                    <a:lnTo>
                      <a:pt x="154" y="394"/>
                    </a:lnTo>
                    <a:lnTo>
                      <a:pt x="79" y="265"/>
                    </a:lnTo>
                    <a:lnTo>
                      <a:pt x="0" y="140"/>
                    </a:lnTo>
                    <a:lnTo>
                      <a:pt x="286" y="68"/>
                    </a:lnTo>
                    <a:lnTo>
                      <a:pt x="422" y="32"/>
                    </a:lnTo>
                    <a:lnTo>
                      <a:pt x="559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174" name="Group 29"/>
            <p:cNvGrpSpPr/>
            <p:nvPr/>
          </p:nvGrpSpPr>
          <p:grpSpPr>
            <a:xfrm>
              <a:off x="4796280" y="2742480"/>
              <a:ext cx="930240" cy="897120"/>
              <a:chOff x="4796280" y="2742480"/>
              <a:chExt cx="930240" cy="897120"/>
            </a:xfrm>
          </p:grpSpPr>
          <p:sp>
            <p:nvSpPr>
              <p:cNvPr id="175" name="CustomShape 30"/>
              <p:cNvSpPr/>
              <p:nvPr/>
            </p:nvSpPr>
            <p:spPr>
              <a:xfrm rot="20616600">
                <a:off x="4871160" y="2981880"/>
                <a:ext cx="392760" cy="587160"/>
              </a:xfrm>
              <a:custGeom>
                <a:avLst/>
                <a:gdLst/>
                <a:ahLst/>
                <a:cxnLst/>
                <a:rect l="l" t="t" r="r" b="b"/>
                <a:pathLst>
                  <a:path w="623" h="1182">
                    <a:moveTo>
                      <a:pt x="212" y="0"/>
                    </a:moveTo>
                    <a:lnTo>
                      <a:pt x="623" y="652"/>
                    </a:lnTo>
                    <a:lnTo>
                      <a:pt x="412" y="1182"/>
                    </a:lnTo>
                    <a:lnTo>
                      <a:pt x="0" y="530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76" name="CustomShape 31"/>
              <p:cNvSpPr/>
              <p:nvPr/>
            </p:nvSpPr>
            <p:spPr>
              <a:xfrm rot="20616600">
                <a:off x="4931280" y="2831040"/>
                <a:ext cx="686880" cy="405720"/>
              </a:xfrm>
              <a:custGeom>
                <a:avLst/>
                <a:gdLst/>
                <a:ahLst/>
                <a:cxnLst/>
                <a:rect l="l" t="t" r="r" b="b"/>
                <a:pathLst>
                  <a:path w="1088" h="817">
                    <a:moveTo>
                      <a:pt x="669" y="0"/>
                    </a:moveTo>
                    <a:lnTo>
                      <a:pt x="874" y="301"/>
                    </a:lnTo>
                    <a:lnTo>
                      <a:pt x="1088" y="613"/>
                    </a:lnTo>
                    <a:lnTo>
                      <a:pt x="759" y="713"/>
                    </a:lnTo>
                    <a:lnTo>
                      <a:pt x="411" y="817"/>
                    </a:lnTo>
                    <a:lnTo>
                      <a:pt x="308" y="649"/>
                    </a:lnTo>
                    <a:lnTo>
                      <a:pt x="200" y="484"/>
                    </a:lnTo>
                    <a:lnTo>
                      <a:pt x="100" y="323"/>
                    </a:lnTo>
                    <a:lnTo>
                      <a:pt x="0" y="165"/>
                    </a:lnTo>
                    <a:lnTo>
                      <a:pt x="343" y="83"/>
                    </a:lnTo>
                    <a:lnTo>
                      <a:pt x="508" y="40"/>
                    </a:lnTo>
                    <a:lnTo>
                      <a:pt x="669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77" name="CustomShape 32"/>
              <p:cNvSpPr/>
              <p:nvPr/>
            </p:nvSpPr>
            <p:spPr>
              <a:xfrm rot="20616600">
                <a:off x="5183280" y="3092760"/>
                <a:ext cx="560160" cy="364320"/>
              </a:xfrm>
              <a:custGeom>
                <a:avLst/>
                <a:gdLst/>
                <a:ahLst/>
                <a:cxnLst/>
                <a:rect l="l" t="t" r="r" b="b"/>
                <a:pathLst>
                  <a:path w="888" h="734">
                    <a:moveTo>
                      <a:pt x="888" y="0"/>
                    </a:moveTo>
                    <a:lnTo>
                      <a:pt x="677" y="527"/>
                    </a:lnTo>
                    <a:lnTo>
                      <a:pt x="0" y="734"/>
                    </a:lnTo>
                    <a:lnTo>
                      <a:pt x="211" y="204"/>
                    </a:lnTo>
                    <a:lnTo>
                      <a:pt x="888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178" name="CustomShape 33"/>
            <p:cNvSpPr/>
            <p:nvPr/>
          </p:nvSpPr>
          <p:spPr>
            <a:xfrm>
              <a:off x="4945320" y="1963080"/>
              <a:ext cx="743400" cy="39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ts val="2401"/>
                </a:lnSpc>
                <a:spcBef>
                  <a:spcPts val="601"/>
                </a:spcBef>
              </a:pPr>
              <a:r>
                <a:rPr lang="es-ES" sz="1200" b="1" strike="noStrike" spc="-1">
                  <a:solidFill>
                    <a:srgbClr val="FFFFFF"/>
                  </a:solidFill>
                  <a:latin typeface="Arial"/>
                </a:rPr>
                <a:t>62,6%</a:t>
              </a:r>
              <a:endParaRPr lang="es-ES" sz="1200" b="0" strike="noStrike" spc="-1">
                <a:latin typeface="Arial"/>
              </a:endParaRPr>
            </a:p>
          </p:txBody>
        </p:sp>
        <p:sp>
          <p:nvSpPr>
            <p:cNvPr id="179" name="CustomShape 34"/>
            <p:cNvSpPr/>
            <p:nvPr/>
          </p:nvSpPr>
          <p:spPr>
            <a:xfrm>
              <a:off x="5591520" y="2514240"/>
              <a:ext cx="668520" cy="39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ts val="2401"/>
                </a:lnSpc>
                <a:spcBef>
                  <a:spcPts val="601"/>
                </a:spcBef>
              </a:pPr>
              <a:r>
                <a:rPr lang="es-ES" sz="1200" b="1" strike="noStrike" spc="-1">
                  <a:solidFill>
                    <a:srgbClr val="FFFFFF"/>
                  </a:solidFill>
                  <a:latin typeface="Arial"/>
                </a:rPr>
                <a:t>31,6%</a:t>
              </a:r>
              <a:endParaRPr lang="es-ES" sz="1200" b="0" strike="noStrike" spc="-1">
                <a:latin typeface="Arial"/>
              </a:endParaRPr>
            </a:p>
          </p:txBody>
        </p:sp>
        <p:sp>
          <p:nvSpPr>
            <p:cNvPr id="180" name="CustomShape 35"/>
            <p:cNvSpPr/>
            <p:nvPr/>
          </p:nvSpPr>
          <p:spPr>
            <a:xfrm>
              <a:off x="4573080" y="2515320"/>
              <a:ext cx="579240" cy="39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ts val="2401"/>
                </a:lnSpc>
                <a:spcBef>
                  <a:spcPts val="601"/>
                </a:spcBef>
              </a:pPr>
              <a:r>
                <a:rPr lang="es-ES" sz="1100" b="1" strike="noStrike" spc="-1">
                  <a:solidFill>
                    <a:srgbClr val="FFFFFF"/>
                  </a:solidFill>
                  <a:latin typeface="Arial"/>
                </a:rPr>
                <a:t>12,6%</a:t>
              </a:r>
              <a:endParaRPr lang="es-ES" sz="1100" b="0" strike="noStrike" spc="-1">
                <a:latin typeface="Arial"/>
              </a:endParaRPr>
            </a:p>
          </p:txBody>
        </p:sp>
        <p:sp>
          <p:nvSpPr>
            <p:cNvPr id="181" name="CustomShape 36"/>
            <p:cNvSpPr/>
            <p:nvPr/>
          </p:nvSpPr>
          <p:spPr>
            <a:xfrm>
              <a:off x="5060880" y="2790360"/>
              <a:ext cx="579240" cy="39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ts val="2401"/>
                </a:lnSpc>
                <a:spcBef>
                  <a:spcPts val="601"/>
                </a:spcBef>
              </a:pPr>
              <a:r>
                <a:rPr lang="es-ES" sz="1100" b="1" strike="noStrike" spc="-1">
                  <a:solidFill>
                    <a:srgbClr val="FFFFFF"/>
                  </a:solidFill>
                  <a:latin typeface="Arial"/>
                </a:rPr>
                <a:t>25,8%</a:t>
              </a:r>
              <a:endParaRPr lang="es-ES" sz="1100" b="0" strike="noStrike" spc="-1">
                <a:latin typeface="Arial"/>
              </a:endParaRPr>
            </a:p>
          </p:txBody>
        </p:sp>
      </p:grpSp>
      <p:sp>
        <p:nvSpPr>
          <p:cNvPr id="182" name="CustomShape 37"/>
          <p:cNvSpPr/>
          <p:nvPr/>
        </p:nvSpPr>
        <p:spPr>
          <a:xfrm rot="19733400">
            <a:off x="4368960" y="1602720"/>
            <a:ext cx="1078560" cy="45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200" b="0" strike="noStrike" spc="-1">
                <a:solidFill>
                  <a:srgbClr val="000000"/>
                </a:solidFill>
                <a:latin typeface="Calibri"/>
              </a:rPr>
              <a:t>Corticoides inhalados</a:t>
            </a:r>
            <a:endParaRPr lang="es-ES" sz="1200" b="0" strike="noStrike" spc="-1">
              <a:latin typeface="Arial"/>
            </a:endParaRPr>
          </a:p>
        </p:txBody>
      </p:sp>
      <p:sp>
        <p:nvSpPr>
          <p:cNvPr id="183" name="CustomShape 38"/>
          <p:cNvSpPr/>
          <p:nvPr/>
        </p:nvSpPr>
        <p:spPr>
          <a:xfrm rot="2153400">
            <a:off x="4156920" y="3049200"/>
            <a:ext cx="15991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200" b="0" strike="noStrike" spc="-1">
                <a:solidFill>
                  <a:srgbClr val="000000"/>
                </a:solidFill>
                <a:latin typeface="Arial"/>
              </a:rPr>
              <a:t>Hyaneb</a:t>
            </a: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®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184" name="CustomShape 39"/>
          <p:cNvSpPr/>
          <p:nvPr/>
        </p:nvSpPr>
        <p:spPr>
          <a:xfrm rot="2059800">
            <a:off x="4550040" y="3493440"/>
            <a:ext cx="1380240" cy="2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000" b="0" i="1" strike="noStrike" spc="-1">
                <a:solidFill>
                  <a:srgbClr val="000000"/>
                </a:solidFill>
                <a:latin typeface="Arial"/>
              </a:rPr>
              <a:t>Colistina</a:t>
            </a:r>
            <a:endParaRPr lang="es-ES" sz="1000" b="0" strike="noStrike" spc="-1">
              <a:latin typeface="Arial"/>
            </a:endParaRPr>
          </a:p>
        </p:txBody>
      </p:sp>
      <p:sp>
        <p:nvSpPr>
          <p:cNvPr id="185" name="CustomShape 40"/>
          <p:cNvSpPr/>
          <p:nvPr/>
        </p:nvSpPr>
        <p:spPr>
          <a:xfrm rot="19446000">
            <a:off x="5765040" y="2995560"/>
            <a:ext cx="1011960" cy="272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200" b="0" strike="noStrike" spc="-1">
                <a:solidFill>
                  <a:srgbClr val="000000"/>
                </a:solidFill>
                <a:latin typeface="Arial"/>
              </a:rPr>
              <a:t>Azitromicina</a:t>
            </a:r>
            <a:endParaRPr lang="es-ES" sz="1200" b="0" strike="noStrike" spc="-1">
              <a:latin typeface="Arial"/>
            </a:endParaRPr>
          </a:p>
        </p:txBody>
      </p:sp>
      <p:sp>
        <p:nvSpPr>
          <p:cNvPr id="186" name="CustomShape 41"/>
          <p:cNvSpPr/>
          <p:nvPr/>
        </p:nvSpPr>
        <p:spPr>
          <a:xfrm>
            <a:off x="2056680" y="3640320"/>
            <a:ext cx="7200360" cy="12596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7" name="CustomShape 42"/>
          <p:cNvSpPr/>
          <p:nvPr/>
        </p:nvSpPr>
        <p:spPr>
          <a:xfrm>
            <a:off x="2056680" y="3679560"/>
            <a:ext cx="7134120" cy="83520"/>
          </a:xfrm>
          <a:prstGeom prst="rect">
            <a:avLst/>
          </a:prstGeom>
          <a:gradFill rotWithShape="0">
            <a:gsLst>
              <a:gs pos="0">
                <a:srgbClr val="F2F2F2"/>
              </a:gs>
              <a:gs pos="100000">
                <a:srgbClr val="808080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8" name="CustomShape 43"/>
          <p:cNvSpPr/>
          <p:nvPr/>
        </p:nvSpPr>
        <p:spPr>
          <a:xfrm rot="1722600">
            <a:off x="4839120" y="3065400"/>
            <a:ext cx="579240" cy="39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ts val="2401"/>
              </a:lnSpc>
              <a:spcBef>
                <a:spcPts val="601"/>
              </a:spcBef>
            </a:pPr>
            <a:r>
              <a:rPr lang="es-ES" sz="1000" b="0" i="1" strike="noStrike" spc="-1">
                <a:solidFill>
                  <a:srgbClr val="FFFFFF"/>
                </a:solidFill>
                <a:latin typeface="Arial"/>
              </a:rPr>
              <a:t>71,4%</a:t>
            </a:r>
            <a:endParaRPr lang="es-ES" sz="1000" b="0" strike="noStrike" spc="-1">
              <a:latin typeface="Arial"/>
            </a:endParaRPr>
          </a:p>
        </p:txBody>
      </p:sp>
      <p:sp>
        <p:nvSpPr>
          <p:cNvPr id="189" name="CustomShape 44"/>
          <p:cNvSpPr/>
          <p:nvPr/>
        </p:nvSpPr>
        <p:spPr>
          <a:xfrm rot="19568400">
            <a:off x="5191560" y="3007440"/>
            <a:ext cx="579240" cy="39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ts val="2401"/>
              </a:lnSpc>
              <a:spcBef>
                <a:spcPts val="601"/>
              </a:spcBef>
            </a:pPr>
            <a:r>
              <a:rPr lang="es-ES" sz="1000" b="0" i="1" strike="noStrike" spc="-1">
                <a:solidFill>
                  <a:srgbClr val="FFFFFF"/>
                </a:solidFill>
                <a:latin typeface="Arial"/>
              </a:rPr>
              <a:t>26,5%</a:t>
            </a:r>
            <a:endParaRPr lang="es-ES" sz="1000" b="0" strike="noStrike" spc="-1">
              <a:latin typeface="Arial"/>
            </a:endParaRPr>
          </a:p>
        </p:txBody>
      </p:sp>
      <p:sp>
        <p:nvSpPr>
          <p:cNvPr id="190" name="CustomShape 45"/>
          <p:cNvSpPr/>
          <p:nvPr/>
        </p:nvSpPr>
        <p:spPr>
          <a:xfrm rot="19644000">
            <a:off x="5036760" y="3164760"/>
            <a:ext cx="1380240" cy="227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900" b="0" i="1" strike="noStrike" spc="-1">
                <a:solidFill>
                  <a:srgbClr val="000000"/>
                </a:solidFill>
                <a:latin typeface="Arial"/>
              </a:rPr>
              <a:t>Tobramicina</a:t>
            </a:r>
            <a:endParaRPr lang="es-ES" sz="900" b="0" strike="noStrike" spc="-1">
              <a:latin typeface="Arial"/>
            </a:endParaRPr>
          </a:p>
        </p:txBody>
      </p:sp>
      <p:sp>
        <p:nvSpPr>
          <p:cNvPr id="191" name="CustomShape 46"/>
          <p:cNvSpPr/>
          <p:nvPr/>
        </p:nvSpPr>
        <p:spPr>
          <a:xfrm>
            <a:off x="1978920" y="3774960"/>
            <a:ext cx="7176960" cy="1459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"/>
            </a:pPr>
            <a:r>
              <a:rPr lang="es-ES" sz="1100" b="0" strike="noStrike" spc="-1" dirty="0">
                <a:solidFill>
                  <a:srgbClr val="000000"/>
                </a:solidFill>
                <a:latin typeface="Arial"/>
              </a:rPr>
              <a:t>Con un estudio dirigido en consultas monográficas ha sido posible conocer la etiología hasta en </a:t>
            </a:r>
            <a:r>
              <a:rPr lang="es-ES" sz="1100" b="1" strike="noStrike" spc="-1" dirty="0">
                <a:solidFill>
                  <a:srgbClr val="000000"/>
                </a:solidFill>
                <a:latin typeface="Arial"/>
              </a:rPr>
              <a:t>el 81,5% </a:t>
            </a:r>
            <a:r>
              <a:rPr lang="es-ES" sz="1100" b="0" strike="noStrike" spc="-1" dirty="0">
                <a:solidFill>
                  <a:srgbClr val="000000"/>
                </a:solidFill>
                <a:latin typeface="Arial"/>
              </a:rPr>
              <a:t>de casos</a:t>
            </a:r>
            <a:endParaRPr lang="es-ES" sz="1100" b="0" strike="noStrike" spc="-1" dirty="0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"/>
            </a:pPr>
            <a:r>
              <a:rPr lang="es-ES" sz="1100" b="0" strike="noStrike" spc="-1" dirty="0">
                <a:solidFill>
                  <a:srgbClr val="000000"/>
                </a:solidFill>
                <a:latin typeface="Arial"/>
              </a:rPr>
              <a:t>Solo un </a:t>
            </a:r>
            <a:r>
              <a:rPr lang="es-ES" sz="1100" b="1" strike="noStrike" spc="-1" dirty="0">
                <a:solidFill>
                  <a:srgbClr val="000000"/>
                </a:solidFill>
                <a:latin typeface="Arial"/>
              </a:rPr>
              <a:t>21,08</a:t>
            </a:r>
            <a:r>
              <a:rPr lang="es-ES" sz="1100" b="0" strike="noStrike" spc="-1" dirty="0">
                <a:solidFill>
                  <a:srgbClr val="000000"/>
                </a:solidFill>
                <a:latin typeface="Arial"/>
              </a:rPr>
              <a:t> son BQ moderadas-graves y sin embargo más de la mitad, tienen baja actividad física.</a:t>
            </a:r>
            <a:endParaRPr lang="es-ES" sz="1100" b="0" strike="noStrike" spc="-1" dirty="0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"/>
            </a:pPr>
            <a:r>
              <a:rPr lang="es-ES" sz="1100" b="0" strike="noStrike" spc="-1">
                <a:solidFill>
                  <a:srgbClr val="000000"/>
                </a:solidFill>
                <a:latin typeface="Arial"/>
              </a:rPr>
              <a:t>En el último año se han registrado un bajo número de agudizaciones y un escaso número de ingresos, sobretodo por COVID</a:t>
            </a:r>
            <a:endParaRPr lang="es-ES" sz="11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"/>
            </a:pPr>
            <a:r>
              <a:rPr lang="es-ES" sz="1100" b="0" strike="noStrike" spc="-1" dirty="0">
                <a:solidFill>
                  <a:srgbClr val="000000"/>
                </a:solidFill>
                <a:latin typeface="Arial"/>
              </a:rPr>
              <a:t>Un </a:t>
            </a:r>
            <a:r>
              <a:rPr lang="es-ES" sz="1100" b="1" strike="noStrike" spc="-1" dirty="0">
                <a:solidFill>
                  <a:srgbClr val="000000"/>
                </a:solidFill>
                <a:latin typeface="Arial"/>
              </a:rPr>
              <a:t>26%</a:t>
            </a:r>
            <a:r>
              <a:rPr lang="es-ES" sz="1100" b="0" strike="noStrike" spc="-1" dirty="0">
                <a:solidFill>
                  <a:srgbClr val="000000"/>
                </a:solidFill>
                <a:latin typeface="Arial"/>
              </a:rPr>
              <a:t> de pacientes tienen IBC siendo </a:t>
            </a:r>
            <a:r>
              <a:rPr lang="es-ES" sz="1100" b="0" strike="noStrike" spc="-1" dirty="0" err="1">
                <a:solidFill>
                  <a:srgbClr val="000000"/>
                </a:solidFill>
                <a:latin typeface="Arial"/>
              </a:rPr>
              <a:t>P.aeruginosa</a:t>
            </a:r>
            <a:r>
              <a:rPr lang="es-ES" sz="1100" b="0" strike="noStrike" spc="-1" dirty="0">
                <a:solidFill>
                  <a:srgbClr val="000000"/>
                </a:solidFill>
                <a:latin typeface="Arial"/>
              </a:rPr>
              <a:t> el MPP más frecuente</a:t>
            </a:r>
            <a:endParaRPr lang="es-E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200" b="0" strike="noStrike" spc="-1" dirty="0">
                <a:solidFill>
                  <a:srgbClr val="000000"/>
                </a:solidFill>
                <a:latin typeface="Arial"/>
              </a:rPr>
              <a:t> </a:t>
            </a:r>
            <a:endParaRPr lang="es-ES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200" b="0" strike="noStrike" spc="-1" dirty="0">
              <a:latin typeface="Arial"/>
            </a:endParaRPr>
          </a:p>
        </p:txBody>
      </p:sp>
      <p:graphicFrame>
        <p:nvGraphicFramePr>
          <p:cNvPr id="192" name="Table 47"/>
          <p:cNvGraphicFramePr/>
          <p:nvPr/>
        </p:nvGraphicFramePr>
        <p:xfrm>
          <a:off x="140760" y="2564640"/>
          <a:ext cx="1802880" cy="1809720"/>
        </p:xfrm>
        <a:graphic>
          <a:graphicData uri="http://schemas.openxmlformats.org/drawingml/2006/table">
            <a:tbl>
              <a:tblPr/>
              <a:tblGrid>
                <a:gridCol w="1802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5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PUNTUACIÓN EFACED</a:t>
                      </a:r>
                      <a:endParaRPr lang="es-ES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2540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5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0-3: 78,9% (BQ leves)</a:t>
                      </a:r>
                      <a:endParaRPr lang="es-ES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EE6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5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&gt;7: 2.1% (BQ graves)</a:t>
                      </a:r>
                      <a:endParaRPr lang="es-ES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3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5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DISNEA MRC</a:t>
                      </a:r>
                      <a:endParaRPr lang="es-ES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2540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5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0-1: 65,8% </a:t>
                      </a:r>
                      <a:endParaRPr lang="es-ES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3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5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2-3: 33,7%</a:t>
                      </a:r>
                      <a:endParaRPr lang="es-ES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EE6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5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&gt;4: 0,54% </a:t>
                      </a:r>
                      <a:endParaRPr lang="es-ES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3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3" name="CustomShape 48"/>
          <p:cNvSpPr/>
          <p:nvPr/>
        </p:nvSpPr>
        <p:spPr>
          <a:xfrm>
            <a:off x="100080" y="4508280"/>
            <a:ext cx="1910880" cy="410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050" b="0" i="1" strike="noStrike" spc="-1">
                <a:solidFill>
                  <a:srgbClr val="000000"/>
                </a:solidFill>
                <a:latin typeface="Arial"/>
              </a:rPr>
              <a:t>Un 53,1% siguen una vida sedentaria</a:t>
            </a:r>
            <a:endParaRPr lang="es-ES" sz="1050" b="0" strike="noStrike" spc="-1">
              <a:latin typeface="Arial"/>
            </a:endParaRPr>
          </a:p>
        </p:txBody>
      </p:sp>
      <p:sp>
        <p:nvSpPr>
          <p:cNvPr id="194" name="CustomShape 49"/>
          <p:cNvSpPr/>
          <p:nvPr/>
        </p:nvSpPr>
        <p:spPr>
          <a:xfrm>
            <a:off x="6770160" y="353160"/>
            <a:ext cx="117576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200" b="1" strike="noStrike" spc="-1">
                <a:solidFill>
                  <a:srgbClr val="000000"/>
                </a:solidFill>
                <a:latin typeface="Calibri"/>
              </a:rPr>
              <a:t>Agudizaciones</a:t>
            </a:r>
            <a:endParaRPr lang="es-ES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1200" b="0" strike="noStrike" spc="-1">
              <a:latin typeface="Arial"/>
            </a:endParaRPr>
          </a:p>
        </p:txBody>
      </p:sp>
      <p:grpSp>
        <p:nvGrpSpPr>
          <p:cNvPr id="195" name="Group 50"/>
          <p:cNvGrpSpPr/>
          <p:nvPr/>
        </p:nvGrpSpPr>
        <p:grpSpPr>
          <a:xfrm>
            <a:off x="6336000" y="568080"/>
            <a:ext cx="2664000" cy="884880"/>
            <a:chOff x="6336000" y="568080"/>
            <a:chExt cx="2664000" cy="884880"/>
          </a:xfrm>
        </p:grpSpPr>
        <p:sp>
          <p:nvSpPr>
            <p:cNvPr id="196" name="Line 51"/>
            <p:cNvSpPr/>
            <p:nvPr/>
          </p:nvSpPr>
          <p:spPr>
            <a:xfrm>
              <a:off x="6336000" y="568080"/>
              <a:ext cx="0" cy="632160"/>
            </a:xfrm>
            <a:prstGeom prst="line">
              <a:avLst/>
            </a:prstGeom>
            <a:ln w="6480">
              <a:solidFill>
                <a:schemeClr val="bg1">
                  <a:lumMod val="85000"/>
                </a:schemeClr>
              </a:solidFill>
              <a:prstDash val="sysDash"/>
              <a:round/>
              <a:headEnd type="oval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197" name="CustomShape 52"/>
            <p:cNvSpPr/>
            <p:nvPr/>
          </p:nvSpPr>
          <p:spPr>
            <a:xfrm>
              <a:off x="6336000" y="728640"/>
              <a:ext cx="1630800" cy="142200"/>
            </a:xfrm>
            <a:prstGeom prst="homePlate">
              <a:avLst>
                <a:gd name="adj" fmla="val 2097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8" name="CustomShape 53"/>
            <p:cNvSpPr/>
            <p:nvPr/>
          </p:nvSpPr>
          <p:spPr>
            <a:xfrm>
              <a:off x="8064360" y="629280"/>
              <a:ext cx="935640" cy="39492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s-ES" sz="1000" b="1" strike="noStrike" spc="-1">
                  <a:solidFill>
                    <a:srgbClr val="FFFFFF"/>
                  </a:solidFill>
                  <a:latin typeface="Calibri"/>
                </a:rPr>
                <a:t>Al menos 1</a:t>
              </a:r>
              <a:endParaRPr lang="es-ES" sz="1000" b="0" strike="noStrike" spc="-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s-ES" sz="1000" b="1" strike="noStrike" spc="-1">
                  <a:solidFill>
                    <a:srgbClr val="FFFFFF"/>
                  </a:solidFill>
                  <a:latin typeface="Calibri"/>
                </a:rPr>
                <a:t>44,7%</a:t>
              </a:r>
              <a:endParaRPr lang="es-ES" sz="1000" b="0" strike="noStrike" spc="-1">
                <a:latin typeface="Arial"/>
              </a:endParaRPr>
            </a:p>
          </p:txBody>
        </p:sp>
        <p:sp>
          <p:nvSpPr>
            <p:cNvPr id="199" name="CustomShape 54"/>
            <p:cNvSpPr/>
            <p:nvPr/>
          </p:nvSpPr>
          <p:spPr>
            <a:xfrm>
              <a:off x="6336000" y="1125720"/>
              <a:ext cx="359640" cy="149040"/>
            </a:xfrm>
            <a:prstGeom prst="homePlate">
              <a:avLst>
                <a:gd name="adj" fmla="val 2097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0" name="CustomShape 55"/>
            <p:cNvSpPr/>
            <p:nvPr/>
          </p:nvSpPr>
          <p:spPr>
            <a:xfrm>
              <a:off x="6737760" y="1058040"/>
              <a:ext cx="1263240" cy="39492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s-ES" sz="1000" b="1" strike="noStrike" spc="-1">
                  <a:solidFill>
                    <a:srgbClr val="FFFFFF"/>
                  </a:solidFill>
                  <a:latin typeface="Calibri"/>
                </a:rPr>
                <a:t>Requirieron ingreso</a:t>
              </a:r>
              <a:endParaRPr lang="es-ES" sz="1000" b="0" strike="noStrike" spc="-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s-ES" sz="1000" b="1" strike="noStrike" spc="-1">
                  <a:solidFill>
                    <a:srgbClr val="FFFFFF"/>
                  </a:solidFill>
                  <a:latin typeface="Calibri"/>
                </a:rPr>
                <a:t>7,9%</a:t>
              </a:r>
              <a:endParaRPr lang="es-ES" sz="1000" b="0" strike="noStrike" spc="-1">
                <a:latin typeface="Arial"/>
              </a:endParaRPr>
            </a:p>
          </p:txBody>
        </p:sp>
      </p:grpSp>
      <p:sp>
        <p:nvSpPr>
          <p:cNvPr id="201" name="CustomShape 56"/>
          <p:cNvSpPr/>
          <p:nvPr/>
        </p:nvSpPr>
        <p:spPr>
          <a:xfrm>
            <a:off x="6177960" y="1351080"/>
            <a:ext cx="529560" cy="31572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>
              <a:lumMod val="20000"/>
              <a:lumOff val="80000"/>
            </a:schemeClr>
          </a:solidFill>
          <a:ln w="6480"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2" name="CustomShape 57"/>
          <p:cNvSpPr/>
          <p:nvPr/>
        </p:nvSpPr>
        <p:spPr>
          <a:xfrm>
            <a:off x="6707880" y="1468800"/>
            <a:ext cx="3017880" cy="25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050" b="0" i="1" strike="noStrike" spc="-1">
                <a:solidFill>
                  <a:srgbClr val="000000"/>
                </a:solidFill>
                <a:latin typeface="Arial"/>
              </a:rPr>
              <a:t>Un paciente por Covid19 -&gt; Éxitus</a:t>
            </a:r>
            <a:endParaRPr lang="es-ES" sz="1050" b="0" strike="noStrike" spc="-1">
              <a:latin typeface="Arial"/>
            </a:endParaRPr>
          </a:p>
        </p:txBody>
      </p:sp>
      <p:sp>
        <p:nvSpPr>
          <p:cNvPr id="203" name="CustomShape 58"/>
          <p:cNvSpPr/>
          <p:nvPr/>
        </p:nvSpPr>
        <p:spPr>
          <a:xfrm>
            <a:off x="5157360" y="1584360"/>
            <a:ext cx="117576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200" b="1" strike="noStrike" spc="-1">
                <a:solidFill>
                  <a:srgbClr val="000000"/>
                </a:solidFill>
                <a:latin typeface="Calibri"/>
              </a:rPr>
              <a:t>Tratamiento</a:t>
            </a:r>
            <a:endParaRPr lang="es-ES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1200" b="0" strike="noStrike" spc="-1">
              <a:latin typeface="Arial"/>
            </a:endParaRPr>
          </a:p>
        </p:txBody>
      </p:sp>
      <p:sp>
        <p:nvSpPr>
          <p:cNvPr id="204" name="CustomShape 59"/>
          <p:cNvSpPr/>
          <p:nvPr/>
        </p:nvSpPr>
        <p:spPr>
          <a:xfrm>
            <a:off x="1407960" y="2215800"/>
            <a:ext cx="117576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200" b="1" strike="noStrike" spc="-1">
                <a:solidFill>
                  <a:srgbClr val="000000"/>
                </a:solidFill>
                <a:latin typeface="Calibri"/>
              </a:rPr>
              <a:t>Gravedad</a:t>
            </a:r>
            <a:endParaRPr lang="es-ES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1200" b="0" strike="noStrike" spc="-1">
              <a:latin typeface="Arial"/>
            </a:endParaRPr>
          </a:p>
        </p:txBody>
      </p:sp>
      <p:sp>
        <p:nvSpPr>
          <p:cNvPr id="205" name="CustomShape 60"/>
          <p:cNvSpPr/>
          <p:nvPr/>
        </p:nvSpPr>
        <p:spPr>
          <a:xfrm rot="437400">
            <a:off x="5797080" y="1801080"/>
            <a:ext cx="1296720" cy="371520"/>
          </a:xfrm>
          <a:prstGeom prst="curvedDownArrow">
            <a:avLst>
              <a:gd name="adj1" fmla="val 25000"/>
              <a:gd name="adj2" fmla="val 50000"/>
              <a:gd name="adj3" fmla="val 38301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6" name="CustomShape 61"/>
          <p:cNvSpPr/>
          <p:nvPr/>
        </p:nvSpPr>
        <p:spPr>
          <a:xfrm>
            <a:off x="6894360" y="1828080"/>
            <a:ext cx="2701800" cy="272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200" b="1" strike="noStrike" spc="-1">
                <a:solidFill>
                  <a:srgbClr val="000000"/>
                </a:solidFill>
                <a:latin typeface="Arial"/>
              </a:rPr>
              <a:t>Dosis Corticoides Inhalados</a:t>
            </a:r>
            <a:endParaRPr lang="es-ES" sz="1200" b="0" strike="noStrike" spc="-1">
              <a:latin typeface="Arial"/>
            </a:endParaRPr>
          </a:p>
        </p:txBody>
      </p:sp>
      <p:grpSp>
        <p:nvGrpSpPr>
          <p:cNvPr id="207" name="Group 62"/>
          <p:cNvGrpSpPr/>
          <p:nvPr/>
        </p:nvGrpSpPr>
        <p:grpSpPr>
          <a:xfrm>
            <a:off x="6894000" y="2036520"/>
            <a:ext cx="2214720" cy="1303560"/>
            <a:chOff x="6894000" y="2036520"/>
            <a:chExt cx="2214720" cy="1303560"/>
          </a:xfrm>
        </p:grpSpPr>
        <p:grpSp>
          <p:nvGrpSpPr>
            <p:cNvPr id="208" name="Group 63"/>
            <p:cNvGrpSpPr/>
            <p:nvPr/>
          </p:nvGrpSpPr>
          <p:grpSpPr>
            <a:xfrm>
              <a:off x="6894000" y="2297520"/>
              <a:ext cx="2214720" cy="1033920"/>
              <a:chOff x="6894000" y="2297520"/>
              <a:chExt cx="2214720" cy="1033920"/>
            </a:xfrm>
          </p:grpSpPr>
          <p:sp>
            <p:nvSpPr>
              <p:cNvPr id="209" name="Line 64"/>
              <p:cNvSpPr/>
              <p:nvPr/>
            </p:nvSpPr>
            <p:spPr>
              <a:xfrm>
                <a:off x="6894000" y="3331440"/>
                <a:ext cx="2214720" cy="0"/>
              </a:xfrm>
              <a:prstGeom prst="line">
                <a:avLst/>
              </a:prstGeom>
              <a:ln w="19080">
                <a:solidFill>
                  <a:schemeClr val="bg1">
                    <a:lumMod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210" name="Line 65"/>
              <p:cNvSpPr/>
              <p:nvPr/>
            </p:nvSpPr>
            <p:spPr>
              <a:xfrm>
                <a:off x="6894000" y="2297520"/>
                <a:ext cx="2214720" cy="0"/>
              </a:xfrm>
              <a:prstGeom prst="line">
                <a:avLst/>
              </a:prstGeom>
              <a:ln w="19080">
                <a:solidFill>
                  <a:schemeClr val="bg1">
                    <a:lumMod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211" name="Line 66"/>
              <p:cNvSpPr/>
              <p:nvPr/>
            </p:nvSpPr>
            <p:spPr>
              <a:xfrm>
                <a:off x="6894000" y="3124440"/>
                <a:ext cx="2214720" cy="360"/>
              </a:xfrm>
              <a:prstGeom prst="line">
                <a:avLst/>
              </a:prstGeom>
              <a:ln w="19080">
                <a:solidFill>
                  <a:schemeClr val="bg1">
                    <a:lumMod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212" name="Line 67"/>
              <p:cNvSpPr/>
              <p:nvPr/>
            </p:nvSpPr>
            <p:spPr>
              <a:xfrm>
                <a:off x="6894000" y="2917800"/>
                <a:ext cx="2214720" cy="0"/>
              </a:xfrm>
              <a:prstGeom prst="line">
                <a:avLst/>
              </a:prstGeom>
              <a:ln w="19080">
                <a:solidFill>
                  <a:schemeClr val="bg1">
                    <a:lumMod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213" name="Line 68"/>
              <p:cNvSpPr/>
              <p:nvPr/>
            </p:nvSpPr>
            <p:spPr>
              <a:xfrm>
                <a:off x="6894000" y="2710800"/>
                <a:ext cx="2214720" cy="360"/>
              </a:xfrm>
              <a:prstGeom prst="line">
                <a:avLst/>
              </a:prstGeom>
              <a:ln w="19080">
                <a:solidFill>
                  <a:schemeClr val="bg1">
                    <a:lumMod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214" name="Line 69"/>
              <p:cNvSpPr/>
              <p:nvPr/>
            </p:nvSpPr>
            <p:spPr>
              <a:xfrm>
                <a:off x="6894000" y="2504160"/>
                <a:ext cx="2214720" cy="0"/>
              </a:xfrm>
              <a:prstGeom prst="line">
                <a:avLst/>
              </a:prstGeom>
              <a:ln w="19080">
                <a:solidFill>
                  <a:schemeClr val="bg1">
                    <a:lumMod val="5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</p:sp>
        </p:grpSp>
        <p:sp>
          <p:nvSpPr>
            <p:cNvPr id="215" name="CustomShape 70"/>
            <p:cNvSpPr/>
            <p:nvPr/>
          </p:nvSpPr>
          <p:spPr>
            <a:xfrm rot="16200000">
              <a:off x="6897240" y="2820960"/>
              <a:ext cx="795960" cy="242280"/>
            </a:xfrm>
            <a:prstGeom prst="homePlate">
              <a:avLst>
                <a:gd name="adj" fmla="val 36423"/>
              </a:avLst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16" name="CustomShape 71"/>
            <p:cNvSpPr/>
            <p:nvPr/>
          </p:nvSpPr>
          <p:spPr>
            <a:xfrm rot="16200000">
              <a:off x="8479440" y="2956320"/>
              <a:ext cx="483840" cy="246960"/>
            </a:xfrm>
            <a:prstGeom prst="homePlate">
              <a:avLst>
                <a:gd name="adj" fmla="val 36423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17" name="CustomShape 72"/>
            <p:cNvSpPr/>
            <p:nvPr/>
          </p:nvSpPr>
          <p:spPr>
            <a:xfrm rot="16200000">
              <a:off x="7826760" y="3003840"/>
              <a:ext cx="388800" cy="246960"/>
            </a:xfrm>
            <a:prstGeom prst="homePlate">
              <a:avLst>
                <a:gd name="adj" fmla="val 36423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18" name="CustomShape 73"/>
            <p:cNvSpPr/>
            <p:nvPr/>
          </p:nvSpPr>
          <p:spPr>
            <a:xfrm>
              <a:off x="6981120" y="2036520"/>
              <a:ext cx="587880" cy="4554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s-ES" sz="1200" b="0" strike="noStrike" spc="-1">
                  <a:solidFill>
                    <a:srgbClr val="000000"/>
                  </a:solidFill>
                  <a:latin typeface="Calibri"/>
                </a:rPr>
                <a:t>Baja</a:t>
              </a:r>
              <a:endParaRPr lang="es-ES" sz="1200" b="0" strike="noStrike" spc="-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s-ES" sz="1200" b="0" strike="noStrike" spc="-1">
                <a:latin typeface="Arial"/>
              </a:endParaRPr>
            </a:p>
          </p:txBody>
        </p:sp>
        <p:sp>
          <p:nvSpPr>
            <p:cNvPr id="219" name="CustomShape 74"/>
            <p:cNvSpPr/>
            <p:nvPr/>
          </p:nvSpPr>
          <p:spPr>
            <a:xfrm>
              <a:off x="7695000" y="2053800"/>
              <a:ext cx="587880" cy="4554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s-ES" sz="1200" b="0" strike="noStrike" spc="-1">
                  <a:solidFill>
                    <a:srgbClr val="000000"/>
                  </a:solidFill>
                  <a:latin typeface="Calibri"/>
                </a:rPr>
                <a:t>Media</a:t>
              </a:r>
              <a:endParaRPr lang="es-ES" sz="1200" b="0" strike="noStrike" spc="-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s-ES" sz="1200" b="0" strike="noStrike" spc="-1">
                <a:latin typeface="Arial"/>
              </a:endParaRPr>
            </a:p>
          </p:txBody>
        </p:sp>
        <p:sp>
          <p:nvSpPr>
            <p:cNvPr id="220" name="CustomShape 75"/>
            <p:cNvSpPr/>
            <p:nvPr/>
          </p:nvSpPr>
          <p:spPr>
            <a:xfrm>
              <a:off x="8401680" y="2046960"/>
              <a:ext cx="587880" cy="4554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s-ES" sz="1200" b="0" strike="noStrike" spc="-1">
                  <a:solidFill>
                    <a:srgbClr val="000000"/>
                  </a:solidFill>
                  <a:latin typeface="Calibri"/>
                </a:rPr>
                <a:t>Alta</a:t>
              </a:r>
              <a:endParaRPr lang="es-ES" sz="1200" b="0" strike="noStrike" spc="-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s-ES" sz="1200" b="0" strike="noStrike" spc="-1">
                <a:latin typeface="Arial"/>
              </a:endParaRPr>
            </a:p>
          </p:txBody>
        </p:sp>
      </p:grpSp>
      <p:sp>
        <p:nvSpPr>
          <p:cNvPr id="221" name="CustomShape 76"/>
          <p:cNvSpPr/>
          <p:nvPr/>
        </p:nvSpPr>
        <p:spPr>
          <a:xfrm>
            <a:off x="7000560" y="3318120"/>
            <a:ext cx="58788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200" b="0" strike="noStrike" spc="-1">
                <a:solidFill>
                  <a:srgbClr val="000000"/>
                </a:solidFill>
                <a:latin typeface="Calibri"/>
              </a:rPr>
              <a:t>64,7%</a:t>
            </a:r>
            <a:endParaRPr lang="es-ES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1200" b="0" strike="noStrike" spc="-1">
              <a:latin typeface="Arial"/>
            </a:endParaRPr>
          </a:p>
        </p:txBody>
      </p:sp>
      <p:sp>
        <p:nvSpPr>
          <p:cNvPr id="222" name="CustomShape 77"/>
          <p:cNvSpPr/>
          <p:nvPr/>
        </p:nvSpPr>
        <p:spPr>
          <a:xfrm>
            <a:off x="7742520" y="3301560"/>
            <a:ext cx="58788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200" b="0" strike="noStrike" spc="-1">
                <a:solidFill>
                  <a:srgbClr val="000000"/>
                </a:solidFill>
                <a:latin typeface="Calibri"/>
              </a:rPr>
              <a:t>12,6%</a:t>
            </a:r>
            <a:endParaRPr lang="es-ES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1200" b="0" strike="noStrike" spc="-1">
              <a:latin typeface="Arial"/>
            </a:endParaRPr>
          </a:p>
        </p:txBody>
      </p:sp>
      <p:sp>
        <p:nvSpPr>
          <p:cNvPr id="223" name="CustomShape 78"/>
          <p:cNvSpPr/>
          <p:nvPr/>
        </p:nvSpPr>
        <p:spPr>
          <a:xfrm>
            <a:off x="8466840" y="3303360"/>
            <a:ext cx="58788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200" b="0" strike="noStrike" spc="-1">
                <a:solidFill>
                  <a:srgbClr val="000000"/>
                </a:solidFill>
                <a:latin typeface="Calibri"/>
              </a:rPr>
              <a:t>22,7%</a:t>
            </a:r>
            <a:endParaRPr lang="es-ES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1200" b="0" strike="noStrike" spc="-1">
              <a:latin typeface="Arial"/>
            </a:endParaRPr>
          </a:p>
        </p:txBody>
      </p:sp>
      <p:graphicFrame>
        <p:nvGraphicFramePr>
          <p:cNvPr id="224" name="Table 79"/>
          <p:cNvGraphicFramePr/>
          <p:nvPr/>
        </p:nvGraphicFramePr>
        <p:xfrm>
          <a:off x="2021760" y="2552760"/>
          <a:ext cx="2264760" cy="1120680"/>
        </p:xfrm>
        <a:graphic>
          <a:graphicData uri="http://schemas.openxmlformats.org/drawingml/2006/table">
            <a:tbl>
              <a:tblPr/>
              <a:tblGrid>
                <a:gridCol w="1370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4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7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05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ESPIROMETRÍA</a:t>
                      </a:r>
                      <a:endParaRPr lang="es-ES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5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FEV1</a:t>
                      </a:r>
                      <a:endParaRPr lang="es-ES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EE6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5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1210 (61%)</a:t>
                      </a:r>
                      <a:endParaRPr lang="es-ES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EE6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5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FVC</a:t>
                      </a:r>
                      <a:endParaRPr lang="es-ES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3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5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1910 (87%)</a:t>
                      </a:r>
                      <a:endParaRPr lang="es-ES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3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5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TEST MARCHA 6M</a:t>
                      </a:r>
                      <a:endParaRPr lang="es-ES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EE6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5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455m</a:t>
                      </a:r>
                      <a:endParaRPr lang="es-ES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EE6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5" name="CustomShape 80"/>
          <p:cNvSpPr/>
          <p:nvPr/>
        </p:nvSpPr>
        <p:spPr>
          <a:xfrm>
            <a:off x="7620480" y="4557960"/>
            <a:ext cx="1535400" cy="3337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600" b="1" strike="noStrike" spc="-1">
                <a:solidFill>
                  <a:srgbClr val="FFFFFF"/>
                </a:solidFill>
                <a:latin typeface="Calibri"/>
              </a:rPr>
              <a:t>CONCLUSIONES</a:t>
            </a:r>
            <a:endParaRPr lang="es-ES" sz="16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</TotalTime>
  <Words>397</Words>
  <Application>Microsoft Office PowerPoint</Application>
  <PresentationFormat>Presentación en pantalla (16:9)</PresentationFormat>
  <Paragraphs>107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10" baseType="lpstr">
      <vt:lpstr>Arial</vt:lpstr>
      <vt:lpstr>Calibri</vt:lpstr>
      <vt:lpstr>DejaVu Sans</vt:lpstr>
      <vt:lpstr>Symbol</vt:lpstr>
      <vt:lpstr>Times New Roman</vt:lpstr>
      <vt:lpstr>Wingdings</vt:lpstr>
      <vt:lpstr>Office Theme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LUNA</dc:creator>
  <dc:description/>
  <cp:lastModifiedBy>maría del mar ignacio exposito</cp:lastModifiedBy>
  <cp:revision>41</cp:revision>
  <dcterms:created xsi:type="dcterms:W3CDTF">2022-01-11T08:55:46Z</dcterms:created>
  <dcterms:modified xsi:type="dcterms:W3CDTF">2022-04-07T20:42:12Z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Presentación en pantalla (16:9)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</vt:i4>
  </property>
</Properties>
</file>