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3E1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8A6A49-AF82-4E87-92FC-FC2C6375DB1E}" v="850" dt="2022-04-07T21:47:17.288"/>
    <p1510:client id="{2FCCF0E3-A603-462D-883F-80E85D35FEAF}" v="1505" dt="2022-04-03T19:26:07.988"/>
    <p1510:client id="{40E84B3F-3527-401B-B429-462A8CCD870B}" v="89" dt="2022-04-01T23:12:10.578"/>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616"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532C89-B14B-4EE2-A659-DECF550CABE2}" type="doc">
      <dgm:prSet loTypeId="urn:microsoft.com/office/officeart/2005/8/layout/venn3" loCatId="relationship" qsTypeId="urn:microsoft.com/office/officeart/2005/8/quickstyle/simple5" qsCatId="simple" csTypeId="urn:microsoft.com/office/officeart/2005/8/colors/colorful5" csCatId="colorful" phldr="1"/>
      <dgm:spPr/>
      <dgm:t>
        <a:bodyPr/>
        <a:lstStyle/>
        <a:p>
          <a:endParaRPr lang="es-ES"/>
        </a:p>
      </dgm:t>
    </dgm:pt>
    <dgm:pt modelId="{DD79A83D-837E-4422-85FE-1950F53F0B05}">
      <dgm:prSet phldrT="[Texto]" phldr="0"/>
      <dgm:spPr/>
      <dgm:t>
        <a:bodyPr/>
        <a:lstStyle/>
        <a:p>
          <a:pPr rtl="0"/>
          <a:r>
            <a:rPr lang="es-ES" dirty="0">
              <a:latin typeface="Times New Roman"/>
              <a:cs typeface="Times New Roman"/>
            </a:rPr>
            <a:t>Estudio</a:t>
          </a:r>
          <a:r>
            <a:rPr lang="es-ES" b="0" dirty="0">
              <a:solidFill>
                <a:schemeClr val="bg1"/>
              </a:solidFill>
              <a:latin typeface="Times New Roman"/>
              <a:cs typeface="Times New Roman"/>
            </a:rPr>
            <a:t> RETROSPECTIVO Y DESCRIPTIVO </a:t>
          </a:r>
          <a:r>
            <a:rPr lang="es-ES" dirty="0">
              <a:latin typeface="Times New Roman"/>
              <a:cs typeface="Times New Roman"/>
            </a:rPr>
            <a:t>de los pacientes diagnosticados de </a:t>
          </a:r>
          <a:r>
            <a:rPr lang="es-ES" b="1" dirty="0">
              <a:solidFill>
                <a:schemeClr val="bg1"/>
              </a:solidFill>
              <a:latin typeface="Times New Roman"/>
              <a:cs typeface="Times New Roman"/>
            </a:rPr>
            <a:t>LAM </a:t>
          </a:r>
          <a:r>
            <a:rPr lang="es-ES" dirty="0">
              <a:latin typeface="Times New Roman"/>
              <a:cs typeface="Times New Roman"/>
            </a:rPr>
            <a:t>con </a:t>
          </a:r>
          <a:r>
            <a:rPr lang="es-ES" b="1" dirty="0">
              <a:solidFill>
                <a:schemeClr val="bg1"/>
              </a:solidFill>
              <a:latin typeface="Times New Roman"/>
              <a:cs typeface="Times New Roman"/>
            </a:rPr>
            <a:t>AFECTACIÓN PULMONAR</a:t>
          </a:r>
        </a:p>
      </dgm:t>
    </dgm:pt>
    <dgm:pt modelId="{C3BC2629-8B92-459E-9F0A-2FFDA59ED3E9}" type="parTrans" cxnId="{CCD2F8CC-8F1C-4515-90C0-DE8CCB81770F}">
      <dgm:prSet/>
      <dgm:spPr/>
      <dgm:t>
        <a:bodyPr/>
        <a:lstStyle/>
        <a:p>
          <a:endParaRPr lang="es-ES"/>
        </a:p>
      </dgm:t>
    </dgm:pt>
    <dgm:pt modelId="{162878D6-E9BA-4F89-B97E-1E943D88E3FD}" type="sibTrans" cxnId="{CCD2F8CC-8F1C-4515-90C0-DE8CCB81770F}">
      <dgm:prSet/>
      <dgm:spPr/>
      <dgm:t>
        <a:bodyPr/>
        <a:lstStyle/>
        <a:p>
          <a:endParaRPr lang="es-ES"/>
        </a:p>
      </dgm:t>
    </dgm:pt>
    <dgm:pt modelId="{060DDA1D-B64A-4013-BD8A-58C31B562B46}">
      <dgm:prSet phldrT="[Texto]" phldr="0"/>
      <dgm:spPr/>
      <dgm:t>
        <a:bodyPr/>
        <a:lstStyle/>
        <a:p>
          <a:pPr rtl="0"/>
          <a:r>
            <a:rPr lang="es-ES" dirty="0">
              <a:latin typeface="Times New Roman"/>
              <a:cs typeface="Times New Roman"/>
            </a:rPr>
            <a:t>Derivados al Centro de Referencia de </a:t>
          </a:r>
          <a:r>
            <a:rPr lang="es-ES" b="1" dirty="0">
              <a:solidFill>
                <a:schemeClr val="bg1"/>
              </a:solidFill>
              <a:latin typeface="Times New Roman"/>
              <a:cs typeface="Times New Roman"/>
            </a:rPr>
            <a:t>NEUMOPATÍAS INTERSTICIALES </a:t>
          </a:r>
          <a:r>
            <a:rPr lang="es-ES" dirty="0">
              <a:latin typeface="Times New Roman"/>
              <a:cs typeface="Times New Roman"/>
            </a:rPr>
            <a:t>del Hospital General Virgen del Rocío </a:t>
          </a:r>
          <a:r>
            <a:rPr lang="es-ES" b="1" dirty="0">
              <a:solidFill>
                <a:schemeClr val="bg1"/>
              </a:solidFill>
              <a:latin typeface="Times New Roman"/>
              <a:cs typeface="Times New Roman"/>
            </a:rPr>
            <a:t>(HUVR)</a:t>
          </a:r>
        </a:p>
      </dgm:t>
    </dgm:pt>
    <dgm:pt modelId="{A556232F-2CB2-442B-AA53-9EFBE11ACBF2}" type="parTrans" cxnId="{066B882F-6D9F-429F-B04D-D2F51016B45C}">
      <dgm:prSet/>
      <dgm:spPr/>
      <dgm:t>
        <a:bodyPr/>
        <a:lstStyle/>
        <a:p>
          <a:endParaRPr lang="es-ES"/>
        </a:p>
      </dgm:t>
    </dgm:pt>
    <dgm:pt modelId="{3C9D3D26-B4D7-46B9-BA9B-414A3FB67758}" type="sibTrans" cxnId="{066B882F-6D9F-429F-B04D-D2F51016B45C}">
      <dgm:prSet/>
      <dgm:spPr/>
      <dgm:t>
        <a:bodyPr/>
        <a:lstStyle/>
        <a:p>
          <a:endParaRPr lang="es-ES"/>
        </a:p>
      </dgm:t>
    </dgm:pt>
    <dgm:pt modelId="{39D38828-782D-4E98-86DE-1A5744E685E9}">
      <dgm:prSet phldrT="[Texto]" phldr="0"/>
      <dgm:spPr/>
      <dgm:t>
        <a:bodyPr/>
        <a:lstStyle/>
        <a:p>
          <a:pPr rtl="0"/>
          <a:r>
            <a:rPr lang="es-ES" dirty="0">
              <a:latin typeface="Times New Roman"/>
              <a:cs typeface="Times New Roman"/>
            </a:rPr>
            <a:t>Periodo de seguimiento activo comprendido entre </a:t>
          </a:r>
          <a:r>
            <a:rPr lang="es-ES" b="1" dirty="0">
              <a:solidFill>
                <a:schemeClr val="bg1"/>
              </a:solidFill>
              <a:latin typeface="Times New Roman"/>
              <a:cs typeface="Times New Roman"/>
            </a:rPr>
            <a:t>2011</a:t>
          </a:r>
          <a:r>
            <a:rPr lang="es-ES" dirty="0">
              <a:latin typeface="Times New Roman"/>
              <a:cs typeface="Times New Roman"/>
            </a:rPr>
            <a:t> y </a:t>
          </a:r>
          <a:r>
            <a:rPr lang="es-ES" b="1" dirty="0">
              <a:solidFill>
                <a:schemeClr val="bg1"/>
              </a:solidFill>
              <a:latin typeface="Times New Roman"/>
              <a:cs typeface="Times New Roman"/>
            </a:rPr>
            <a:t>2021</a:t>
          </a:r>
        </a:p>
      </dgm:t>
    </dgm:pt>
    <dgm:pt modelId="{218DB13E-D77B-4BF4-A1BA-454DC21ACAC2}" type="parTrans" cxnId="{EF49DED8-AF81-4593-A481-B558847958EF}">
      <dgm:prSet/>
      <dgm:spPr/>
      <dgm:t>
        <a:bodyPr/>
        <a:lstStyle/>
        <a:p>
          <a:endParaRPr lang="es-ES"/>
        </a:p>
      </dgm:t>
    </dgm:pt>
    <dgm:pt modelId="{48301942-A680-4235-87F4-6191A0638119}" type="sibTrans" cxnId="{EF49DED8-AF81-4593-A481-B558847958EF}">
      <dgm:prSet/>
      <dgm:spPr/>
      <dgm:t>
        <a:bodyPr/>
        <a:lstStyle/>
        <a:p>
          <a:endParaRPr lang="es-ES"/>
        </a:p>
      </dgm:t>
    </dgm:pt>
    <dgm:pt modelId="{24E41CC4-70BC-4810-8151-654AF359FF2C}" type="pres">
      <dgm:prSet presAssocID="{EA532C89-B14B-4EE2-A659-DECF550CABE2}" presName="Name0" presStyleCnt="0">
        <dgm:presLayoutVars>
          <dgm:dir/>
          <dgm:resizeHandles val="exact"/>
        </dgm:presLayoutVars>
      </dgm:prSet>
      <dgm:spPr/>
    </dgm:pt>
    <dgm:pt modelId="{DF6FFA27-0A22-4B3F-8930-DE875F917C05}" type="pres">
      <dgm:prSet presAssocID="{DD79A83D-837E-4422-85FE-1950F53F0B05}" presName="Name5" presStyleLbl="vennNode1" presStyleIdx="0" presStyleCnt="3">
        <dgm:presLayoutVars>
          <dgm:bulletEnabled val="1"/>
        </dgm:presLayoutVars>
      </dgm:prSet>
      <dgm:spPr/>
    </dgm:pt>
    <dgm:pt modelId="{21AF9A5D-3219-4DCB-8802-A44BAE5E47C1}" type="pres">
      <dgm:prSet presAssocID="{162878D6-E9BA-4F89-B97E-1E943D88E3FD}" presName="space" presStyleCnt="0"/>
      <dgm:spPr/>
    </dgm:pt>
    <dgm:pt modelId="{42D0CBFE-EAE7-4924-B801-68C856759977}" type="pres">
      <dgm:prSet presAssocID="{060DDA1D-B64A-4013-BD8A-58C31B562B46}" presName="Name5" presStyleLbl="vennNode1" presStyleIdx="1" presStyleCnt="3">
        <dgm:presLayoutVars>
          <dgm:bulletEnabled val="1"/>
        </dgm:presLayoutVars>
      </dgm:prSet>
      <dgm:spPr/>
    </dgm:pt>
    <dgm:pt modelId="{08F67320-B31F-4576-88CD-5720AA2184D4}" type="pres">
      <dgm:prSet presAssocID="{3C9D3D26-B4D7-46B9-BA9B-414A3FB67758}" presName="space" presStyleCnt="0"/>
      <dgm:spPr/>
    </dgm:pt>
    <dgm:pt modelId="{8D74BE56-7F50-4B7A-A9AA-724EB8B25A7A}" type="pres">
      <dgm:prSet presAssocID="{39D38828-782D-4E98-86DE-1A5744E685E9}" presName="Name5" presStyleLbl="vennNode1" presStyleIdx="2" presStyleCnt="3">
        <dgm:presLayoutVars>
          <dgm:bulletEnabled val="1"/>
        </dgm:presLayoutVars>
      </dgm:prSet>
      <dgm:spPr/>
    </dgm:pt>
  </dgm:ptLst>
  <dgm:cxnLst>
    <dgm:cxn modelId="{066B882F-6D9F-429F-B04D-D2F51016B45C}" srcId="{EA532C89-B14B-4EE2-A659-DECF550CABE2}" destId="{060DDA1D-B64A-4013-BD8A-58C31B562B46}" srcOrd="1" destOrd="0" parTransId="{A556232F-2CB2-442B-AA53-9EFBE11ACBF2}" sibTransId="{3C9D3D26-B4D7-46B9-BA9B-414A3FB67758}"/>
    <dgm:cxn modelId="{5136CA40-921E-4CE0-B06E-023650F1C6DE}" type="presOf" srcId="{DD79A83D-837E-4422-85FE-1950F53F0B05}" destId="{DF6FFA27-0A22-4B3F-8930-DE875F917C05}" srcOrd="0" destOrd="0" presId="urn:microsoft.com/office/officeart/2005/8/layout/venn3"/>
    <dgm:cxn modelId="{F4CA014C-5554-4345-B26A-2D06426F71B1}" type="presOf" srcId="{39D38828-782D-4E98-86DE-1A5744E685E9}" destId="{8D74BE56-7F50-4B7A-A9AA-724EB8B25A7A}" srcOrd="0" destOrd="0" presId="urn:microsoft.com/office/officeart/2005/8/layout/venn3"/>
    <dgm:cxn modelId="{AFF3FD83-7428-423E-9C63-09C4AC66906B}" type="presOf" srcId="{060DDA1D-B64A-4013-BD8A-58C31B562B46}" destId="{42D0CBFE-EAE7-4924-B801-68C856759977}" srcOrd="0" destOrd="0" presId="urn:microsoft.com/office/officeart/2005/8/layout/venn3"/>
    <dgm:cxn modelId="{9567488D-FF7D-434D-9E94-2B233CA25032}" type="presOf" srcId="{EA532C89-B14B-4EE2-A659-DECF550CABE2}" destId="{24E41CC4-70BC-4810-8151-654AF359FF2C}" srcOrd="0" destOrd="0" presId="urn:microsoft.com/office/officeart/2005/8/layout/venn3"/>
    <dgm:cxn modelId="{CCD2F8CC-8F1C-4515-90C0-DE8CCB81770F}" srcId="{EA532C89-B14B-4EE2-A659-DECF550CABE2}" destId="{DD79A83D-837E-4422-85FE-1950F53F0B05}" srcOrd="0" destOrd="0" parTransId="{C3BC2629-8B92-459E-9F0A-2FFDA59ED3E9}" sibTransId="{162878D6-E9BA-4F89-B97E-1E943D88E3FD}"/>
    <dgm:cxn modelId="{EF49DED8-AF81-4593-A481-B558847958EF}" srcId="{EA532C89-B14B-4EE2-A659-DECF550CABE2}" destId="{39D38828-782D-4E98-86DE-1A5744E685E9}" srcOrd="2" destOrd="0" parTransId="{218DB13E-D77B-4BF4-A1BA-454DC21ACAC2}" sibTransId="{48301942-A680-4235-87F4-6191A0638119}"/>
    <dgm:cxn modelId="{DDA0FD8B-F377-4FC7-9F7D-E53B288280A0}" type="presParOf" srcId="{24E41CC4-70BC-4810-8151-654AF359FF2C}" destId="{DF6FFA27-0A22-4B3F-8930-DE875F917C05}" srcOrd="0" destOrd="0" presId="urn:microsoft.com/office/officeart/2005/8/layout/venn3"/>
    <dgm:cxn modelId="{B49BED0F-4C65-4EE7-947C-5B83AFDF7C40}" type="presParOf" srcId="{24E41CC4-70BC-4810-8151-654AF359FF2C}" destId="{21AF9A5D-3219-4DCB-8802-A44BAE5E47C1}" srcOrd="1" destOrd="0" presId="urn:microsoft.com/office/officeart/2005/8/layout/venn3"/>
    <dgm:cxn modelId="{69D50768-A582-4BD8-B3C7-52693AEFA985}" type="presParOf" srcId="{24E41CC4-70BC-4810-8151-654AF359FF2C}" destId="{42D0CBFE-EAE7-4924-B801-68C856759977}" srcOrd="2" destOrd="0" presId="urn:microsoft.com/office/officeart/2005/8/layout/venn3"/>
    <dgm:cxn modelId="{29813E50-799B-4C26-AA0C-A53B4953D347}" type="presParOf" srcId="{24E41CC4-70BC-4810-8151-654AF359FF2C}" destId="{08F67320-B31F-4576-88CD-5720AA2184D4}" srcOrd="3" destOrd="0" presId="urn:microsoft.com/office/officeart/2005/8/layout/venn3"/>
    <dgm:cxn modelId="{D19789F1-3FC5-4758-8D14-D1FF402A275F}" type="presParOf" srcId="{24E41CC4-70BC-4810-8151-654AF359FF2C}" destId="{8D74BE56-7F50-4B7A-A9AA-724EB8B25A7A}" srcOrd="4" destOrd="0" presId="urn:microsoft.com/office/officeart/2005/8/layout/ven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00C413-1AAA-461E-91B6-5B9E5BB58722}" type="doc">
      <dgm:prSet loTypeId="urn:microsoft.com/office/officeart/2005/8/layout/process1" loCatId="process" qsTypeId="urn:microsoft.com/office/officeart/2005/8/quickstyle/simple1" qsCatId="simple" csTypeId="urn:microsoft.com/office/officeart/2005/8/colors/colorful5" csCatId="colorful" phldr="1"/>
      <dgm:spPr/>
    </dgm:pt>
    <dgm:pt modelId="{11761E2F-880E-4C92-BBF1-CFBDF2C43A41}">
      <dgm:prSet phldrT="[Texto]" phldr="0"/>
      <dgm:spPr/>
      <dgm:t>
        <a:bodyPr/>
        <a:lstStyle/>
        <a:p>
          <a:pPr rtl="0"/>
          <a:r>
            <a:rPr lang="es-ES" dirty="0">
              <a:latin typeface="Times New Roman"/>
              <a:cs typeface="Times New Roman"/>
            </a:rPr>
            <a:t>FEV1 1,89L (70%)</a:t>
          </a:r>
          <a:endParaRPr lang="es-ES" dirty="0"/>
        </a:p>
      </dgm:t>
    </dgm:pt>
    <dgm:pt modelId="{5769972E-48C4-45C8-849B-7C8BF93EA6F0}" type="parTrans" cxnId="{30D91A20-12AF-4920-8297-764E44B96C33}">
      <dgm:prSet/>
      <dgm:spPr/>
    </dgm:pt>
    <dgm:pt modelId="{28929345-638D-4106-B9C3-B088FF5B50C7}" type="sibTrans" cxnId="{30D91A20-12AF-4920-8297-764E44B96C33}">
      <dgm:prSet/>
      <dgm:spPr/>
      <dgm:t>
        <a:bodyPr/>
        <a:lstStyle/>
        <a:p>
          <a:endParaRPr lang="es-ES"/>
        </a:p>
      </dgm:t>
    </dgm:pt>
    <dgm:pt modelId="{6C5A147B-8D4D-4C47-8E12-F86A0B0CD7F0}">
      <dgm:prSet phldrT="[Texto]" phldr="0"/>
      <dgm:spPr/>
      <dgm:t>
        <a:bodyPr/>
        <a:lstStyle/>
        <a:p>
          <a:pPr rtl="0"/>
          <a:r>
            <a:rPr lang="es-ES" dirty="0">
              <a:latin typeface="Calibri"/>
            </a:rPr>
            <a:t>DLCO 59,3%</a:t>
          </a:r>
          <a:endParaRPr lang="es-ES" dirty="0"/>
        </a:p>
      </dgm:t>
    </dgm:pt>
    <dgm:pt modelId="{80B01D37-62D9-4611-A922-DECCA6994346}" type="parTrans" cxnId="{760C91B7-AA64-4096-9363-41B09EAE0FDD}">
      <dgm:prSet/>
      <dgm:spPr/>
    </dgm:pt>
    <dgm:pt modelId="{183283B4-D8E6-4F91-8A42-474AB256259A}" type="sibTrans" cxnId="{760C91B7-AA64-4096-9363-41B09EAE0FDD}">
      <dgm:prSet/>
      <dgm:spPr/>
      <dgm:t>
        <a:bodyPr/>
        <a:lstStyle/>
        <a:p>
          <a:endParaRPr lang="es-ES"/>
        </a:p>
      </dgm:t>
    </dgm:pt>
    <dgm:pt modelId="{4CAAE9C8-4187-481D-8381-54AEEED14603}">
      <dgm:prSet phldr="0"/>
      <dgm:spPr/>
      <dgm:t>
        <a:bodyPr/>
        <a:lstStyle/>
        <a:p>
          <a:pPr rtl="0"/>
          <a:r>
            <a:rPr lang="es-ES" dirty="0">
              <a:latin typeface="Calibri"/>
            </a:rPr>
            <a:t>KCO 70,07%</a:t>
          </a:r>
        </a:p>
      </dgm:t>
    </dgm:pt>
    <dgm:pt modelId="{E94054D1-A39A-4449-9A56-3E2051D7FE55}" type="parTrans" cxnId="{35B31B96-7FE0-4268-8532-7C6AD1D3CC19}">
      <dgm:prSet/>
      <dgm:spPr/>
    </dgm:pt>
    <dgm:pt modelId="{E83F6ABF-73B6-4A7F-A36F-866E4AA74290}" type="sibTrans" cxnId="{35B31B96-7FE0-4268-8532-7C6AD1D3CC19}">
      <dgm:prSet/>
      <dgm:spPr/>
    </dgm:pt>
    <dgm:pt modelId="{01894817-BE4F-4FEC-91B7-5E509A45FE16}" type="pres">
      <dgm:prSet presAssocID="{B700C413-1AAA-461E-91B6-5B9E5BB58722}" presName="Name0" presStyleCnt="0">
        <dgm:presLayoutVars>
          <dgm:dir/>
          <dgm:resizeHandles val="exact"/>
        </dgm:presLayoutVars>
      </dgm:prSet>
      <dgm:spPr/>
    </dgm:pt>
    <dgm:pt modelId="{4EEA9657-70BD-4379-8551-B0123645B185}" type="pres">
      <dgm:prSet presAssocID="{11761E2F-880E-4C92-BBF1-CFBDF2C43A41}" presName="node" presStyleLbl="node1" presStyleIdx="0" presStyleCnt="3">
        <dgm:presLayoutVars>
          <dgm:bulletEnabled val="1"/>
        </dgm:presLayoutVars>
      </dgm:prSet>
      <dgm:spPr/>
    </dgm:pt>
    <dgm:pt modelId="{C8E68A17-7A22-4243-BA98-EB8B9C81FE88}" type="pres">
      <dgm:prSet presAssocID="{28929345-638D-4106-B9C3-B088FF5B50C7}" presName="sibTrans" presStyleLbl="sibTrans2D1" presStyleIdx="0" presStyleCnt="2"/>
      <dgm:spPr/>
    </dgm:pt>
    <dgm:pt modelId="{BE285EEF-2B44-4452-B4AD-A190E849E484}" type="pres">
      <dgm:prSet presAssocID="{28929345-638D-4106-B9C3-B088FF5B50C7}" presName="connectorText" presStyleLbl="sibTrans2D1" presStyleIdx="0" presStyleCnt="2"/>
      <dgm:spPr/>
    </dgm:pt>
    <dgm:pt modelId="{383B033B-A938-415B-B4A9-9C5D61B3DC49}" type="pres">
      <dgm:prSet presAssocID="{6C5A147B-8D4D-4C47-8E12-F86A0B0CD7F0}" presName="node" presStyleLbl="node1" presStyleIdx="1" presStyleCnt="3">
        <dgm:presLayoutVars>
          <dgm:bulletEnabled val="1"/>
        </dgm:presLayoutVars>
      </dgm:prSet>
      <dgm:spPr/>
    </dgm:pt>
    <dgm:pt modelId="{AB8D0CF5-86FD-4C49-BC6D-8184949C8458}" type="pres">
      <dgm:prSet presAssocID="{183283B4-D8E6-4F91-8A42-474AB256259A}" presName="sibTrans" presStyleLbl="sibTrans2D1" presStyleIdx="1" presStyleCnt="2"/>
      <dgm:spPr/>
    </dgm:pt>
    <dgm:pt modelId="{98C6AC79-7265-4884-8252-116D630425D7}" type="pres">
      <dgm:prSet presAssocID="{183283B4-D8E6-4F91-8A42-474AB256259A}" presName="connectorText" presStyleLbl="sibTrans2D1" presStyleIdx="1" presStyleCnt="2"/>
      <dgm:spPr/>
    </dgm:pt>
    <dgm:pt modelId="{4A1B08A3-F424-4481-AA93-7D177D7C0B00}" type="pres">
      <dgm:prSet presAssocID="{4CAAE9C8-4187-481D-8381-54AEEED14603}" presName="node" presStyleLbl="node1" presStyleIdx="2" presStyleCnt="3">
        <dgm:presLayoutVars>
          <dgm:bulletEnabled val="1"/>
        </dgm:presLayoutVars>
      </dgm:prSet>
      <dgm:spPr/>
    </dgm:pt>
  </dgm:ptLst>
  <dgm:cxnLst>
    <dgm:cxn modelId="{30D91A20-12AF-4920-8297-764E44B96C33}" srcId="{B700C413-1AAA-461E-91B6-5B9E5BB58722}" destId="{11761E2F-880E-4C92-BBF1-CFBDF2C43A41}" srcOrd="0" destOrd="0" parTransId="{5769972E-48C4-45C8-849B-7C8BF93EA6F0}" sibTransId="{28929345-638D-4106-B9C3-B088FF5B50C7}"/>
    <dgm:cxn modelId="{5A7F8920-749E-477A-BEDD-E1F7693857EC}" type="presOf" srcId="{B700C413-1AAA-461E-91B6-5B9E5BB58722}" destId="{01894817-BE4F-4FEC-91B7-5E509A45FE16}" srcOrd="0" destOrd="0" presId="urn:microsoft.com/office/officeart/2005/8/layout/process1"/>
    <dgm:cxn modelId="{CCAF3E35-69C1-460E-AFAA-01F2EFC4BD00}" type="presOf" srcId="{11761E2F-880E-4C92-BBF1-CFBDF2C43A41}" destId="{4EEA9657-70BD-4379-8551-B0123645B185}" srcOrd="0" destOrd="0" presId="urn:microsoft.com/office/officeart/2005/8/layout/process1"/>
    <dgm:cxn modelId="{D2B8D485-9694-46D5-BE84-C5C141CD2BD0}" type="presOf" srcId="{183283B4-D8E6-4F91-8A42-474AB256259A}" destId="{98C6AC79-7265-4884-8252-116D630425D7}" srcOrd="1" destOrd="0" presId="urn:microsoft.com/office/officeart/2005/8/layout/process1"/>
    <dgm:cxn modelId="{226B8F91-C8F5-4144-900C-1E37E25CC4A7}" type="presOf" srcId="{4CAAE9C8-4187-481D-8381-54AEEED14603}" destId="{4A1B08A3-F424-4481-AA93-7D177D7C0B00}" srcOrd="0" destOrd="0" presId="urn:microsoft.com/office/officeart/2005/8/layout/process1"/>
    <dgm:cxn modelId="{35B31B96-7FE0-4268-8532-7C6AD1D3CC19}" srcId="{B700C413-1AAA-461E-91B6-5B9E5BB58722}" destId="{4CAAE9C8-4187-481D-8381-54AEEED14603}" srcOrd="2" destOrd="0" parTransId="{E94054D1-A39A-4449-9A56-3E2051D7FE55}" sibTransId="{E83F6ABF-73B6-4A7F-A36F-866E4AA74290}"/>
    <dgm:cxn modelId="{40AA3AAE-248E-4334-BEF8-821121CAFA6A}" type="presOf" srcId="{6C5A147B-8D4D-4C47-8E12-F86A0B0CD7F0}" destId="{383B033B-A938-415B-B4A9-9C5D61B3DC49}" srcOrd="0" destOrd="0" presId="urn:microsoft.com/office/officeart/2005/8/layout/process1"/>
    <dgm:cxn modelId="{7827D6B1-3F96-4E22-9A6F-879768E3B9F8}" type="presOf" srcId="{183283B4-D8E6-4F91-8A42-474AB256259A}" destId="{AB8D0CF5-86FD-4C49-BC6D-8184949C8458}" srcOrd="0" destOrd="0" presId="urn:microsoft.com/office/officeart/2005/8/layout/process1"/>
    <dgm:cxn modelId="{760C91B7-AA64-4096-9363-41B09EAE0FDD}" srcId="{B700C413-1AAA-461E-91B6-5B9E5BB58722}" destId="{6C5A147B-8D4D-4C47-8E12-F86A0B0CD7F0}" srcOrd="1" destOrd="0" parTransId="{80B01D37-62D9-4611-A922-DECCA6994346}" sibTransId="{183283B4-D8E6-4F91-8A42-474AB256259A}"/>
    <dgm:cxn modelId="{7F8C02D8-FA68-40A4-9773-16D1427F037F}" type="presOf" srcId="{28929345-638D-4106-B9C3-B088FF5B50C7}" destId="{C8E68A17-7A22-4243-BA98-EB8B9C81FE88}" srcOrd="0" destOrd="0" presId="urn:microsoft.com/office/officeart/2005/8/layout/process1"/>
    <dgm:cxn modelId="{8DB596F8-D963-483F-90A6-A9F785B93A36}" type="presOf" srcId="{28929345-638D-4106-B9C3-B088FF5B50C7}" destId="{BE285EEF-2B44-4452-B4AD-A190E849E484}" srcOrd="1" destOrd="0" presId="urn:microsoft.com/office/officeart/2005/8/layout/process1"/>
    <dgm:cxn modelId="{5AF6CF73-CB40-4165-9D51-A893CCC469F9}" type="presParOf" srcId="{01894817-BE4F-4FEC-91B7-5E509A45FE16}" destId="{4EEA9657-70BD-4379-8551-B0123645B185}" srcOrd="0" destOrd="0" presId="urn:microsoft.com/office/officeart/2005/8/layout/process1"/>
    <dgm:cxn modelId="{9161AEE3-63B0-4964-8EFE-48BA87BCA3E0}" type="presParOf" srcId="{01894817-BE4F-4FEC-91B7-5E509A45FE16}" destId="{C8E68A17-7A22-4243-BA98-EB8B9C81FE88}" srcOrd="1" destOrd="0" presId="urn:microsoft.com/office/officeart/2005/8/layout/process1"/>
    <dgm:cxn modelId="{C940306C-1593-491E-9234-777725DE0BE7}" type="presParOf" srcId="{C8E68A17-7A22-4243-BA98-EB8B9C81FE88}" destId="{BE285EEF-2B44-4452-B4AD-A190E849E484}" srcOrd="0" destOrd="0" presId="urn:microsoft.com/office/officeart/2005/8/layout/process1"/>
    <dgm:cxn modelId="{DE4A815D-AE40-485A-AFD6-8A8710D229A8}" type="presParOf" srcId="{01894817-BE4F-4FEC-91B7-5E509A45FE16}" destId="{383B033B-A938-415B-B4A9-9C5D61B3DC49}" srcOrd="2" destOrd="0" presId="urn:microsoft.com/office/officeart/2005/8/layout/process1"/>
    <dgm:cxn modelId="{0734940A-F9B7-4D99-9BFA-02FCBBFE51AE}" type="presParOf" srcId="{01894817-BE4F-4FEC-91B7-5E509A45FE16}" destId="{AB8D0CF5-86FD-4C49-BC6D-8184949C8458}" srcOrd="3" destOrd="0" presId="urn:microsoft.com/office/officeart/2005/8/layout/process1"/>
    <dgm:cxn modelId="{7F933144-946B-4D6F-83D3-7F8193CB001B}" type="presParOf" srcId="{AB8D0CF5-86FD-4C49-BC6D-8184949C8458}" destId="{98C6AC79-7265-4884-8252-116D630425D7}" srcOrd="0" destOrd="0" presId="urn:microsoft.com/office/officeart/2005/8/layout/process1"/>
    <dgm:cxn modelId="{E7CAB957-FF70-4471-BFFB-0261E39A15AA}" type="presParOf" srcId="{01894817-BE4F-4FEC-91B7-5E509A45FE16}" destId="{4A1B08A3-F424-4481-AA93-7D177D7C0B0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FFA27-0A22-4B3F-8930-DE875F917C05}">
      <dsp:nvSpPr>
        <dsp:cNvPr id="0" name=""/>
        <dsp:cNvSpPr/>
      </dsp:nvSpPr>
      <dsp:spPr>
        <a:xfrm>
          <a:off x="494554" y="27"/>
          <a:ext cx="1305966" cy="1305966"/>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71872" tIns="8890" rIns="71872" bIns="8890" numCol="1" spcCol="1270" anchor="ctr" anchorCtr="0">
          <a:noAutofit/>
        </a:bodyPr>
        <a:lstStyle/>
        <a:p>
          <a:pPr marL="0" lvl="0" indent="0" algn="ctr" defTabSz="311150" rtl="0">
            <a:lnSpc>
              <a:spcPct val="90000"/>
            </a:lnSpc>
            <a:spcBef>
              <a:spcPct val="0"/>
            </a:spcBef>
            <a:spcAft>
              <a:spcPct val="35000"/>
            </a:spcAft>
            <a:buNone/>
          </a:pPr>
          <a:r>
            <a:rPr lang="es-ES" sz="700" kern="1200" dirty="0">
              <a:latin typeface="Times New Roman"/>
              <a:cs typeface="Times New Roman"/>
            </a:rPr>
            <a:t>Estudio</a:t>
          </a:r>
          <a:r>
            <a:rPr lang="es-ES" sz="700" b="0" kern="1200" dirty="0">
              <a:solidFill>
                <a:schemeClr val="bg1"/>
              </a:solidFill>
              <a:latin typeface="Times New Roman"/>
              <a:cs typeface="Times New Roman"/>
            </a:rPr>
            <a:t> RETROSPECTIVO Y DESCRIPTIVO </a:t>
          </a:r>
          <a:r>
            <a:rPr lang="es-ES" sz="700" kern="1200" dirty="0">
              <a:latin typeface="Times New Roman"/>
              <a:cs typeface="Times New Roman"/>
            </a:rPr>
            <a:t>de los pacientes diagnosticados de </a:t>
          </a:r>
          <a:r>
            <a:rPr lang="es-ES" sz="700" b="1" kern="1200" dirty="0">
              <a:solidFill>
                <a:schemeClr val="bg1"/>
              </a:solidFill>
              <a:latin typeface="Times New Roman"/>
              <a:cs typeface="Times New Roman"/>
            </a:rPr>
            <a:t>LAM </a:t>
          </a:r>
          <a:r>
            <a:rPr lang="es-ES" sz="700" kern="1200" dirty="0">
              <a:latin typeface="Times New Roman"/>
              <a:cs typeface="Times New Roman"/>
            </a:rPr>
            <a:t>con </a:t>
          </a:r>
          <a:r>
            <a:rPr lang="es-ES" sz="700" b="1" kern="1200" dirty="0">
              <a:solidFill>
                <a:schemeClr val="bg1"/>
              </a:solidFill>
              <a:latin typeface="Times New Roman"/>
              <a:cs typeface="Times New Roman"/>
            </a:rPr>
            <a:t>AFECTACIÓN PULMONAR</a:t>
          </a:r>
        </a:p>
      </dsp:txBody>
      <dsp:txXfrm>
        <a:off x="685808" y="191281"/>
        <a:ext cx="923458" cy="923458"/>
      </dsp:txXfrm>
    </dsp:sp>
    <dsp:sp modelId="{42D0CBFE-EAE7-4924-B801-68C856759977}">
      <dsp:nvSpPr>
        <dsp:cNvPr id="0" name=""/>
        <dsp:cNvSpPr/>
      </dsp:nvSpPr>
      <dsp:spPr>
        <a:xfrm>
          <a:off x="1539327" y="27"/>
          <a:ext cx="1305966" cy="1305966"/>
        </a:xfrm>
        <a:prstGeom prst="ellipse">
          <a:avLst/>
        </a:prstGeom>
        <a:gradFill rotWithShape="0">
          <a:gsLst>
            <a:gs pos="0">
              <a:schemeClr val="accent5">
                <a:alpha val="50000"/>
                <a:hueOff val="-4966938"/>
                <a:satOff val="19906"/>
                <a:lumOff val="4314"/>
                <a:alphaOff val="0"/>
                <a:shade val="51000"/>
                <a:satMod val="130000"/>
              </a:schemeClr>
            </a:gs>
            <a:gs pos="80000">
              <a:schemeClr val="accent5">
                <a:alpha val="50000"/>
                <a:hueOff val="-4966938"/>
                <a:satOff val="19906"/>
                <a:lumOff val="4314"/>
                <a:alphaOff val="0"/>
                <a:shade val="93000"/>
                <a:satMod val="130000"/>
              </a:schemeClr>
            </a:gs>
            <a:gs pos="100000">
              <a:schemeClr val="accent5">
                <a:alpha val="50000"/>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71872" tIns="8890" rIns="71872" bIns="8890" numCol="1" spcCol="1270" anchor="ctr" anchorCtr="0">
          <a:noAutofit/>
        </a:bodyPr>
        <a:lstStyle/>
        <a:p>
          <a:pPr marL="0" lvl="0" indent="0" algn="ctr" defTabSz="311150" rtl="0">
            <a:lnSpc>
              <a:spcPct val="90000"/>
            </a:lnSpc>
            <a:spcBef>
              <a:spcPct val="0"/>
            </a:spcBef>
            <a:spcAft>
              <a:spcPct val="35000"/>
            </a:spcAft>
            <a:buNone/>
          </a:pPr>
          <a:r>
            <a:rPr lang="es-ES" sz="700" kern="1200" dirty="0">
              <a:latin typeface="Times New Roman"/>
              <a:cs typeface="Times New Roman"/>
            </a:rPr>
            <a:t>Derivados al Centro de Referencia de </a:t>
          </a:r>
          <a:r>
            <a:rPr lang="es-ES" sz="700" b="1" kern="1200" dirty="0">
              <a:solidFill>
                <a:schemeClr val="bg1"/>
              </a:solidFill>
              <a:latin typeface="Times New Roman"/>
              <a:cs typeface="Times New Roman"/>
            </a:rPr>
            <a:t>NEUMOPATÍAS INTERSTICIALES </a:t>
          </a:r>
          <a:r>
            <a:rPr lang="es-ES" sz="700" kern="1200" dirty="0">
              <a:latin typeface="Times New Roman"/>
              <a:cs typeface="Times New Roman"/>
            </a:rPr>
            <a:t>del Hospital General Virgen del Rocío </a:t>
          </a:r>
          <a:r>
            <a:rPr lang="es-ES" sz="700" b="1" kern="1200" dirty="0">
              <a:solidFill>
                <a:schemeClr val="bg1"/>
              </a:solidFill>
              <a:latin typeface="Times New Roman"/>
              <a:cs typeface="Times New Roman"/>
            </a:rPr>
            <a:t>(HUVR)</a:t>
          </a:r>
        </a:p>
      </dsp:txBody>
      <dsp:txXfrm>
        <a:off x="1730581" y="191281"/>
        <a:ext cx="923458" cy="923458"/>
      </dsp:txXfrm>
    </dsp:sp>
    <dsp:sp modelId="{8D74BE56-7F50-4B7A-A9AA-724EB8B25A7A}">
      <dsp:nvSpPr>
        <dsp:cNvPr id="0" name=""/>
        <dsp:cNvSpPr/>
      </dsp:nvSpPr>
      <dsp:spPr>
        <a:xfrm>
          <a:off x="2584100" y="27"/>
          <a:ext cx="1305966" cy="1305966"/>
        </a:xfrm>
        <a:prstGeom prst="ellipse">
          <a:avLst/>
        </a:prstGeom>
        <a:gradFill rotWithShape="0">
          <a:gsLst>
            <a:gs pos="0">
              <a:schemeClr val="accent5">
                <a:alpha val="50000"/>
                <a:hueOff val="-9933876"/>
                <a:satOff val="39811"/>
                <a:lumOff val="8628"/>
                <a:alphaOff val="0"/>
                <a:shade val="51000"/>
                <a:satMod val="130000"/>
              </a:schemeClr>
            </a:gs>
            <a:gs pos="80000">
              <a:schemeClr val="accent5">
                <a:alpha val="50000"/>
                <a:hueOff val="-9933876"/>
                <a:satOff val="39811"/>
                <a:lumOff val="8628"/>
                <a:alphaOff val="0"/>
                <a:shade val="93000"/>
                <a:satMod val="130000"/>
              </a:schemeClr>
            </a:gs>
            <a:gs pos="100000">
              <a:schemeClr val="accent5">
                <a:alpha val="50000"/>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71872" tIns="8890" rIns="71872" bIns="8890" numCol="1" spcCol="1270" anchor="ctr" anchorCtr="0">
          <a:noAutofit/>
        </a:bodyPr>
        <a:lstStyle/>
        <a:p>
          <a:pPr marL="0" lvl="0" indent="0" algn="ctr" defTabSz="311150" rtl="0">
            <a:lnSpc>
              <a:spcPct val="90000"/>
            </a:lnSpc>
            <a:spcBef>
              <a:spcPct val="0"/>
            </a:spcBef>
            <a:spcAft>
              <a:spcPct val="35000"/>
            </a:spcAft>
            <a:buNone/>
          </a:pPr>
          <a:r>
            <a:rPr lang="es-ES" sz="700" kern="1200" dirty="0">
              <a:latin typeface="Times New Roman"/>
              <a:cs typeface="Times New Roman"/>
            </a:rPr>
            <a:t>Periodo de seguimiento activo comprendido entre </a:t>
          </a:r>
          <a:r>
            <a:rPr lang="es-ES" sz="700" b="1" kern="1200" dirty="0">
              <a:solidFill>
                <a:schemeClr val="bg1"/>
              </a:solidFill>
              <a:latin typeface="Times New Roman"/>
              <a:cs typeface="Times New Roman"/>
            </a:rPr>
            <a:t>2011</a:t>
          </a:r>
          <a:r>
            <a:rPr lang="es-ES" sz="700" kern="1200" dirty="0">
              <a:latin typeface="Times New Roman"/>
              <a:cs typeface="Times New Roman"/>
            </a:rPr>
            <a:t> y </a:t>
          </a:r>
          <a:r>
            <a:rPr lang="es-ES" sz="700" b="1" kern="1200" dirty="0">
              <a:solidFill>
                <a:schemeClr val="bg1"/>
              </a:solidFill>
              <a:latin typeface="Times New Roman"/>
              <a:cs typeface="Times New Roman"/>
            </a:rPr>
            <a:t>2021</a:t>
          </a:r>
        </a:p>
      </dsp:txBody>
      <dsp:txXfrm>
        <a:off x="2775354" y="191281"/>
        <a:ext cx="923458" cy="9234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A9657-70BD-4379-8551-B0123645B185}">
      <dsp:nvSpPr>
        <dsp:cNvPr id="0" name=""/>
        <dsp:cNvSpPr/>
      </dsp:nvSpPr>
      <dsp:spPr>
        <a:xfrm>
          <a:off x="2900" y="0"/>
          <a:ext cx="867069" cy="41032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s-ES" sz="1100" kern="1200" dirty="0">
              <a:latin typeface="Times New Roman"/>
              <a:cs typeface="Times New Roman"/>
            </a:rPr>
            <a:t>FEV1 1,89L (70%)</a:t>
          </a:r>
          <a:endParaRPr lang="es-ES" sz="1100" kern="1200" dirty="0"/>
        </a:p>
      </dsp:txBody>
      <dsp:txXfrm>
        <a:off x="14918" y="12018"/>
        <a:ext cx="843033" cy="386286"/>
      </dsp:txXfrm>
    </dsp:sp>
    <dsp:sp modelId="{C8E68A17-7A22-4243-BA98-EB8B9C81FE88}">
      <dsp:nvSpPr>
        <dsp:cNvPr id="0" name=""/>
        <dsp:cNvSpPr/>
      </dsp:nvSpPr>
      <dsp:spPr>
        <a:xfrm>
          <a:off x="956677" y="97644"/>
          <a:ext cx="183818" cy="215033"/>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ES" sz="900" kern="1200"/>
        </a:p>
      </dsp:txBody>
      <dsp:txXfrm>
        <a:off x="956677" y="140651"/>
        <a:ext cx="128673" cy="129019"/>
      </dsp:txXfrm>
    </dsp:sp>
    <dsp:sp modelId="{383B033B-A938-415B-B4A9-9C5D61B3DC49}">
      <dsp:nvSpPr>
        <dsp:cNvPr id="0" name=""/>
        <dsp:cNvSpPr/>
      </dsp:nvSpPr>
      <dsp:spPr>
        <a:xfrm>
          <a:off x="1216798" y="0"/>
          <a:ext cx="867069" cy="410322"/>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s-ES" sz="1100" kern="1200" dirty="0">
              <a:latin typeface="Calibri"/>
            </a:rPr>
            <a:t>DLCO 59,3%</a:t>
          </a:r>
          <a:endParaRPr lang="es-ES" sz="1100" kern="1200" dirty="0"/>
        </a:p>
      </dsp:txBody>
      <dsp:txXfrm>
        <a:off x="1228816" y="12018"/>
        <a:ext cx="843033" cy="386286"/>
      </dsp:txXfrm>
    </dsp:sp>
    <dsp:sp modelId="{AB8D0CF5-86FD-4C49-BC6D-8184949C8458}">
      <dsp:nvSpPr>
        <dsp:cNvPr id="0" name=""/>
        <dsp:cNvSpPr/>
      </dsp:nvSpPr>
      <dsp:spPr>
        <a:xfrm>
          <a:off x="2170574" y="97644"/>
          <a:ext cx="183818" cy="215033"/>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ES" sz="900" kern="1200"/>
        </a:p>
      </dsp:txBody>
      <dsp:txXfrm>
        <a:off x="2170574" y="140651"/>
        <a:ext cx="128673" cy="129019"/>
      </dsp:txXfrm>
    </dsp:sp>
    <dsp:sp modelId="{4A1B08A3-F424-4481-AA93-7D177D7C0B00}">
      <dsp:nvSpPr>
        <dsp:cNvPr id="0" name=""/>
        <dsp:cNvSpPr/>
      </dsp:nvSpPr>
      <dsp:spPr>
        <a:xfrm>
          <a:off x="2430695" y="0"/>
          <a:ext cx="867069" cy="410322"/>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s-ES" sz="1100" kern="1200" dirty="0">
              <a:latin typeface="Calibri"/>
            </a:rPr>
            <a:t>KCO 70,07%</a:t>
          </a:r>
        </a:p>
      </dsp:txBody>
      <dsp:txXfrm>
        <a:off x="2442713" y="12018"/>
        <a:ext cx="843033" cy="38628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t>07/04/2022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Rectángulo 239">
            <a:extLst>
              <a:ext uri="{FF2B5EF4-FFF2-40B4-BE49-F238E27FC236}">
                <a16:creationId xmlns:a16="http://schemas.microsoft.com/office/drawing/2014/main" id="{B29C6A80-1FAB-F84F-2BFA-3EC921736C52}"/>
              </a:ext>
            </a:extLst>
          </p:cNvPr>
          <p:cNvSpPr/>
          <p:nvPr/>
        </p:nvSpPr>
        <p:spPr>
          <a:xfrm>
            <a:off x="3229028" y="1014037"/>
            <a:ext cx="5840802" cy="1321952"/>
          </a:xfrm>
          <a:prstGeom prst="rect">
            <a:avLst/>
          </a:prstGeom>
          <a:gradFill flip="none" rotWithShape="1">
            <a:gsLst>
              <a:gs pos="55019">
                <a:srgbClr val="FFFFCC"/>
              </a:gs>
              <a:gs pos="36038">
                <a:schemeClr val="accent6">
                  <a:lumMod val="20000"/>
                  <a:lumOff val="80000"/>
                </a:schemeClr>
              </a:gs>
              <a:gs pos="0">
                <a:schemeClr val="bg1"/>
              </a:gs>
              <a:gs pos="18379">
                <a:schemeClr val="bg1"/>
              </a:gs>
              <a:gs pos="74000">
                <a:schemeClr val="bg1"/>
              </a:gs>
              <a:gs pos="83000">
                <a:schemeClr val="bg1"/>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a:p>
        </p:txBody>
      </p:sp>
      <p:sp>
        <p:nvSpPr>
          <p:cNvPr id="2" name="Rectángulo: esquinas redondeadas 1">
            <a:extLst>
              <a:ext uri="{FF2B5EF4-FFF2-40B4-BE49-F238E27FC236}">
                <a16:creationId xmlns:a16="http://schemas.microsoft.com/office/drawing/2014/main" id="{90A73F1E-DA85-66C9-029F-E645F6ACD1F4}"/>
              </a:ext>
            </a:extLst>
          </p:cNvPr>
          <p:cNvSpPr/>
          <p:nvPr/>
        </p:nvSpPr>
        <p:spPr>
          <a:xfrm>
            <a:off x="1702190" y="0"/>
            <a:ext cx="6807592" cy="541050"/>
          </a:xfrm>
          <a:prstGeom prst="roundRect">
            <a:avLst/>
          </a:prstGeom>
        </p:spPr>
        <p:style>
          <a:lnRef idx="0">
            <a:schemeClr val="accent3"/>
          </a:lnRef>
          <a:fillRef idx="3">
            <a:schemeClr val="accent3"/>
          </a:fillRef>
          <a:effectRef idx="3">
            <a:schemeClr val="accent3"/>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07000"/>
              </a:lnSpc>
              <a:spcAft>
                <a:spcPts val="800"/>
              </a:spcAft>
              <a:defRPr/>
            </a:pPr>
            <a:r>
              <a:rPr lang="es-ES" b="1" dirty="0">
                <a:effectLst>
                  <a:outerShdw blurRad="38100" dist="38100" dir="2700000" algn="tl">
                    <a:srgbClr val="000000">
                      <a:alpha val="43137"/>
                    </a:srgbClr>
                  </a:outerShdw>
                </a:effectLst>
                <a:latin typeface="Arial"/>
                <a:ea typeface="+mn-lt"/>
                <a:cs typeface="Arial"/>
              </a:rPr>
              <a:t>E</a:t>
            </a:r>
            <a:r>
              <a:rPr lang="es-ES" b="1" dirty="0">
                <a:effectLst>
                  <a:outerShdw blurRad="38100" dist="38100" dir="2700000" algn="tl">
                    <a:srgbClr val="000000">
                      <a:alpha val="43137"/>
                    </a:srgbClr>
                  </a:outerShdw>
                </a:effectLst>
                <a:latin typeface="Calibri"/>
                <a:ea typeface="+mn-lt"/>
                <a:cs typeface="Calibri"/>
              </a:rPr>
              <a:t>XPERIENCIA</a:t>
            </a:r>
            <a:r>
              <a:rPr lang="es-ES" b="1" dirty="0">
                <a:effectLst>
                  <a:outerShdw blurRad="38100" dist="38100" dir="2700000" algn="tl">
                    <a:srgbClr val="000000">
                      <a:alpha val="43137"/>
                    </a:srgbClr>
                  </a:outerShdw>
                </a:effectLst>
                <a:ea typeface="+mn-lt"/>
                <a:cs typeface="+mn-lt"/>
              </a:rPr>
              <a:t> CLÍNICA DE LA LINFANGIOLEIOMIOMATOSIS PULMONAR EN UN HOSPITAL DE TERCER NIVEL</a:t>
            </a:r>
            <a:endParaRPr kumimoji="0" lang="es-ES" b="1" i="0" strike="noStrike" kern="120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4" name="CuadroTexto 1">
            <a:extLst>
              <a:ext uri="{FF2B5EF4-FFF2-40B4-BE49-F238E27FC236}">
                <a16:creationId xmlns:a16="http://schemas.microsoft.com/office/drawing/2014/main" id="{A8A83F08-7D28-04D3-E3D6-C8D4D73A1304}"/>
              </a:ext>
            </a:extLst>
          </p:cNvPr>
          <p:cNvSpPr txBox="1"/>
          <p:nvPr/>
        </p:nvSpPr>
        <p:spPr>
          <a:xfrm>
            <a:off x="279169" y="537899"/>
            <a:ext cx="9116291" cy="214482"/>
          </a:xfrm>
          <a:prstGeom prst="rect">
            <a:avLst/>
          </a:prstGeom>
          <a:noFill/>
        </p:spPr>
        <p:txBody>
          <a:bodyPr wrap="square" lIns="91440" tIns="45720" rIns="91440" bIns="45720" anchor="t">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defRPr/>
            </a:pPr>
            <a:r>
              <a:rPr kumimoji="0" lang="es-ES" sz="800" b="0" i="1" u="none" strike="noStrike" kern="1200" cap="none" spc="0" normalizeH="0" baseline="0" noProof="0" dirty="0">
                <a:ln>
                  <a:noFill/>
                </a:ln>
                <a:solidFill>
                  <a:schemeClr val="tx1">
                    <a:lumMod val="65000"/>
                    <a:lumOff val="35000"/>
                  </a:schemeClr>
                </a:solidFill>
                <a:effectLst/>
                <a:uLnTx/>
                <a:uFillTx/>
                <a:latin typeface="Arial"/>
                <a:ea typeface="Calibri"/>
                <a:cs typeface="Arial"/>
              </a:rPr>
              <a:t>Domínguez López, MD</a:t>
            </a:r>
            <a:r>
              <a:rPr kumimoji="0" lang="es-ES" sz="800" b="0" i="1" u="none" strike="noStrike" kern="1200" cap="none" spc="0" normalizeH="0" baseline="30000" noProof="0" dirty="0">
                <a:ln>
                  <a:noFill/>
                </a:ln>
                <a:solidFill>
                  <a:schemeClr val="tx1">
                    <a:lumMod val="65000"/>
                    <a:lumOff val="35000"/>
                  </a:schemeClr>
                </a:solidFill>
                <a:effectLst/>
                <a:uLnTx/>
                <a:uFillTx/>
                <a:latin typeface="Arial"/>
                <a:ea typeface="Calibri"/>
                <a:cs typeface="Arial"/>
              </a:rPr>
              <a:t>1</a:t>
            </a:r>
            <a:r>
              <a:rPr kumimoji="0" lang="es-ES" sz="800" b="0" i="1" u="none" strike="noStrike" kern="1200" cap="none" spc="0" normalizeH="0" baseline="0" noProof="0" dirty="0">
                <a:ln>
                  <a:noFill/>
                </a:ln>
                <a:solidFill>
                  <a:schemeClr val="tx1">
                    <a:lumMod val="65000"/>
                    <a:lumOff val="35000"/>
                  </a:schemeClr>
                </a:solidFill>
                <a:effectLst/>
                <a:uLnTx/>
                <a:uFillTx/>
                <a:latin typeface="Arial"/>
                <a:ea typeface="Calibri"/>
                <a:cs typeface="Arial"/>
              </a:rPr>
              <a:t>; López Ramírez</a:t>
            </a:r>
            <a:r>
              <a:rPr lang="es-ES" sz="800" i="1" dirty="0">
                <a:solidFill>
                  <a:schemeClr val="tx1">
                    <a:lumMod val="65000"/>
                    <a:lumOff val="35000"/>
                  </a:schemeClr>
                </a:solidFill>
                <a:latin typeface="Arial"/>
                <a:ea typeface="Calibri"/>
                <a:cs typeface="Arial"/>
              </a:rPr>
              <a:t>, C</a:t>
            </a:r>
            <a:r>
              <a:rPr kumimoji="0" lang="es-ES" sz="800" b="0" i="1" u="none" strike="noStrike" kern="1200" cap="none" spc="0" normalizeH="0" baseline="0" noProof="0" dirty="0">
                <a:ln>
                  <a:noFill/>
                </a:ln>
                <a:solidFill>
                  <a:schemeClr val="tx1">
                    <a:lumMod val="65000"/>
                    <a:lumOff val="35000"/>
                  </a:schemeClr>
                </a:solidFill>
                <a:effectLst/>
                <a:uLnTx/>
                <a:uFillTx/>
                <a:latin typeface="Arial"/>
                <a:ea typeface="Calibri"/>
                <a:cs typeface="Arial"/>
              </a:rPr>
              <a:t>; Rodríguez Portal, JA</a:t>
            </a:r>
            <a:r>
              <a:rPr kumimoji="0" lang="es-ES" sz="800" b="0" i="1" u="none" strike="noStrike" kern="1200" cap="none" spc="0" normalizeH="0" baseline="30000" noProof="0" dirty="0">
                <a:ln>
                  <a:noFill/>
                </a:ln>
                <a:solidFill>
                  <a:schemeClr val="tx1">
                    <a:lumMod val="65000"/>
                    <a:lumOff val="35000"/>
                  </a:schemeClr>
                </a:solidFill>
                <a:effectLst/>
                <a:uLnTx/>
                <a:uFillTx/>
                <a:latin typeface="Arial"/>
                <a:ea typeface="Calibri"/>
                <a:cs typeface="Arial"/>
              </a:rPr>
              <a:t>1</a:t>
            </a:r>
            <a:r>
              <a:rPr lang="es-ES" sz="800" dirty="0">
                <a:solidFill>
                  <a:schemeClr val="tx1">
                    <a:lumMod val="65000"/>
                    <a:lumOff val="35000"/>
                  </a:schemeClr>
                </a:solidFill>
                <a:latin typeface="Arial"/>
                <a:ea typeface="Calibri"/>
                <a:cs typeface="Arial"/>
              </a:rPr>
              <a:t>  </a:t>
            </a:r>
            <a:r>
              <a:rPr kumimoji="0" lang="es-ES" sz="700" b="0" i="1" u="none" strike="noStrike" kern="1200" cap="none" spc="0" normalizeH="0" baseline="30000" noProof="0" dirty="0">
                <a:ln>
                  <a:noFill/>
                </a:ln>
                <a:solidFill>
                  <a:schemeClr val="tx1">
                    <a:lumMod val="65000"/>
                    <a:lumOff val="35000"/>
                  </a:schemeClr>
                </a:solidFill>
                <a:effectLst/>
                <a:uLnTx/>
                <a:uFillTx/>
                <a:latin typeface="Arial"/>
                <a:ea typeface="Calibri"/>
                <a:cs typeface="Arial"/>
              </a:rPr>
              <a:t>1</a:t>
            </a:r>
            <a:r>
              <a:rPr kumimoji="0" lang="es-ES" sz="700" b="0" i="1" u="none" strike="noStrike" kern="1200" cap="none" spc="0" normalizeH="0" baseline="0" noProof="0" dirty="0">
                <a:ln>
                  <a:noFill/>
                </a:ln>
                <a:solidFill>
                  <a:schemeClr val="tx1">
                    <a:lumMod val="65000"/>
                    <a:lumOff val="35000"/>
                  </a:schemeClr>
                </a:solidFill>
                <a:effectLst/>
                <a:uLnTx/>
                <a:uFillTx/>
                <a:latin typeface="Arial"/>
                <a:ea typeface="Calibri"/>
                <a:cs typeface="Arial"/>
              </a:rPr>
              <a:t>Unidad Médico-Quirúrgica de Enfermedades Respiratorias. Hospital Universitario Virgen del Rocío, Sevilla</a:t>
            </a:r>
            <a:r>
              <a:rPr lang="es-ES" sz="700" i="1" dirty="0">
                <a:solidFill>
                  <a:schemeClr val="tx1">
                    <a:lumMod val="65000"/>
                    <a:lumOff val="35000"/>
                  </a:schemeClr>
                </a:solidFill>
                <a:latin typeface="Arial"/>
                <a:ea typeface="Calibri"/>
                <a:cs typeface="Arial"/>
              </a:rPr>
              <a:t> </a:t>
            </a:r>
            <a:endParaRPr lang="es-ES" sz="700" b="0" i="1" u="none" strike="noStrike" kern="1200" cap="none" spc="0" normalizeH="0" baseline="0" noProof="0" dirty="0">
              <a:ln>
                <a:noFill/>
              </a:ln>
              <a:solidFill>
                <a:schemeClr val="tx1">
                  <a:lumMod val="65000"/>
                  <a:lumOff val="35000"/>
                </a:schemeClr>
              </a:solidFill>
              <a:effectLst/>
              <a:uLnTx/>
              <a:uFillTx/>
              <a:latin typeface="Arial"/>
              <a:ea typeface="Calibri"/>
              <a:cs typeface="Arial"/>
            </a:endParaRPr>
          </a:p>
        </p:txBody>
      </p:sp>
      <p:sp>
        <p:nvSpPr>
          <p:cNvPr id="5" name="Rectángulo 4">
            <a:extLst>
              <a:ext uri="{FF2B5EF4-FFF2-40B4-BE49-F238E27FC236}">
                <a16:creationId xmlns:a16="http://schemas.microsoft.com/office/drawing/2014/main" id="{91C01D48-BD7D-A234-DC29-49314F05A22F}"/>
              </a:ext>
            </a:extLst>
          </p:cNvPr>
          <p:cNvSpPr/>
          <p:nvPr/>
        </p:nvSpPr>
        <p:spPr>
          <a:xfrm>
            <a:off x="6143" y="1014038"/>
            <a:ext cx="3433007" cy="1247002"/>
          </a:xfrm>
          <a:prstGeom prst="rect">
            <a:avLst/>
          </a:prstGeom>
          <a:gradFill flip="none" rotWithShape="1">
            <a:gsLst>
              <a:gs pos="55019">
                <a:srgbClr val="FFFFCC"/>
              </a:gs>
              <a:gs pos="36038">
                <a:schemeClr val="accent6">
                  <a:lumMod val="20000"/>
                  <a:lumOff val="80000"/>
                </a:schemeClr>
              </a:gs>
              <a:gs pos="0">
                <a:schemeClr val="bg1"/>
              </a:gs>
              <a:gs pos="18379">
                <a:schemeClr val="bg1"/>
              </a:gs>
              <a:gs pos="74000">
                <a:schemeClr val="bg1"/>
              </a:gs>
              <a:gs pos="83000">
                <a:schemeClr val="bg1"/>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a:p>
        </p:txBody>
      </p:sp>
      <p:sp>
        <p:nvSpPr>
          <p:cNvPr id="6" name="CuadroTexto 1">
            <a:extLst>
              <a:ext uri="{FF2B5EF4-FFF2-40B4-BE49-F238E27FC236}">
                <a16:creationId xmlns:a16="http://schemas.microsoft.com/office/drawing/2014/main" id="{662E3DCD-8C6F-410A-0E0F-B759391AF039}"/>
              </a:ext>
            </a:extLst>
          </p:cNvPr>
          <p:cNvSpPr txBox="1"/>
          <p:nvPr/>
        </p:nvSpPr>
        <p:spPr>
          <a:xfrm>
            <a:off x="28735" y="2668203"/>
            <a:ext cx="3087342" cy="707886"/>
          </a:xfrm>
          <a:prstGeom prst="rect">
            <a:avLst/>
          </a:prstGeom>
          <a:ln w="6350"/>
        </p:spPr>
        <p:style>
          <a:lnRef idx="2">
            <a:schemeClr val="accent3"/>
          </a:lnRef>
          <a:fillRef idx="1">
            <a:schemeClr val="lt1"/>
          </a:fillRef>
          <a:effectRef idx="0">
            <a:schemeClr val="accent3"/>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Courier New"/>
              <a:buChar char="o"/>
            </a:pPr>
            <a:r>
              <a:rPr lang="es-ES" sz="1000" dirty="0">
                <a:latin typeface="Times New Roman"/>
                <a:ea typeface="Tahoma"/>
                <a:cs typeface="Tahoma"/>
              </a:rPr>
              <a:t>Rango de seguimiento desde que fueron evaluados en primera consulta VARIADO, con media de 8 años (2011-2019). </a:t>
            </a:r>
            <a:endParaRPr lang="es-ES" sz="1000">
              <a:latin typeface="Times New Roman"/>
              <a:ea typeface="Tahoma"/>
              <a:cs typeface="Tahoma"/>
            </a:endParaRPr>
          </a:p>
          <a:p>
            <a:pPr marL="171450" indent="-171450">
              <a:buFont typeface="Courier New"/>
              <a:buChar char="o"/>
            </a:pPr>
            <a:r>
              <a:rPr lang="es-ES" sz="1000" dirty="0">
                <a:latin typeface="Times New Roman"/>
                <a:ea typeface="Tahoma"/>
                <a:cs typeface="Tahoma"/>
              </a:rPr>
              <a:t>Características generales descritas en la </a:t>
            </a:r>
            <a:r>
              <a:rPr lang="es-ES" sz="1000" b="1" dirty="0">
                <a:latin typeface="Times New Roman"/>
                <a:ea typeface="Tahoma"/>
                <a:cs typeface="Tahoma"/>
              </a:rPr>
              <a:t>tabla nº1.</a:t>
            </a:r>
            <a:endParaRPr lang="es-ES" sz="1000">
              <a:latin typeface="Times New Roman"/>
              <a:ea typeface="Tahoma"/>
              <a:cs typeface="Tahoma"/>
            </a:endParaRPr>
          </a:p>
        </p:txBody>
      </p:sp>
      <p:sp>
        <p:nvSpPr>
          <p:cNvPr id="12" name="CuadroTexto 1">
            <a:extLst>
              <a:ext uri="{FF2B5EF4-FFF2-40B4-BE49-F238E27FC236}">
                <a16:creationId xmlns:a16="http://schemas.microsoft.com/office/drawing/2014/main" id="{DDBA693F-152A-CB9D-B8BD-D83FE6AD8B9F}"/>
              </a:ext>
            </a:extLst>
          </p:cNvPr>
          <p:cNvSpPr txBox="1"/>
          <p:nvPr/>
        </p:nvSpPr>
        <p:spPr>
          <a:xfrm>
            <a:off x="-4073" y="747863"/>
            <a:ext cx="2550781" cy="260328"/>
          </a:xfrm>
          <a:prstGeom prst="rect">
            <a:avLst/>
          </a:prstGeom>
          <a:gradFill flip="none" rotWithShape="1">
            <a:gsLst>
              <a:gs pos="46000">
                <a:srgbClr val="92D050"/>
              </a:gs>
              <a:gs pos="17500">
                <a:srgbClr val="FFFF00"/>
              </a:gs>
              <a:gs pos="0">
                <a:schemeClr val="accent6">
                  <a:tint val="50000"/>
                  <a:satMod val="300000"/>
                </a:schemeClr>
              </a:gs>
              <a:gs pos="35000">
                <a:schemeClr val="accent6">
                  <a:tint val="37000"/>
                  <a:satMod val="300000"/>
                </a:schemeClr>
              </a:gs>
              <a:gs pos="100000">
                <a:schemeClr val="accent6">
                  <a:tint val="15000"/>
                  <a:satMod val="350000"/>
                </a:schemeClr>
              </a:gs>
            </a:gsLst>
            <a:lin ang="8100000" scaled="1"/>
            <a:tileRect/>
          </a:gradFill>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nchor="t">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lnSpc>
                <a:spcPct val="107000"/>
              </a:lnSpc>
              <a:spcAft>
                <a:spcPts val="800"/>
              </a:spcAft>
            </a:pPr>
            <a:r>
              <a:rPr lang="es-ES" sz="11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INTRODUCCIÓN</a:t>
            </a:r>
            <a:endParaRPr lang="es-ES" sz="1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sp>
        <p:nvSpPr>
          <p:cNvPr id="13" name="CuadroTexto 1">
            <a:extLst>
              <a:ext uri="{FF2B5EF4-FFF2-40B4-BE49-F238E27FC236}">
                <a16:creationId xmlns:a16="http://schemas.microsoft.com/office/drawing/2014/main" id="{F429A9FC-968D-C6BD-F3B6-8EB6E524A7A1}"/>
              </a:ext>
            </a:extLst>
          </p:cNvPr>
          <p:cNvSpPr txBox="1"/>
          <p:nvPr/>
        </p:nvSpPr>
        <p:spPr>
          <a:xfrm>
            <a:off x="6373899" y="751395"/>
            <a:ext cx="2774148" cy="260328"/>
          </a:xfrm>
          <a:prstGeom prst="rect">
            <a:avLst/>
          </a:prstGeom>
          <a:gradFill flip="none" rotWithShape="1">
            <a:gsLst>
              <a:gs pos="46000">
                <a:srgbClr val="92D050"/>
              </a:gs>
              <a:gs pos="17500">
                <a:srgbClr val="FFFF00"/>
              </a:gs>
              <a:gs pos="0">
                <a:schemeClr val="accent6">
                  <a:tint val="50000"/>
                  <a:satMod val="300000"/>
                </a:schemeClr>
              </a:gs>
              <a:gs pos="35000">
                <a:schemeClr val="accent6">
                  <a:tint val="37000"/>
                  <a:satMod val="300000"/>
                </a:schemeClr>
              </a:gs>
              <a:gs pos="100000">
                <a:schemeClr val="accent6">
                  <a:tint val="15000"/>
                  <a:satMod val="350000"/>
                </a:schemeClr>
              </a:gs>
            </a:gsLst>
            <a:lin ang="8100000" scaled="1"/>
            <a:tileRect/>
          </a:gradFill>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nchor="t">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lnSpc>
                <a:spcPct val="107000"/>
              </a:lnSpc>
              <a:spcAft>
                <a:spcPts val="800"/>
              </a:spcAft>
            </a:pPr>
            <a:r>
              <a:rPr lang="es-ES" sz="11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MATERIAL Y MÉTODOS</a:t>
            </a:r>
            <a:endParaRPr lang="es-ES" sz="1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sp>
        <p:nvSpPr>
          <p:cNvPr id="14" name="CuadroTexto 1">
            <a:extLst>
              <a:ext uri="{FF2B5EF4-FFF2-40B4-BE49-F238E27FC236}">
                <a16:creationId xmlns:a16="http://schemas.microsoft.com/office/drawing/2014/main" id="{F21E95AD-D3CC-C38D-D6ED-E46068DC7DE1}"/>
              </a:ext>
            </a:extLst>
          </p:cNvPr>
          <p:cNvSpPr txBox="1"/>
          <p:nvPr/>
        </p:nvSpPr>
        <p:spPr>
          <a:xfrm>
            <a:off x="24239" y="2349469"/>
            <a:ext cx="2532591" cy="260328"/>
          </a:xfrm>
          <a:prstGeom prst="rect">
            <a:avLst/>
          </a:prstGeom>
          <a:gradFill flip="none" rotWithShape="1">
            <a:gsLst>
              <a:gs pos="46000">
                <a:srgbClr val="92D050"/>
              </a:gs>
              <a:gs pos="17500">
                <a:srgbClr val="FFFF00"/>
              </a:gs>
              <a:gs pos="0">
                <a:schemeClr val="accent6">
                  <a:tint val="50000"/>
                  <a:satMod val="300000"/>
                </a:schemeClr>
              </a:gs>
              <a:gs pos="35000">
                <a:schemeClr val="accent6">
                  <a:tint val="37000"/>
                  <a:satMod val="300000"/>
                </a:schemeClr>
              </a:gs>
              <a:gs pos="100000">
                <a:schemeClr val="accent6">
                  <a:tint val="15000"/>
                  <a:satMod val="350000"/>
                </a:schemeClr>
              </a:gs>
            </a:gsLst>
            <a:lin ang="8100000" scaled="1"/>
            <a:tileRect/>
          </a:gradFill>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nchor="t">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07000"/>
              </a:lnSpc>
              <a:spcAft>
                <a:spcPts val="800"/>
              </a:spcAft>
            </a:pPr>
            <a:r>
              <a:rPr lang="es-ES" sz="11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RESULTADOS</a:t>
            </a:r>
            <a:endParaRPr lang="es-ES" sz="1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sp>
        <p:nvSpPr>
          <p:cNvPr id="27" name="CuadroTexto 26">
            <a:extLst>
              <a:ext uri="{FF2B5EF4-FFF2-40B4-BE49-F238E27FC236}">
                <a16:creationId xmlns:a16="http://schemas.microsoft.com/office/drawing/2014/main" id="{4D4204F3-4DB4-B8BD-4736-1B12FDE37467}"/>
              </a:ext>
            </a:extLst>
          </p:cNvPr>
          <p:cNvSpPr txBox="1"/>
          <p:nvPr/>
        </p:nvSpPr>
        <p:spPr>
          <a:xfrm>
            <a:off x="25403" y="1014349"/>
            <a:ext cx="334120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2000" dirty="0">
                <a:latin typeface="Tahoma"/>
              </a:rPr>
              <a:t> </a:t>
            </a:r>
            <a:r>
              <a:rPr lang="es-ES" sz="1200" dirty="0">
                <a:latin typeface="Times New Roman"/>
                <a:cs typeface="Times New Roman"/>
              </a:rPr>
              <a:t>La </a:t>
            </a:r>
            <a:r>
              <a:rPr lang="es-ES" sz="1200" dirty="0" err="1">
                <a:latin typeface="Times New Roman"/>
                <a:cs typeface="Times New Roman"/>
              </a:rPr>
              <a:t>linfangioleiomiomatosis</a:t>
            </a:r>
            <a:r>
              <a:rPr lang="es-ES" sz="1200" b="1" dirty="0">
                <a:latin typeface="Times New Roman"/>
                <a:cs typeface="Times New Roman"/>
              </a:rPr>
              <a:t> (LAM):</a:t>
            </a:r>
            <a:endParaRPr lang="es-ES" sz="1200" b="1">
              <a:latin typeface="Times New Roman"/>
              <a:cs typeface="Calibri"/>
            </a:endParaRPr>
          </a:p>
          <a:p>
            <a:pPr marL="171450" indent="-171450" algn="just">
              <a:buFont typeface="Courier New"/>
              <a:buChar char="o"/>
            </a:pPr>
            <a:r>
              <a:rPr lang="es-ES" sz="1200" dirty="0">
                <a:latin typeface="Times New Roman"/>
                <a:cs typeface="Times New Roman"/>
              </a:rPr>
              <a:t>Rara enfermedad sistémica. </a:t>
            </a:r>
            <a:endParaRPr lang="es-ES" sz="1200" dirty="0">
              <a:latin typeface="Times New Roman"/>
              <a:cs typeface="Calibri"/>
            </a:endParaRPr>
          </a:p>
          <a:p>
            <a:pPr marL="171450" indent="-171450" algn="just">
              <a:buFont typeface="Courier New"/>
              <a:buChar char="o"/>
            </a:pPr>
            <a:r>
              <a:rPr lang="es-ES" sz="1200" dirty="0">
                <a:latin typeface="Times New Roman"/>
                <a:cs typeface="Times New Roman"/>
              </a:rPr>
              <a:t>Proliferación intersticial de músculo liso.</a:t>
            </a:r>
            <a:endParaRPr lang="es-ES" sz="1200" dirty="0">
              <a:latin typeface="Times New Roman"/>
              <a:cs typeface="Calibri"/>
            </a:endParaRPr>
          </a:p>
          <a:p>
            <a:pPr marL="171450" indent="-171450" algn="just">
              <a:buFont typeface="Courier New"/>
              <a:buChar char="o"/>
            </a:pPr>
            <a:r>
              <a:rPr lang="es-ES" sz="1200" dirty="0">
                <a:latin typeface="Times New Roman"/>
                <a:cs typeface="Times New Roman"/>
              </a:rPr>
              <a:t>Afecta especialmente al parénquima pulmonar, con afectación de otros órganos como hígado y riñón.</a:t>
            </a:r>
            <a:r>
              <a:rPr lang="es-ES" sz="1200" dirty="0">
                <a:latin typeface="Times New Roman"/>
                <a:ea typeface="Tahoma"/>
                <a:cs typeface="Tahoma"/>
              </a:rPr>
              <a:t>​</a:t>
            </a:r>
            <a:endParaRPr lang="es-ES" sz="1200">
              <a:latin typeface="Times New Roman"/>
              <a:ea typeface="Calibri"/>
              <a:cs typeface="Calibri"/>
            </a:endParaRPr>
          </a:p>
        </p:txBody>
      </p:sp>
      <p:sp>
        <p:nvSpPr>
          <p:cNvPr id="9" name="CuadroTexto 8">
            <a:extLst>
              <a:ext uri="{FF2B5EF4-FFF2-40B4-BE49-F238E27FC236}">
                <a16:creationId xmlns:a16="http://schemas.microsoft.com/office/drawing/2014/main" id="{851014D3-D06E-EBA8-453E-B11F1C5B3D11}"/>
              </a:ext>
            </a:extLst>
          </p:cNvPr>
          <p:cNvSpPr txBox="1"/>
          <p:nvPr/>
        </p:nvSpPr>
        <p:spPr>
          <a:xfrm>
            <a:off x="4564420" y="5568591"/>
            <a:ext cx="597545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sz="700" i="1" dirty="0">
              <a:latin typeface="Calibri"/>
              <a:cs typeface="Times New Roman"/>
            </a:endParaRPr>
          </a:p>
          <a:p>
            <a:endParaRPr lang="es-ES" sz="1100">
              <a:latin typeface="Times New Roman"/>
              <a:cs typeface="Times New Roman"/>
            </a:endParaRPr>
          </a:p>
        </p:txBody>
      </p:sp>
      <p:sp>
        <p:nvSpPr>
          <p:cNvPr id="10" name="CuadroTexto 9">
            <a:extLst>
              <a:ext uri="{FF2B5EF4-FFF2-40B4-BE49-F238E27FC236}">
                <a16:creationId xmlns:a16="http://schemas.microsoft.com/office/drawing/2014/main" id="{00C88F6E-F34C-7D6F-F0A7-F898EE21FB76}"/>
              </a:ext>
            </a:extLst>
          </p:cNvPr>
          <p:cNvSpPr txBox="1"/>
          <p:nvPr/>
        </p:nvSpPr>
        <p:spPr>
          <a:xfrm>
            <a:off x="52467" y="4732208"/>
            <a:ext cx="903906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900" i="1" dirty="0">
                <a:latin typeface="Times New Roman"/>
                <a:cs typeface="Calibri"/>
              </a:rPr>
              <a:t>Tabla nº1:Características generales de la población a estudio (n=13)</a:t>
            </a:r>
            <a:r>
              <a:rPr lang="es-ES" sz="900" i="1" dirty="0">
                <a:latin typeface="Calibri"/>
                <a:cs typeface="Times New Roman"/>
              </a:rPr>
              <a:t> </a:t>
            </a:r>
            <a:r>
              <a:rPr lang="es-ES" sz="700" baseline="30000" dirty="0">
                <a:latin typeface="Calibri"/>
                <a:cs typeface="Times New Roman"/>
              </a:rPr>
              <a:t>1</a:t>
            </a:r>
            <a:r>
              <a:rPr lang="es-ES" sz="700" i="1" baseline="30000" dirty="0">
                <a:latin typeface="Calibri"/>
                <a:cs typeface="Calibri"/>
              </a:rPr>
              <a:t> </a:t>
            </a:r>
            <a:r>
              <a:rPr lang="es-ES" sz="700" i="1" dirty="0">
                <a:latin typeface="Calibri"/>
                <a:cs typeface="Calibri"/>
              </a:rPr>
              <a:t>Al diagnóstico</a:t>
            </a:r>
            <a:r>
              <a:rPr lang="es-ES" sz="700" i="1" baseline="30000" dirty="0">
                <a:latin typeface="Calibri"/>
                <a:cs typeface="Calibri"/>
              </a:rPr>
              <a:t>  2 </a:t>
            </a:r>
            <a:r>
              <a:rPr lang="es-ES" sz="700" i="1" dirty="0">
                <a:latin typeface="Calibri"/>
                <a:cs typeface="Calibri"/>
              </a:rPr>
              <a:t>Aquel que se presenta más de una vez en el mismo lado o en el hemitórax contralateral  </a:t>
            </a:r>
            <a:r>
              <a:rPr lang="es-ES" sz="700" i="1" baseline="30000" dirty="0">
                <a:latin typeface="Calibri"/>
                <a:cs typeface="Calibri"/>
              </a:rPr>
              <a:t>3 </a:t>
            </a:r>
            <a:r>
              <a:rPr lang="es-ES" sz="700" i="1" dirty="0">
                <a:latin typeface="Calibri"/>
                <a:cs typeface="Calibri"/>
              </a:rPr>
              <a:t>Complejo esclerosis tuberosa </a:t>
            </a:r>
            <a:r>
              <a:rPr lang="es-ES" sz="700" i="1" baseline="30000" dirty="0">
                <a:latin typeface="Calibri"/>
                <a:cs typeface="Calibri"/>
              </a:rPr>
              <a:t>4 </a:t>
            </a:r>
            <a:r>
              <a:rPr lang="es-ES" sz="700" i="1" dirty="0">
                <a:latin typeface="Calibri"/>
                <a:cs typeface="Calibri"/>
              </a:rPr>
              <a:t>Por videotoracoscopia</a:t>
            </a:r>
            <a:r>
              <a:rPr lang="es-ES" sz="700" i="1" baseline="30000" dirty="0">
                <a:latin typeface="Calibri"/>
                <a:cs typeface="Calibri"/>
              </a:rPr>
              <a:t> 5</a:t>
            </a:r>
            <a:r>
              <a:rPr lang="es-ES" sz="700" i="1" dirty="0">
                <a:latin typeface="Calibri"/>
                <a:cs typeface="Calibri"/>
              </a:rPr>
              <a:t>Clínica y pruebas de imagen </a:t>
            </a:r>
            <a:r>
              <a:rPr lang="es-ES" sz="700" i="1" baseline="30000" dirty="0">
                <a:latin typeface="Calibri"/>
                <a:cs typeface="Calibri"/>
              </a:rPr>
              <a:t>6</a:t>
            </a:r>
            <a:r>
              <a:rPr lang="es-ES" sz="700" i="1" dirty="0">
                <a:latin typeface="Calibri"/>
                <a:cs typeface="Calibri"/>
              </a:rPr>
              <a:t>Terapia hormonal sustitutiva </a:t>
            </a:r>
            <a:r>
              <a:rPr lang="es-ES" sz="700" i="1" dirty="0">
                <a:latin typeface="Calibri"/>
                <a:cs typeface="Times New Roman"/>
              </a:rPr>
              <a:t> </a:t>
            </a:r>
            <a:endParaRPr lang="es-ES" sz="700" i="1">
              <a:latin typeface="Calibri"/>
              <a:cs typeface="Calibri"/>
            </a:endParaRPr>
          </a:p>
        </p:txBody>
      </p:sp>
      <p:pic>
        <p:nvPicPr>
          <p:cNvPr id="11" name="Imagen 14" descr="Interfaz de usuario gráfica&#10;&#10;Descripción generada automáticamente">
            <a:extLst>
              <a:ext uri="{FF2B5EF4-FFF2-40B4-BE49-F238E27FC236}">
                <a16:creationId xmlns:a16="http://schemas.microsoft.com/office/drawing/2014/main" id="{4E4221B3-3C87-8472-DFC0-E1E34AED2ABA}"/>
              </a:ext>
            </a:extLst>
          </p:cNvPr>
          <p:cNvPicPr>
            <a:picLocks noChangeAspect="1"/>
          </p:cNvPicPr>
          <p:nvPr/>
        </p:nvPicPr>
        <p:blipFill rotWithShape="1">
          <a:blip r:embed="rId2"/>
          <a:srcRect l="19390" t="48744" r="30483" b="15188"/>
          <a:stretch/>
        </p:blipFill>
        <p:spPr>
          <a:xfrm>
            <a:off x="174260" y="3467151"/>
            <a:ext cx="2736546" cy="1263440"/>
          </a:xfrm>
          <a:prstGeom prst="rect">
            <a:avLst/>
          </a:prstGeom>
          <a:ln w="12700">
            <a:solidFill>
              <a:schemeClr val="tx1"/>
            </a:solidFill>
            <a:prstDash val="dash"/>
          </a:ln>
          <a:effectLst>
            <a:outerShdw blurRad="190500" algn="tl" rotWithShape="0">
              <a:srgbClr val="000000">
                <a:alpha val="70000"/>
              </a:srgbClr>
            </a:outerShdw>
          </a:effectLst>
        </p:spPr>
      </p:pic>
      <p:pic>
        <p:nvPicPr>
          <p:cNvPr id="16" name="Imagen 16" descr="Interfaz de usuario gráfica, Tabla&#10;&#10;Descripción generada automáticamente">
            <a:extLst>
              <a:ext uri="{FF2B5EF4-FFF2-40B4-BE49-F238E27FC236}">
                <a16:creationId xmlns:a16="http://schemas.microsoft.com/office/drawing/2014/main" id="{C5EE5233-5AB4-3235-C3DB-78363F464F24}"/>
              </a:ext>
            </a:extLst>
          </p:cNvPr>
          <p:cNvPicPr>
            <a:picLocks noChangeAspect="1"/>
          </p:cNvPicPr>
          <p:nvPr/>
        </p:nvPicPr>
        <p:blipFill rotWithShape="1">
          <a:blip r:embed="rId3"/>
          <a:srcRect l="21857" t="26545" r="32106" b="8989"/>
          <a:stretch/>
        </p:blipFill>
        <p:spPr>
          <a:xfrm>
            <a:off x="3162924" y="2446575"/>
            <a:ext cx="2826354" cy="2287382"/>
          </a:xfrm>
          <a:prstGeom prst="rect">
            <a:avLst/>
          </a:prstGeom>
          <a:ln>
            <a:solidFill>
              <a:srgbClr val="000000"/>
            </a:solidFill>
            <a:prstDash val="dash"/>
          </a:ln>
          <a:effectLst>
            <a:outerShdw blurRad="292100" dist="139700" dir="2700000" algn="tl" rotWithShape="0">
              <a:srgbClr val="333333">
                <a:alpha val="65000"/>
              </a:srgbClr>
            </a:outerShdw>
          </a:effectLst>
        </p:spPr>
      </p:pic>
      <p:pic>
        <p:nvPicPr>
          <p:cNvPr id="17" name="Imagen 17" descr="Interfaz de usuario gráfica, Aplicación, Tabla&#10;&#10;Descripción generada automáticamente">
            <a:extLst>
              <a:ext uri="{FF2B5EF4-FFF2-40B4-BE49-F238E27FC236}">
                <a16:creationId xmlns:a16="http://schemas.microsoft.com/office/drawing/2014/main" id="{E58288BA-BA16-BE5C-FE7E-AE3B73E9AFCD}"/>
              </a:ext>
            </a:extLst>
          </p:cNvPr>
          <p:cNvPicPr>
            <a:picLocks noChangeAspect="1"/>
          </p:cNvPicPr>
          <p:nvPr/>
        </p:nvPicPr>
        <p:blipFill rotWithShape="1">
          <a:blip r:embed="rId4"/>
          <a:srcRect l="19486" t="26635" r="30988" b="12303"/>
          <a:stretch/>
        </p:blipFill>
        <p:spPr>
          <a:xfrm>
            <a:off x="6141470" y="2446216"/>
            <a:ext cx="2824980" cy="2284965"/>
          </a:xfrm>
          <a:prstGeom prst="rect">
            <a:avLst/>
          </a:prstGeom>
          <a:ln>
            <a:solidFill>
              <a:schemeClr val="tx1"/>
            </a:solidFill>
            <a:prstDash val="dash"/>
          </a:ln>
          <a:effectLst>
            <a:outerShdw blurRad="190500" algn="tl" rotWithShape="0">
              <a:srgbClr val="000000">
                <a:alpha val="70000"/>
              </a:srgbClr>
            </a:outerShdw>
          </a:effectLst>
        </p:spPr>
      </p:pic>
      <p:graphicFrame>
        <p:nvGraphicFramePr>
          <p:cNvPr id="18" name="Diagrama 18">
            <a:extLst>
              <a:ext uri="{FF2B5EF4-FFF2-40B4-BE49-F238E27FC236}">
                <a16:creationId xmlns:a16="http://schemas.microsoft.com/office/drawing/2014/main" id="{00D4178B-1FE4-4288-7D8E-C4EAD1549A1B}"/>
              </a:ext>
            </a:extLst>
          </p:cNvPr>
          <p:cNvGraphicFramePr/>
          <p:nvPr>
            <p:extLst>
              <p:ext uri="{D42A27DB-BD31-4B8C-83A1-F6EECF244321}">
                <p14:modId xmlns:p14="http://schemas.microsoft.com/office/powerpoint/2010/main" val="3245820552"/>
              </p:ext>
            </p:extLst>
          </p:nvPr>
        </p:nvGraphicFramePr>
        <p:xfrm>
          <a:off x="3232254" y="1033383"/>
          <a:ext cx="4384622" cy="13060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35" name="CuadroTexto 234">
            <a:extLst>
              <a:ext uri="{FF2B5EF4-FFF2-40B4-BE49-F238E27FC236}">
                <a16:creationId xmlns:a16="http://schemas.microsoft.com/office/drawing/2014/main" id="{AE0EC888-4E2F-87A8-B817-E5853E26CAB7}"/>
              </a:ext>
            </a:extLst>
          </p:cNvPr>
          <p:cNvSpPr txBox="1"/>
          <p:nvPr/>
        </p:nvSpPr>
        <p:spPr>
          <a:xfrm>
            <a:off x="7285220" y="1134569"/>
            <a:ext cx="1684520" cy="1200329"/>
          </a:xfrm>
          <a:prstGeom prst="rect">
            <a:avLst/>
          </a:prstGeom>
          <a:solidFill>
            <a:srgbClr val="E3E152">
              <a:alpha val="9000"/>
            </a:srgb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1200" dirty="0">
                <a:latin typeface="Times New Roman"/>
                <a:cs typeface="Calibri Light"/>
              </a:rPr>
              <a:t>Análisis de variables epidemiológicas, clínicas, sindrómicas ,su evolución natural y funcional y su tratamiento instaurado.</a:t>
            </a:r>
            <a:endParaRPr lang="es-ES" sz="1200" dirty="0">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CuadroTexto 251">
            <a:extLst>
              <a:ext uri="{FF2B5EF4-FFF2-40B4-BE49-F238E27FC236}">
                <a16:creationId xmlns:a16="http://schemas.microsoft.com/office/drawing/2014/main" id="{1BDFD2E1-6776-FC62-ABE7-4BC5B080E6C0}"/>
              </a:ext>
            </a:extLst>
          </p:cNvPr>
          <p:cNvSpPr txBox="1"/>
          <p:nvPr/>
        </p:nvSpPr>
        <p:spPr>
          <a:xfrm>
            <a:off x="127417" y="1068986"/>
            <a:ext cx="3811249" cy="3170099"/>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just">
              <a:buFont typeface="Courier New"/>
              <a:buChar char="o"/>
            </a:pPr>
            <a:r>
              <a:rPr lang="es-ES" sz="1000" dirty="0">
                <a:latin typeface="Times New Roman"/>
                <a:cs typeface="Arial"/>
              </a:rPr>
              <a:t>Al diagnóstico, presentaron un patrón obstructivo moderado con FEV1 medio de 1,89L(±0,66) [70±19,7%]; CVF de 2,75L(±0,58) [88,45%±15,79%]; DLCO del 59,3%(±17,3) y KCO del 70,07%(±21,6). </a:t>
            </a:r>
            <a:r>
              <a:rPr lang="es-ES" sz="1000" b="1" dirty="0">
                <a:latin typeface="Times New Roman"/>
                <a:cs typeface="Arial"/>
              </a:rPr>
              <a:t>[Figura nº1]</a:t>
            </a:r>
            <a:r>
              <a:rPr lang="es-ES" sz="1000" dirty="0">
                <a:latin typeface="Times New Roman"/>
                <a:cs typeface="Arial"/>
              </a:rPr>
              <a:t>.​</a:t>
            </a:r>
            <a:endParaRPr lang="es-ES"/>
          </a:p>
          <a:p>
            <a:pPr marL="171450" indent="-171450" algn="just">
              <a:buFont typeface="Courier New"/>
              <a:buChar char="o"/>
            </a:pPr>
            <a:endParaRPr lang="es-ES" sz="1000" dirty="0">
              <a:latin typeface="Times New Roman"/>
              <a:cs typeface="Arial"/>
            </a:endParaRPr>
          </a:p>
          <a:p>
            <a:pPr marL="171450" indent="-171450" algn="just">
              <a:buFont typeface="Courier New"/>
              <a:buChar char="o"/>
            </a:pPr>
            <a:endParaRPr lang="es-ES" sz="1000" dirty="0">
              <a:latin typeface="Times New Roman"/>
              <a:cs typeface="Arial"/>
            </a:endParaRPr>
          </a:p>
          <a:p>
            <a:pPr marL="171450" indent="-171450" algn="just">
              <a:buFont typeface="Courier New"/>
              <a:buChar char="o"/>
            </a:pPr>
            <a:endParaRPr lang="es-ES" sz="1000" dirty="0">
              <a:latin typeface="Times New Roman"/>
              <a:cs typeface="Arial"/>
            </a:endParaRPr>
          </a:p>
          <a:p>
            <a:pPr marL="171450" indent="-171450" algn="just">
              <a:buFont typeface="Courier New"/>
              <a:buChar char="o"/>
            </a:pPr>
            <a:endParaRPr lang="es-ES" sz="1000" dirty="0">
              <a:latin typeface="Times New Roman"/>
              <a:cs typeface="Arial"/>
            </a:endParaRPr>
          </a:p>
          <a:p>
            <a:pPr algn="just"/>
            <a:endParaRPr lang="es-ES" sz="1000" dirty="0">
              <a:latin typeface="Times New Roman"/>
              <a:cs typeface="Arial"/>
            </a:endParaRPr>
          </a:p>
          <a:p>
            <a:pPr marL="171450" indent="-171450" algn="just">
              <a:buFont typeface="Courier New"/>
              <a:buChar char="o"/>
            </a:pPr>
            <a:r>
              <a:rPr lang="es-ES" sz="1000" dirty="0">
                <a:latin typeface="Times New Roman"/>
                <a:cs typeface="Arial"/>
              </a:rPr>
              <a:t>El FEV1 presentó estabilidad a los dos años, con inclusive mejoría a los 5 años(n=5) </a:t>
            </a:r>
            <a:r>
              <a:rPr lang="es-ES" sz="1000" b="1" dirty="0">
                <a:latin typeface="Times New Roman"/>
                <a:cs typeface="Arial"/>
              </a:rPr>
              <a:t>[tablaº2]</a:t>
            </a:r>
            <a:r>
              <a:rPr lang="es-ES" sz="1000" dirty="0">
                <a:latin typeface="Times New Roman"/>
                <a:cs typeface="Arial"/>
              </a:rPr>
              <a:t>.​</a:t>
            </a:r>
          </a:p>
          <a:p>
            <a:pPr marL="171450" indent="-171450" algn="just">
              <a:buFont typeface="Courier New"/>
              <a:buChar char="o"/>
            </a:pPr>
            <a:r>
              <a:rPr lang="es-ES" sz="1000" dirty="0">
                <a:latin typeface="Times New Roman"/>
                <a:cs typeface="Arial"/>
              </a:rPr>
              <a:t>El tiempo transcurrido entre el diagnóstico y la indicación de tratamiento con </a:t>
            </a:r>
            <a:r>
              <a:rPr lang="es-ES" sz="1000" dirty="0" err="1">
                <a:latin typeface="Times New Roman"/>
                <a:cs typeface="Arial"/>
              </a:rPr>
              <a:t>sirolimus</a:t>
            </a:r>
            <a:r>
              <a:rPr lang="es-ES" sz="1000" dirty="0">
                <a:latin typeface="Times New Roman"/>
                <a:cs typeface="Arial"/>
              </a:rPr>
              <a:t> fue aproximadamente dos años (22,8±31 meses), de ahí su probable asociación con la estabilización de la función pulmonar. </a:t>
            </a:r>
            <a:r>
              <a:rPr lang="en-US" sz="1000" dirty="0">
                <a:latin typeface="Times New Roman"/>
                <a:cs typeface="Arial"/>
              </a:rPr>
              <a:t>​</a:t>
            </a:r>
          </a:p>
          <a:p>
            <a:pPr marL="171450" indent="-171450" algn="just">
              <a:buFont typeface="Courier New"/>
              <a:buChar char="o"/>
            </a:pPr>
            <a:r>
              <a:rPr lang="es-ES" sz="1000" dirty="0">
                <a:latin typeface="Times New Roman"/>
                <a:cs typeface="Arial"/>
              </a:rPr>
              <a:t>Los EFECTOS SECUNDARIOS fueron leves</a:t>
            </a:r>
            <a:r>
              <a:rPr lang="es-ES" sz="1000" b="1" dirty="0">
                <a:latin typeface="Times New Roman"/>
                <a:cs typeface="Arial"/>
              </a:rPr>
              <a:t>, </a:t>
            </a:r>
            <a:r>
              <a:rPr lang="es-ES" sz="1000" dirty="0">
                <a:latin typeface="Times New Roman"/>
                <a:cs typeface="Arial"/>
              </a:rPr>
              <a:t>siendo el más frecuente la hipercolesterolemia. Un paciente presentó derrame pericárdico leve. La mayoría de nuestros pacientes no presentaron insuficiencia respiratoria crónica ni agudizaciones. Sólo una paciente requirió trasplante pulmonar. ​</a:t>
            </a:r>
          </a:p>
        </p:txBody>
      </p:sp>
      <p:sp>
        <p:nvSpPr>
          <p:cNvPr id="2" name="CuadroTexto 1">
            <a:extLst>
              <a:ext uri="{FF2B5EF4-FFF2-40B4-BE49-F238E27FC236}">
                <a16:creationId xmlns:a16="http://schemas.microsoft.com/office/drawing/2014/main" id="{EB4035FF-9D00-A1D2-9E50-3A551BBCE4A9}"/>
              </a:ext>
            </a:extLst>
          </p:cNvPr>
          <p:cNvSpPr txBox="1"/>
          <p:nvPr/>
        </p:nvSpPr>
        <p:spPr>
          <a:xfrm>
            <a:off x="804773" y="755461"/>
            <a:ext cx="2448272" cy="260328"/>
          </a:xfrm>
          <a:prstGeom prst="rect">
            <a:avLst/>
          </a:prstGeom>
          <a:gradFill flip="none" rotWithShape="1">
            <a:gsLst>
              <a:gs pos="46000">
                <a:srgbClr val="92D050"/>
              </a:gs>
              <a:gs pos="17500">
                <a:srgbClr val="FFFF00"/>
              </a:gs>
              <a:gs pos="0">
                <a:schemeClr val="accent6">
                  <a:tint val="50000"/>
                  <a:satMod val="300000"/>
                </a:schemeClr>
              </a:gs>
              <a:gs pos="35000">
                <a:schemeClr val="accent6">
                  <a:tint val="37000"/>
                  <a:satMod val="300000"/>
                </a:schemeClr>
              </a:gs>
              <a:gs pos="100000">
                <a:schemeClr val="accent6">
                  <a:tint val="15000"/>
                  <a:satMod val="350000"/>
                </a:schemeClr>
              </a:gs>
            </a:gsLst>
            <a:lin ang="8100000" scaled="1"/>
            <a:tileRect/>
          </a:gradFill>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lnSpc>
                <a:spcPct val="107000"/>
              </a:lnSpc>
              <a:spcAft>
                <a:spcPts val="800"/>
              </a:spcAft>
            </a:pPr>
            <a:r>
              <a:rPr lang="es-ES" sz="11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RESULTADOS</a:t>
            </a:r>
            <a:endParaRPr lang="es-ES" sz="1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sp>
        <p:nvSpPr>
          <p:cNvPr id="4" name="Rectángulo 3">
            <a:extLst>
              <a:ext uri="{FF2B5EF4-FFF2-40B4-BE49-F238E27FC236}">
                <a16:creationId xmlns:a16="http://schemas.microsoft.com/office/drawing/2014/main" id="{26634548-D9CB-EAE6-3613-12B6E4260354}"/>
              </a:ext>
            </a:extLst>
          </p:cNvPr>
          <p:cNvSpPr/>
          <p:nvPr/>
        </p:nvSpPr>
        <p:spPr>
          <a:xfrm>
            <a:off x="-617" y="4407332"/>
            <a:ext cx="9057315" cy="573066"/>
          </a:xfrm>
          <a:prstGeom prst="rect">
            <a:avLst/>
          </a:prstGeom>
          <a:gradFill flip="none" rotWithShape="1">
            <a:gsLst>
              <a:gs pos="55019">
                <a:srgbClr val="FFFFCC"/>
              </a:gs>
              <a:gs pos="36038">
                <a:schemeClr val="accent6">
                  <a:lumMod val="20000"/>
                  <a:lumOff val="80000"/>
                </a:schemeClr>
              </a:gs>
              <a:gs pos="0">
                <a:schemeClr val="bg1"/>
              </a:gs>
              <a:gs pos="18379">
                <a:schemeClr val="bg1"/>
              </a:gs>
              <a:gs pos="74000">
                <a:schemeClr val="bg1"/>
              </a:gs>
              <a:gs pos="83000">
                <a:schemeClr val="bg1"/>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a:p>
        </p:txBody>
      </p:sp>
      <p:sp>
        <p:nvSpPr>
          <p:cNvPr id="7" name="CuadroTexto 1">
            <a:extLst>
              <a:ext uri="{FF2B5EF4-FFF2-40B4-BE49-F238E27FC236}">
                <a16:creationId xmlns:a16="http://schemas.microsoft.com/office/drawing/2014/main" id="{B9435DBA-5661-33E4-F048-53DE6B18FAC7}"/>
              </a:ext>
            </a:extLst>
          </p:cNvPr>
          <p:cNvSpPr txBox="1"/>
          <p:nvPr/>
        </p:nvSpPr>
        <p:spPr>
          <a:xfrm>
            <a:off x="1090247" y="4409342"/>
            <a:ext cx="8053753"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s-ES" sz="1100">
              <a:latin typeface="Tahoma"/>
              <a:ea typeface="Tahoma"/>
              <a:cs typeface="Tahoma"/>
            </a:endParaRPr>
          </a:p>
        </p:txBody>
      </p:sp>
      <p:sp>
        <p:nvSpPr>
          <p:cNvPr id="10" name="CuadroTexto 9">
            <a:extLst>
              <a:ext uri="{FF2B5EF4-FFF2-40B4-BE49-F238E27FC236}">
                <a16:creationId xmlns:a16="http://schemas.microsoft.com/office/drawing/2014/main" id="{1F5B0E8A-6849-C2F6-593D-AE8466BBE1E3}"/>
              </a:ext>
            </a:extLst>
          </p:cNvPr>
          <p:cNvSpPr txBox="1"/>
          <p:nvPr/>
        </p:nvSpPr>
        <p:spPr>
          <a:xfrm>
            <a:off x="279169" y="537899"/>
            <a:ext cx="9116291" cy="214482"/>
          </a:xfrm>
          <a:prstGeom prst="rect">
            <a:avLst/>
          </a:prstGeom>
          <a:noFill/>
        </p:spPr>
        <p:txBody>
          <a:bodyPr wrap="square" lIns="91440" tIns="45720" rIns="91440" bIns="45720" anchor="t">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defRPr/>
            </a:pPr>
            <a:r>
              <a:rPr kumimoji="0" lang="es-ES" sz="800" b="0" i="1" u="none" strike="noStrike" kern="1200" cap="none" spc="0" normalizeH="0" baseline="0" noProof="0" dirty="0">
                <a:ln>
                  <a:noFill/>
                </a:ln>
                <a:solidFill>
                  <a:schemeClr val="tx1">
                    <a:lumMod val="65000"/>
                    <a:lumOff val="35000"/>
                  </a:schemeClr>
                </a:solidFill>
                <a:effectLst/>
                <a:uLnTx/>
                <a:uFillTx/>
                <a:latin typeface="Arial"/>
                <a:ea typeface="Calibri" panose="020F0502020204030204" pitchFamily="34" charset="0"/>
                <a:cs typeface="Arial"/>
              </a:rPr>
              <a:t>Domínguez López, MD</a:t>
            </a:r>
            <a:r>
              <a:rPr kumimoji="0" lang="es-ES" sz="800" b="0" i="1" u="none" strike="noStrike" kern="1200" cap="none" spc="0" normalizeH="0" baseline="30000" noProof="0" dirty="0">
                <a:ln>
                  <a:noFill/>
                </a:ln>
                <a:solidFill>
                  <a:schemeClr val="tx1">
                    <a:lumMod val="65000"/>
                    <a:lumOff val="35000"/>
                  </a:schemeClr>
                </a:solidFill>
                <a:effectLst/>
                <a:uLnTx/>
                <a:uFillTx/>
                <a:latin typeface="Arial"/>
                <a:ea typeface="Calibri" panose="020F0502020204030204" pitchFamily="34" charset="0"/>
                <a:cs typeface="Arial"/>
              </a:rPr>
              <a:t>1</a:t>
            </a:r>
            <a:r>
              <a:rPr kumimoji="0" lang="es-ES" sz="800" b="0" i="1" u="none" strike="noStrike" kern="1200" cap="none" spc="0" normalizeH="0" baseline="0" noProof="0" dirty="0">
                <a:ln>
                  <a:noFill/>
                </a:ln>
                <a:solidFill>
                  <a:schemeClr val="tx1">
                    <a:lumMod val="65000"/>
                    <a:lumOff val="35000"/>
                  </a:schemeClr>
                </a:solidFill>
                <a:effectLst/>
                <a:uLnTx/>
                <a:uFillTx/>
                <a:latin typeface="Arial"/>
                <a:ea typeface="Calibri" panose="020F0502020204030204" pitchFamily="34" charset="0"/>
                <a:cs typeface="Arial"/>
              </a:rPr>
              <a:t>; López Ramírez, </a:t>
            </a:r>
            <a:r>
              <a:rPr lang="es-ES" sz="800" i="1" dirty="0">
                <a:solidFill>
                  <a:schemeClr val="tx1">
                    <a:lumMod val="65000"/>
                    <a:lumOff val="35000"/>
                  </a:schemeClr>
                </a:solidFill>
                <a:latin typeface="Arial"/>
                <a:ea typeface="Calibri" panose="020F0502020204030204" pitchFamily="34" charset="0"/>
                <a:cs typeface="Arial"/>
              </a:rPr>
              <a:t>C</a:t>
            </a:r>
            <a:r>
              <a:rPr kumimoji="0" lang="es-ES" sz="800" b="0" i="1" u="none" strike="noStrike" kern="1200" cap="none" spc="0" normalizeH="0" baseline="0" noProof="0" dirty="0">
                <a:ln>
                  <a:noFill/>
                </a:ln>
                <a:solidFill>
                  <a:schemeClr val="tx1">
                    <a:lumMod val="65000"/>
                    <a:lumOff val="35000"/>
                  </a:schemeClr>
                </a:solidFill>
                <a:effectLst/>
                <a:uLnTx/>
                <a:uFillTx/>
                <a:latin typeface="Arial"/>
                <a:ea typeface="Calibri" panose="020F0502020204030204" pitchFamily="34" charset="0"/>
                <a:cs typeface="Arial"/>
              </a:rPr>
              <a:t>; Rodríguez Portal, JA</a:t>
            </a:r>
            <a:r>
              <a:rPr kumimoji="0" lang="es-ES" sz="800" b="0" i="1" u="none" strike="noStrike" kern="1200" cap="none" spc="0" normalizeH="0" baseline="30000" noProof="0" dirty="0">
                <a:ln>
                  <a:noFill/>
                </a:ln>
                <a:solidFill>
                  <a:schemeClr val="tx1">
                    <a:lumMod val="65000"/>
                    <a:lumOff val="35000"/>
                  </a:schemeClr>
                </a:solidFill>
                <a:effectLst/>
                <a:uLnTx/>
                <a:uFillTx/>
                <a:latin typeface="Arial"/>
                <a:ea typeface="Calibri" panose="020F0502020204030204" pitchFamily="34" charset="0"/>
                <a:cs typeface="Arial"/>
              </a:rPr>
              <a:t>1</a:t>
            </a:r>
            <a:r>
              <a:rPr lang="es-ES" sz="800" dirty="0">
                <a:solidFill>
                  <a:schemeClr val="tx1">
                    <a:lumMod val="65000"/>
                    <a:lumOff val="35000"/>
                  </a:schemeClr>
                </a:solidFill>
                <a:latin typeface="Arial"/>
                <a:ea typeface="Calibri" panose="020F0502020204030204" pitchFamily="34" charset="0"/>
                <a:cs typeface="Arial"/>
              </a:rPr>
              <a:t>  </a:t>
            </a:r>
            <a:r>
              <a:rPr kumimoji="0" lang="es-ES" sz="700" b="0" i="1" u="none" strike="noStrike" kern="1200" cap="none" spc="0" normalizeH="0" baseline="30000" noProof="0" dirty="0">
                <a:ln>
                  <a:noFill/>
                </a:ln>
                <a:solidFill>
                  <a:schemeClr val="tx1">
                    <a:lumMod val="65000"/>
                    <a:lumOff val="35000"/>
                  </a:schemeClr>
                </a:solidFill>
                <a:effectLst/>
                <a:uLnTx/>
                <a:uFillTx/>
                <a:latin typeface="Arial"/>
                <a:ea typeface="Calibri" panose="020F0502020204030204" pitchFamily="34" charset="0"/>
                <a:cs typeface="Arial"/>
              </a:rPr>
              <a:t>1</a:t>
            </a:r>
            <a:r>
              <a:rPr kumimoji="0" lang="es-ES" sz="700" b="0" i="1" u="none" strike="noStrike" kern="1200" cap="none" spc="0" normalizeH="0" baseline="0" noProof="0" dirty="0">
                <a:ln>
                  <a:noFill/>
                </a:ln>
                <a:solidFill>
                  <a:schemeClr val="tx1">
                    <a:lumMod val="65000"/>
                    <a:lumOff val="35000"/>
                  </a:schemeClr>
                </a:solidFill>
                <a:effectLst/>
                <a:uLnTx/>
                <a:uFillTx/>
                <a:latin typeface="Arial"/>
                <a:ea typeface="Calibri" panose="020F0502020204030204" pitchFamily="34" charset="0"/>
                <a:cs typeface="Arial"/>
              </a:rPr>
              <a:t>Unidad Médico-Quirúrgica de Enfermedades Respiratorias. Hospital Universitario Virgen del Rocío, Sevilla</a:t>
            </a:r>
            <a:r>
              <a:rPr lang="es-ES" sz="700" i="1" dirty="0">
                <a:solidFill>
                  <a:schemeClr val="tx1">
                    <a:lumMod val="65000"/>
                    <a:lumOff val="35000"/>
                  </a:schemeClr>
                </a:solidFill>
                <a:latin typeface="Arial"/>
                <a:ea typeface="Calibri" panose="020F0502020204030204" pitchFamily="34" charset="0"/>
                <a:cs typeface="Arial"/>
              </a:rPr>
              <a:t> </a:t>
            </a:r>
            <a:endParaRPr lang="es-ES" sz="700" b="0" i="1" u="none" strike="noStrike" kern="1200" cap="none" spc="0" normalizeH="0" baseline="0" noProof="0" dirty="0">
              <a:ln>
                <a:noFill/>
              </a:ln>
              <a:solidFill>
                <a:schemeClr val="tx1">
                  <a:lumMod val="65000"/>
                  <a:lumOff val="35000"/>
                </a:schemeClr>
              </a:solidFill>
              <a:effectLst/>
              <a:uLnTx/>
              <a:uFillTx/>
              <a:latin typeface="Arial"/>
              <a:ea typeface="Calibri" panose="020F0502020204030204" pitchFamily="34" charset="0"/>
              <a:cs typeface="Arial"/>
            </a:endParaRPr>
          </a:p>
        </p:txBody>
      </p:sp>
      <p:sp>
        <p:nvSpPr>
          <p:cNvPr id="11" name="Rectángulo: esquinas redondeadas 10">
            <a:extLst>
              <a:ext uri="{FF2B5EF4-FFF2-40B4-BE49-F238E27FC236}">
                <a16:creationId xmlns:a16="http://schemas.microsoft.com/office/drawing/2014/main" id="{EE5E575D-5684-E519-F5E2-7C5C14CE6B5A}"/>
              </a:ext>
            </a:extLst>
          </p:cNvPr>
          <p:cNvSpPr/>
          <p:nvPr/>
        </p:nvSpPr>
        <p:spPr>
          <a:xfrm>
            <a:off x="1658229" y="0"/>
            <a:ext cx="6965853" cy="541050"/>
          </a:xfrm>
          <a:prstGeom prst="roundRect">
            <a:avLst/>
          </a:prstGeom>
        </p:spPr>
        <p:style>
          <a:lnRef idx="0">
            <a:schemeClr val="accent3"/>
          </a:lnRef>
          <a:fillRef idx="3">
            <a:schemeClr val="accent3"/>
          </a:fillRef>
          <a:effectRef idx="3">
            <a:schemeClr val="accent3"/>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07000"/>
              </a:lnSpc>
              <a:spcAft>
                <a:spcPts val="800"/>
              </a:spcAft>
              <a:defRPr/>
            </a:pPr>
            <a:r>
              <a:rPr lang="es-ES" b="1" dirty="0">
                <a:effectLst>
                  <a:outerShdw blurRad="38100" dist="38100" dir="2700000" algn="tl">
                    <a:srgbClr val="000000">
                      <a:alpha val="43137"/>
                    </a:srgbClr>
                  </a:outerShdw>
                </a:effectLst>
                <a:latin typeface="Arial"/>
                <a:ea typeface="+mn-lt"/>
                <a:cs typeface="Arial"/>
              </a:rPr>
              <a:t>E</a:t>
            </a:r>
            <a:r>
              <a:rPr lang="es-ES" b="1" dirty="0">
                <a:effectLst>
                  <a:outerShdw blurRad="38100" dist="38100" dir="2700000" algn="tl">
                    <a:srgbClr val="000000">
                      <a:alpha val="43137"/>
                    </a:srgbClr>
                  </a:outerShdw>
                </a:effectLst>
                <a:latin typeface="Calibri"/>
                <a:ea typeface="+mn-lt"/>
                <a:cs typeface="Calibri"/>
              </a:rPr>
              <a:t>XPERIENCIA</a:t>
            </a:r>
            <a:r>
              <a:rPr lang="es-ES" b="1" dirty="0">
                <a:effectLst>
                  <a:outerShdw blurRad="38100" dist="38100" dir="2700000" algn="tl">
                    <a:srgbClr val="000000">
                      <a:alpha val="43137"/>
                    </a:srgbClr>
                  </a:outerShdw>
                </a:effectLst>
                <a:ea typeface="+mn-lt"/>
                <a:cs typeface="+mn-lt"/>
              </a:rPr>
              <a:t> CLÍNICA DE LA LINFANGIOLEIOMIOMATOSIS PULMONAR EN UN HOSPITAL DE TERCER NIVEL</a:t>
            </a:r>
            <a:endParaRPr kumimoji="0" lang="es-ES" b="1" i="0" strike="noStrike" kern="120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2" name="CuadroTexto 1">
            <a:extLst>
              <a:ext uri="{FF2B5EF4-FFF2-40B4-BE49-F238E27FC236}">
                <a16:creationId xmlns:a16="http://schemas.microsoft.com/office/drawing/2014/main" id="{BA5E2414-E7AB-08B0-42F0-272F5C6EE013}"/>
              </a:ext>
            </a:extLst>
          </p:cNvPr>
          <p:cNvSpPr txBox="1"/>
          <p:nvPr/>
        </p:nvSpPr>
        <p:spPr>
          <a:xfrm>
            <a:off x="6607512" y="4050217"/>
            <a:ext cx="2448272" cy="260328"/>
          </a:xfrm>
          <a:prstGeom prst="rect">
            <a:avLst/>
          </a:prstGeom>
          <a:gradFill flip="none" rotWithShape="1">
            <a:gsLst>
              <a:gs pos="46000">
                <a:srgbClr val="92D050"/>
              </a:gs>
              <a:gs pos="17500">
                <a:srgbClr val="FFFF00"/>
              </a:gs>
              <a:gs pos="0">
                <a:schemeClr val="accent6">
                  <a:tint val="50000"/>
                  <a:satMod val="300000"/>
                </a:schemeClr>
              </a:gs>
              <a:gs pos="35000">
                <a:schemeClr val="accent6">
                  <a:tint val="37000"/>
                  <a:satMod val="300000"/>
                </a:schemeClr>
              </a:gs>
              <a:gs pos="100000">
                <a:schemeClr val="accent6">
                  <a:tint val="15000"/>
                  <a:satMod val="350000"/>
                </a:schemeClr>
              </a:gs>
            </a:gsLst>
            <a:lin ang="8100000" scaled="1"/>
            <a:tileRect/>
          </a:gradFill>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lnSpc>
                <a:spcPct val="107000"/>
              </a:lnSpc>
              <a:spcAft>
                <a:spcPts val="800"/>
              </a:spcAft>
            </a:pPr>
            <a:r>
              <a:rPr lang="es-ES" sz="11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CONCLUSIONES</a:t>
            </a:r>
            <a:endParaRPr lang="es-ES" sz="1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8" name="Tabla 7">
            <a:extLst>
              <a:ext uri="{FF2B5EF4-FFF2-40B4-BE49-F238E27FC236}">
                <a16:creationId xmlns:a16="http://schemas.microsoft.com/office/drawing/2014/main" id="{1D433883-12FA-FAE4-A761-E3FF6831068D}"/>
              </a:ext>
            </a:extLst>
          </p:cNvPr>
          <p:cNvGraphicFramePr>
            <a:graphicFrameLocks noGrp="1"/>
          </p:cNvGraphicFramePr>
          <p:nvPr>
            <p:extLst>
              <p:ext uri="{D42A27DB-BD31-4B8C-83A1-F6EECF244321}">
                <p14:modId xmlns:p14="http://schemas.microsoft.com/office/powerpoint/2010/main" val="167469809"/>
              </p:ext>
            </p:extLst>
          </p:nvPr>
        </p:nvGraphicFramePr>
        <p:xfrm>
          <a:off x="4209625" y="756772"/>
          <a:ext cx="4565093" cy="2529840"/>
        </p:xfrm>
        <a:graphic>
          <a:graphicData uri="http://schemas.openxmlformats.org/drawingml/2006/table">
            <a:tbl>
              <a:tblPr firstRow="1" bandRow="1">
                <a:tableStyleId>{08FB837D-C827-4EFA-A057-4D05807E0F7C}</a:tableStyleId>
              </a:tblPr>
              <a:tblGrid>
                <a:gridCol w="1159780">
                  <a:extLst>
                    <a:ext uri="{9D8B030D-6E8A-4147-A177-3AD203B41FA5}">
                      <a16:colId xmlns:a16="http://schemas.microsoft.com/office/drawing/2014/main" val="3760473915"/>
                    </a:ext>
                  </a:extLst>
                </a:gridCol>
                <a:gridCol w="1085753">
                  <a:extLst>
                    <a:ext uri="{9D8B030D-6E8A-4147-A177-3AD203B41FA5}">
                      <a16:colId xmlns:a16="http://schemas.microsoft.com/office/drawing/2014/main" val="376092944"/>
                    </a:ext>
                  </a:extLst>
                </a:gridCol>
                <a:gridCol w="1159780">
                  <a:extLst>
                    <a:ext uri="{9D8B030D-6E8A-4147-A177-3AD203B41FA5}">
                      <a16:colId xmlns:a16="http://schemas.microsoft.com/office/drawing/2014/main" val="490873497"/>
                    </a:ext>
                  </a:extLst>
                </a:gridCol>
                <a:gridCol w="1159780">
                  <a:extLst>
                    <a:ext uri="{9D8B030D-6E8A-4147-A177-3AD203B41FA5}">
                      <a16:colId xmlns:a16="http://schemas.microsoft.com/office/drawing/2014/main" val="2524711574"/>
                    </a:ext>
                  </a:extLst>
                </a:gridCol>
              </a:tblGrid>
              <a:tr h="265213">
                <a:tc>
                  <a:txBody>
                    <a:bodyPr/>
                    <a:lstStyle/>
                    <a:p>
                      <a:pPr rtl="0" fontAlgn="base"/>
                      <a:r>
                        <a:rPr lang="es-ES" sz="700" dirty="0">
                          <a:effectLst/>
                          <a:latin typeface="Tahoma"/>
                        </a:rPr>
                        <a:t>PRUEBAS FUNCIONALES </a:t>
                      </a:r>
                    </a:p>
                  </a:txBody>
                  <a:tcPr/>
                </a:tc>
                <a:tc>
                  <a:txBody>
                    <a:bodyPr/>
                    <a:lstStyle/>
                    <a:p>
                      <a:pPr rtl="0" fontAlgn="base"/>
                      <a:r>
                        <a:rPr lang="es-ES" sz="700" dirty="0">
                          <a:effectLst/>
                          <a:latin typeface="Tahoma"/>
                        </a:rPr>
                        <a:t>AL DIAGNÓSTICO (N=13) </a:t>
                      </a:r>
                    </a:p>
                  </a:txBody>
                  <a:tcPr/>
                </a:tc>
                <a:tc>
                  <a:txBody>
                    <a:bodyPr/>
                    <a:lstStyle/>
                    <a:p>
                      <a:pPr rtl="0" fontAlgn="base"/>
                      <a:r>
                        <a:rPr lang="es-ES" sz="700" dirty="0">
                          <a:effectLst/>
                          <a:latin typeface="Tahoma"/>
                        </a:rPr>
                        <a:t>A LOS 2 AÑOS (N=12) </a:t>
                      </a:r>
                    </a:p>
                  </a:txBody>
                  <a:tcPr/>
                </a:tc>
                <a:tc>
                  <a:txBody>
                    <a:bodyPr/>
                    <a:lstStyle/>
                    <a:p>
                      <a:pPr rtl="0" fontAlgn="base"/>
                      <a:r>
                        <a:rPr lang="es-ES" sz="700" dirty="0">
                          <a:effectLst/>
                          <a:latin typeface="Tahoma"/>
                        </a:rPr>
                        <a:t>A LOS 5 AÑOS (N=5) </a:t>
                      </a:r>
                    </a:p>
                  </a:txBody>
                  <a:tcPr/>
                </a:tc>
                <a:extLst>
                  <a:ext uri="{0D108BD9-81ED-4DB2-BD59-A6C34878D82A}">
                    <a16:rowId xmlns:a16="http://schemas.microsoft.com/office/drawing/2014/main" val="3319461110"/>
                  </a:ext>
                </a:extLst>
              </a:tr>
              <a:tr h="167503">
                <a:tc>
                  <a:txBody>
                    <a:bodyPr/>
                    <a:lstStyle/>
                    <a:p>
                      <a:pPr rtl="0" fontAlgn="base"/>
                      <a:r>
                        <a:rPr lang="es-ES" sz="900" dirty="0">
                          <a:effectLst/>
                          <a:latin typeface="Tahoma"/>
                        </a:rPr>
                        <a:t>CVF</a:t>
                      </a:r>
                      <a:r>
                        <a:rPr lang="es-ES" sz="600" baseline="30000" dirty="0">
                          <a:effectLst/>
                          <a:latin typeface="Tahoma"/>
                        </a:rPr>
                        <a:t>1</a:t>
                      </a:r>
                      <a:r>
                        <a:rPr lang="es-ES" sz="700" baseline="30000" dirty="0">
                          <a:effectLst/>
                          <a:latin typeface="Tahoma"/>
                        </a:rPr>
                        <a:t> (</a:t>
                      </a:r>
                      <a:r>
                        <a:rPr lang="es-ES" sz="600" dirty="0">
                          <a:effectLst/>
                          <a:latin typeface="Tahoma"/>
                        </a:rPr>
                        <a:t>L; DE) </a:t>
                      </a:r>
                    </a:p>
                  </a:txBody>
                  <a:tcPr/>
                </a:tc>
                <a:tc>
                  <a:txBody>
                    <a:bodyPr/>
                    <a:lstStyle/>
                    <a:p>
                      <a:pPr rtl="0" fontAlgn="base"/>
                      <a:r>
                        <a:rPr lang="es-ES" sz="800" dirty="0">
                          <a:effectLst/>
                          <a:latin typeface="Tahoma"/>
                        </a:rPr>
                        <a:t>2.75 (± 0,58) </a:t>
                      </a:r>
                    </a:p>
                  </a:txBody>
                  <a:tcPr/>
                </a:tc>
                <a:tc>
                  <a:txBody>
                    <a:bodyPr/>
                    <a:lstStyle/>
                    <a:p>
                      <a:pPr rtl="0" fontAlgn="base"/>
                      <a:r>
                        <a:rPr lang="es-ES" sz="800" dirty="0">
                          <a:effectLst/>
                          <a:latin typeface="Tahoma"/>
                        </a:rPr>
                        <a:t>2,70 (±0,64) </a:t>
                      </a:r>
                    </a:p>
                  </a:txBody>
                  <a:tcPr/>
                </a:tc>
                <a:tc>
                  <a:txBody>
                    <a:bodyPr/>
                    <a:lstStyle/>
                    <a:p>
                      <a:pPr rtl="0" fontAlgn="base"/>
                      <a:r>
                        <a:rPr lang="es-ES" sz="800" dirty="0">
                          <a:effectLst/>
                          <a:latin typeface="Tahoma"/>
                        </a:rPr>
                        <a:t>2,78 (±0,51) </a:t>
                      </a:r>
                    </a:p>
                  </a:txBody>
                  <a:tcPr/>
                </a:tc>
                <a:extLst>
                  <a:ext uri="{0D108BD9-81ED-4DB2-BD59-A6C34878D82A}">
                    <a16:rowId xmlns:a16="http://schemas.microsoft.com/office/drawing/2014/main" val="2493034017"/>
                  </a:ext>
                </a:extLst>
              </a:tr>
              <a:tr h="167503">
                <a:tc>
                  <a:txBody>
                    <a:bodyPr/>
                    <a:lstStyle/>
                    <a:p>
                      <a:pPr rtl="0" fontAlgn="base"/>
                      <a:r>
                        <a:rPr lang="es-ES" sz="900" dirty="0">
                          <a:effectLst/>
                          <a:latin typeface="Tahoma"/>
                        </a:rPr>
                        <a:t>CVF </a:t>
                      </a:r>
                      <a:r>
                        <a:rPr lang="es-ES" sz="600" dirty="0">
                          <a:effectLst/>
                          <a:latin typeface="Tahoma"/>
                        </a:rPr>
                        <a:t>(%; DE) </a:t>
                      </a:r>
                      <a:endParaRPr lang="es-ES" sz="600">
                        <a:effectLst/>
                        <a:latin typeface="Tahoma"/>
                      </a:endParaRPr>
                    </a:p>
                  </a:txBody>
                  <a:tcPr/>
                </a:tc>
                <a:tc>
                  <a:txBody>
                    <a:bodyPr/>
                    <a:lstStyle/>
                    <a:p>
                      <a:pPr rtl="0" fontAlgn="base"/>
                      <a:r>
                        <a:rPr lang="es-ES" sz="800" dirty="0">
                          <a:effectLst/>
                          <a:latin typeface="Tahoma"/>
                        </a:rPr>
                        <a:t>88,45 (±15,8) </a:t>
                      </a:r>
                    </a:p>
                  </a:txBody>
                  <a:tcPr/>
                </a:tc>
                <a:tc>
                  <a:txBody>
                    <a:bodyPr/>
                    <a:lstStyle/>
                    <a:p>
                      <a:pPr rtl="0" fontAlgn="base"/>
                      <a:r>
                        <a:rPr lang="es-ES" sz="800" dirty="0">
                          <a:effectLst/>
                          <a:latin typeface="Tahoma"/>
                        </a:rPr>
                        <a:t>88,62 (±17,29) </a:t>
                      </a:r>
                    </a:p>
                  </a:txBody>
                  <a:tcPr/>
                </a:tc>
                <a:tc>
                  <a:txBody>
                    <a:bodyPr/>
                    <a:lstStyle/>
                    <a:p>
                      <a:pPr rtl="0" fontAlgn="base"/>
                      <a:r>
                        <a:rPr lang="es-ES" sz="800" dirty="0">
                          <a:effectLst/>
                          <a:latin typeface="Tahoma"/>
                        </a:rPr>
                        <a:t>83,40 (±15,30) </a:t>
                      </a:r>
                    </a:p>
                  </a:txBody>
                  <a:tcPr/>
                </a:tc>
                <a:extLst>
                  <a:ext uri="{0D108BD9-81ED-4DB2-BD59-A6C34878D82A}">
                    <a16:rowId xmlns:a16="http://schemas.microsoft.com/office/drawing/2014/main" val="554618023"/>
                  </a:ext>
                </a:extLst>
              </a:tr>
              <a:tr h="167503">
                <a:tc>
                  <a:txBody>
                    <a:bodyPr/>
                    <a:lstStyle/>
                    <a:p>
                      <a:pPr rtl="0" fontAlgn="base"/>
                      <a:r>
                        <a:rPr lang="es-ES" sz="900" dirty="0">
                          <a:effectLst/>
                          <a:latin typeface="Tahoma"/>
                        </a:rPr>
                        <a:t>FEV1</a:t>
                      </a:r>
                      <a:r>
                        <a:rPr lang="es-ES" sz="600" baseline="30000" dirty="0">
                          <a:effectLst/>
                          <a:latin typeface="Tahoma"/>
                        </a:rPr>
                        <a:t>2 </a:t>
                      </a:r>
                      <a:r>
                        <a:rPr lang="es-ES" sz="600" dirty="0">
                          <a:effectLst/>
                          <a:latin typeface="Tahoma"/>
                        </a:rPr>
                        <a:t>(L; DE) </a:t>
                      </a:r>
                      <a:endParaRPr lang="es-ES" sz="600">
                        <a:effectLst/>
                        <a:latin typeface="Tahoma"/>
                      </a:endParaRPr>
                    </a:p>
                  </a:txBody>
                  <a:tcPr/>
                </a:tc>
                <a:tc>
                  <a:txBody>
                    <a:bodyPr/>
                    <a:lstStyle/>
                    <a:p>
                      <a:pPr rtl="0" fontAlgn="base"/>
                      <a:r>
                        <a:rPr lang="es-ES" sz="800" dirty="0">
                          <a:effectLst/>
                          <a:latin typeface="Tahoma"/>
                        </a:rPr>
                        <a:t>1,89 (± 0,66) </a:t>
                      </a:r>
                    </a:p>
                  </a:txBody>
                  <a:tcPr/>
                </a:tc>
                <a:tc>
                  <a:txBody>
                    <a:bodyPr/>
                    <a:lstStyle/>
                    <a:p>
                      <a:pPr rtl="0" fontAlgn="base"/>
                      <a:r>
                        <a:rPr lang="es-ES" sz="800" dirty="0">
                          <a:effectLst/>
                          <a:latin typeface="Tahoma"/>
                        </a:rPr>
                        <a:t>1,80 (±0,65) </a:t>
                      </a:r>
                    </a:p>
                  </a:txBody>
                  <a:tcPr/>
                </a:tc>
                <a:tc>
                  <a:txBody>
                    <a:bodyPr/>
                    <a:lstStyle/>
                    <a:p>
                      <a:pPr rtl="0" fontAlgn="base"/>
                      <a:r>
                        <a:rPr lang="es-ES" sz="800" dirty="0">
                          <a:effectLst/>
                          <a:latin typeface="Tahoma"/>
                        </a:rPr>
                        <a:t>2,17 (±1,16) </a:t>
                      </a:r>
                    </a:p>
                  </a:txBody>
                  <a:tcPr/>
                </a:tc>
                <a:extLst>
                  <a:ext uri="{0D108BD9-81ED-4DB2-BD59-A6C34878D82A}">
                    <a16:rowId xmlns:a16="http://schemas.microsoft.com/office/drawing/2014/main" val="1488093788"/>
                  </a:ext>
                </a:extLst>
              </a:tr>
              <a:tr h="167503">
                <a:tc>
                  <a:txBody>
                    <a:bodyPr/>
                    <a:lstStyle/>
                    <a:p>
                      <a:pPr rtl="0" fontAlgn="base"/>
                      <a:r>
                        <a:rPr lang="es-ES" sz="900" dirty="0">
                          <a:effectLst/>
                          <a:latin typeface="Tahoma"/>
                        </a:rPr>
                        <a:t>FEV1 </a:t>
                      </a:r>
                      <a:r>
                        <a:rPr lang="es-ES" sz="600" dirty="0">
                          <a:effectLst/>
                          <a:latin typeface="Tahoma"/>
                        </a:rPr>
                        <a:t>(%; DE) </a:t>
                      </a:r>
                      <a:endParaRPr lang="es-ES" sz="600">
                        <a:effectLst/>
                        <a:latin typeface="Tahoma"/>
                      </a:endParaRPr>
                    </a:p>
                  </a:txBody>
                  <a:tcPr/>
                </a:tc>
                <a:tc>
                  <a:txBody>
                    <a:bodyPr/>
                    <a:lstStyle/>
                    <a:p>
                      <a:pPr rtl="0" fontAlgn="base"/>
                      <a:r>
                        <a:rPr lang="es-ES" sz="800" dirty="0">
                          <a:effectLst/>
                          <a:latin typeface="Tahoma"/>
                        </a:rPr>
                        <a:t>69,94 (±19,65) </a:t>
                      </a:r>
                    </a:p>
                  </a:txBody>
                  <a:tcPr/>
                </a:tc>
                <a:tc>
                  <a:txBody>
                    <a:bodyPr/>
                    <a:lstStyle/>
                    <a:p>
                      <a:pPr rtl="0" fontAlgn="base"/>
                      <a:r>
                        <a:rPr lang="es-ES" sz="800" dirty="0">
                          <a:effectLst/>
                          <a:latin typeface="Tahoma"/>
                        </a:rPr>
                        <a:t>69,28% (±22,10) </a:t>
                      </a:r>
                    </a:p>
                  </a:txBody>
                  <a:tcPr/>
                </a:tc>
                <a:tc>
                  <a:txBody>
                    <a:bodyPr/>
                    <a:lstStyle/>
                    <a:p>
                      <a:pPr rtl="0" fontAlgn="base"/>
                      <a:r>
                        <a:rPr lang="es-ES" sz="800" dirty="0">
                          <a:effectLst/>
                          <a:latin typeface="Tahoma"/>
                        </a:rPr>
                        <a:t>70,80 (±24,05) </a:t>
                      </a:r>
                    </a:p>
                  </a:txBody>
                  <a:tcPr/>
                </a:tc>
                <a:extLst>
                  <a:ext uri="{0D108BD9-81ED-4DB2-BD59-A6C34878D82A}">
                    <a16:rowId xmlns:a16="http://schemas.microsoft.com/office/drawing/2014/main" val="3120945140"/>
                  </a:ext>
                </a:extLst>
              </a:tr>
              <a:tr h="167503">
                <a:tc>
                  <a:txBody>
                    <a:bodyPr/>
                    <a:lstStyle/>
                    <a:p>
                      <a:pPr rtl="0" fontAlgn="base"/>
                      <a:r>
                        <a:rPr lang="es-ES" sz="900" dirty="0">
                          <a:effectLst/>
                          <a:latin typeface="Tahoma"/>
                        </a:rPr>
                        <a:t>FEV1/CVF </a:t>
                      </a:r>
                      <a:r>
                        <a:rPr lang="es-ES" sz="600" dirty="0">
                          <a:effectLst/>
                          <a:latin typeface="Tahoma"/>
                        </a:rPr>
                        <a:t>(%; DE) </a:t>
                      </a:r>
                      <a:endParaRPr lang="es-ES" sz="600">
                        <a:effectLst/>
                        <a:latin typeface="Tahoma"/>
                      </a:endParaRPr>
                    </a:p>
                  </a:txBody>
                  <a:tcPr/>
                </a:tc>
                <a:tc>
                  <a:txBody>
                    <a:bodyPr/>
                    <a:lstStyle/>
                    <a:p>
                      <a:pPr rtl="0" fontAlgn="base"/>
                      <a:r>
                        <a:rPr lang="es-ES" sz="800" dirty="0">
                          <a:effectLst/>
                          <a:latin typeface="Tahoma"/>
                        </a:rPr>
                        <a:t>68,56% (±17,93) </a:t>
                      </a:r>
                    </a:p>
                  </a:txBody>
                  <a:tcPr/>
                </a:tc>
                <a:tc>
                  <a:txBody>
                    <a:bodyPr/>
                    <a:lstStyle/>
                    <a:p>
                      <a:pPr rtl="0" fontAlgn="base"/>
                      <a:r>
                        <a:rPr lang="es-ES" sz="800" dirty="0">
                          <a:effectLst/>
                          <a:latin typeface="Tahoma"/>
                        </a:rPr>
                        <a:t>65,19 (±19,59) </a:t>
                      </a:r>
                    </a:p>
                  </a:txBody>
                  <a:tcPr/>
                </a:tc>
                <a:tc>
                  <a:txBody>
                    <a:bodyPr/>
                    <a:lstStyle/>
                    <a:p>
                      <a:pPr rtl="0" fontAlgn="base"/>
                      <a:r>
                        <a:rPr lang="es-ES" sz="800" dirty="0">
                          <a:effectLst/>
                          <a:latin typeface="Tahoma"/>
                        </a:rPr>
                        <a:t>59,30 (±6,67) </a:t>
                      </a:r>
                    </a:p>
                  </a:txBody>
                  <a:tcPr/>
                </a:tc>
                <a:extLst>
                  <a:ext uri="{0D108BD9-81ED-4DB2-BD59-A6C34878D82A}">
                    <a16:rowId xmlns:a16="http://schemas.microsoft.com/office/drawing/2014/main" val="4219730768"/>
                  </a:ext>
                </a:extLst>
              </a:tr>
              <a:tr h="167503">
                <a:tc>
                  <a:txBody>
                    <a:bodyPr/>
                    <a:lstStyle/>
                    <a:p>
                      <a:pPr rtl="0" fontAlgn="base"/>
                      <a:r>
                        <a:rPr lang="es-ES" sz="900" dirty="0">
                          <a:effectLst/>
                          <a:latin typeface="Tahoma"/>
                        </a:rPr>
                        <a:t>DLCO</a:t>
                      </a:r>
                      <a:r>
                        <a:rPr lang="es-ES" sz="600" baseline="30000" dirty="0">
                          <a:effectLst/>
                          <a:latin typeface="Tahoma"/>
                        </a:rPr>
                        <a:t>3</a:t>
                      </a:r>
                      <a:r>
                        <a:rPr lang="es-ES" sz="900" dirty="0">
                          <a:effectLst/>
                          <a:latin typeface="Tahoma"/>
                        </a:rPr>
                        <a:t> </a:t>
                      </a:r>
                      <a:r>
                        <a:rPr lang="es-ES" sz="600" dirty="0">
                          <a:effectLst/>
                          <a:latin typeface="Tahoma"/>
                        </a:rPr>
                        <a:t>(%; DE) </a:t>
                      </a:r>
                      <a:endParaRPr lang="es-ES" sz="600">
                        <a:effectLst/>
                        <a:latin typeface="Tahoma"/>
                      </a:endParaRPr>
                    </a:p>
                  </a:txBody>
                  <a:tcPr/>
                </a:tc>
                <a:tc>
                  <a:txBody>
                    <a:bodyPr/>
                    <a:lstStyle/>
                    <a:p>
                      <a:pPr rtl="0" fontAlgn="base"/>
                      <a:r>
                        <a:rPr lang="es-ES" sz="800" dirty="0">
                          <a:effectLst/>
                          <a:latin typeface="Tahoma"/>
                        </a:rPr>
                        <a:t>59,30 (± 17,30) </a:t>
                      </a:r>
                    </a:p>
                  </a:txBody>
                  <a:tcPr/>
                </a:tc>
                <a:tc>
                  <a:txBody>
                    <a:bodyPr/>
                    <a:lstStyle/>
                    <a:p>
                      <a:pPr rtl="0" fontAlgn="base"/>
                      <a:r>
                        <a:rPr lang="es-ES" sz="800" dirty="0">
                          <a:effectLst/>
                          <a:latin typeface="Tahoma"/>
                        </a:rPr>
                        <a:t>56,23 (±5,41) </a:t>
                      </a:r>
                    </a:p>
                  </a:txBody>
                  <a:tcPr/>
                </a:tc>
                <a:tc>
                  <a:txBody>
                    <a:bodyPr/>
                    <a:lstStyle/>
                    <a:p>
                      <a:pPr rtl="0" fontAlgn="base"/>
                      <a:r>
                        <a:rPr lang="es-ES" sz="800" dirty="0">
                          <a:effectLst/>
                          <a:latin typeface="Tahoma"/>
                        </a:rPr>
                        <a:t>50 (± 9,9) </a:t>
                      </a:r>
                    </a:p>
                  </a:txBody>
                  <a:tcPr/>
                </a:tc>
                <a:extLst>
                  <a:ext uri="{0D108BD9-81ED-4DB2-BD59-A6C34878D82A}">
                    <a16:rowId xmlns:a16="http://schemas.microsoft.com/office/drawing/2014/main" val="3851076247"/>
                  </a:ext>
                </a:extLst>
              </a:tr>
              <a:tr h="167503">
                <a:tc>
                  <a:txBody>
                    <a:bodyPr/>
                    <a:lstStyle/>
                    <a:p>
                      <a:pPr rtl="0" fontAlgn="base"/>
                      <a:r>
                        <a:rPr lang="es-ES" sz="900" dirty="0">
                          <a:effectLst/>
                          <a:latin typeface="Tahoma"/>
                        </a:rPr>
                        <a:t>KCO</a:t>
                      </a:r>
                      <a:r>
                        <a:rPr lang="es-ES" sz="600" baseline="30000" dirty="0">
                          <a:effectLst/>
                          <a:latin typeface="Tahoma"/>
                        </a:rPr>
                        <a:t>4 </a:t>
                      </a:r>
                      <a:r>
                        <a:rPr lang="es-ES" sz="600" dirty="0">
                          <a:effectLst/>
                          <a:latin typeface="Tahoma"/>
                        </a:rPr>
                        <a:t>(%; DE) </a:t>
                      </a:r>
                      <a:endParaRPr lang="es-ES" sz="600">
                        <a:effectLst/>
                        <a:latin typeface="Tahoma"/>
                      </a:endParaRPr>
                    </a:p>
                  </a:txBody>
                  <a:tcPr/>
                </a:tc>
                <a:tc>
                  <a:txBody>
                    <a:bodyPr/>
                    <a:lstStyle/>
                    <a:p>
                      <a:pPr rtl="0" fontAlgn="base"/>
                      <a:r>
                        <a:rPr lang="es-ES" sz="800" dirty="0">
                          <a:effectLst/>
                          <a:latin typeface="Tahoma"/>
                        </a:rPr>
                        <a:t>70,7 (±21,59) </a:t>
                      </a:r>
                    </a:p>
                  </a:txBody>
                  <a:tcPr/>
                </a:tc>
                <a:tc>
                  <a:txBody>
                    <a:bodyPr/>
                    <a:lstStyle/>
                    <a:p>
                      <a:pPr rtl="0" fontAlgn="base"/>
                      <a:r>
                        <a:rPr lang="es-ES" sz="800" dirty="0">
                          <a:effectLst/>
                          <a:latin typeface="Tahoma"/>
                        </a:rPr>
                        <a:t>64,15 (±13,43) </a:t>
                      </a:r>
                    </a:p>
                  </a:txBody>
                  <a:tcPr/>
                </a:tc>
                <a:tc>
                  <a:txBody>
                    <a:bodyPr/>
                    <a:lstStyle/>
                    <a:p>
                      <a:pPr rtl="0" fontAlgn="base"/>
                      <a:r>
                        <a:rPr lang="es-ES" sz="800" dirty="0">
                          <a:effectLst/>
                          <a:latin typeface="Tahoma"/>
                        </a:rPr>
                        <a:t>45,5 (±21,92) </a:t>
                      </a:r>
                    </a:p>
                  </a:txBody>
                  <a:tcPr/>
                </a:tc>
                <a:extLst>
                  <a:ext uri="{0D108BD9-81ED-4DB2-BD59-A6C34878D82A}">
                    <a16:rowId xmlns:a16="http://schemas.microsoft.com/office/drawing/2014/main" val="3724095631"/>
                  </a:ext>
                </a:extLst>
              </a:tr>
              <a:tr h="167503">
                <a:tc>
                  <a:txBody>
                    <a:bodyPr/>
                    <a:lstStyle/>
                    <a:p>
                      <a:pPr rtl="0" fontAlgn="base"/>
                      <a:r>
                        <a:rPr lang="es-ES" sz="900" dirty="0">
                          <a:effectLst/>
                          <a:latin typeface="Tahoma"/>
                        </a:rPr>
                        <a:t>TM6M</a:t>
                      </a:r>
                      <a:r>
                        <a:rPr lang="es-ES" sz="600" baseline="30000" dirty="0">
                          <a:effectLst/>
                          <a:latin typeface="Tahoma"/>
                        </a:rPr>
                        <a:t>5 </a:t>
                      </a:r>
                      <a:r>
                        <a:rPr lang="es-ES" sz="600" dirty="0">
                          <a:effectLst/>
                          <a:latin typeface="Tahoma"/>
                        </a:rPr>
                        <a:t>(metros; DE) </a:t>
                      </a:r>
                      <a:endParaRPr lang="es-ES" sz="600">
                        <a:effectLst/>
                        <a:latin typeface="Tahoma"/>
                      </a:endParaRPr>
                    </a:p>
                  </a:txBody>
                  <a:tcPr/>
                </a:tc>
                <a:tc gridSpan="2">
                  <a:txBody>
                    <a:bodyPr/>
                    <a:lstStyle/>
                    <a:p>
                      <a:pPr rtl="0" fontAlgn="base"/>
                      <a:r>
                        <a:rPr lang="es-ES" sz="800" dirty="0">
                          <a:effectLst/>
                          <a:latin typeface="Tahoma"/>
                        </a:rPr>
                        <a:t>493,13(±130,94) </a:t>
                      </a:r>
                    </a:p>
                  </a:txBody>
                  <a:tcPr/>
                </a:tc>
                <a:tc hMerge="1">
                  <a:txBody>
                    <a:bodyPr/>
                    <a:lstStyle/>
                    <a:p>
                      <a:endParaRPr lang="es-ES"/>
                    </a:p>
                  </a:txBody>
                  <a:tcPr marL="0" marR="0" marT="0" marB="0" horzOverflow="overflow"/>
                </a:tc>
                <a:tc>
                  <a:txBody>
                    <a:bodyPr/>
                    <a:lstStyle/>
                    <a:p>
                      <a:pPr rtl="0" fontAlgn="base"/>
                      <a:endParaRPr lang="es-ES" sz="800" dirty="0">
                        <a:effectLst/>
                        <a:latin typeface="Tahoma"/>
                      </a:endParaRPr>
                    </a:p>
                  </a:txBody>
                  <a:tcPr/>
                </a:tc>
                <a:extLst>
                  <a:ext uri="{0D108BD9-81ED-4DB2-BD59-A6C34878D82A}">
                    <a16:rowId xmlns:a16="http://schemas.microsoft.com/office/drawing/2014/main" val="4083043362"/>
                  </a:ext>
                </a:extLst>
              </a:tr>
              <a:tr h="139586">
                <a:tc>
                  <a:txBody>
                    <a:bodyPr/>
                    <a:lstStyle/>
                    <a:p>
                      <a:pPr rtl="0" fontAlgn="base"/>
                      <a:r>
                        <a:rPr lang="es-ES" sz="600" dirty="0">
                          <a:effectLst/>
                          <a:latin typeface="Tahoma"/>
                        </a:rPr>
                        <a:t>SatO2 inicio (%; DE) </a:t>
                      </a:r>
                      <a:endParaRPr lang="es-ES" sz="1200">
                        <a:effectLst/>
                        <a:latin typeface="Tahoma"/>
                      </a:endParaRPr>
                    </a:p>
                  </a:txBody>
                  <a:tcPr/>
                </a:tc>
                <a:tc gridSpan="2">
                  <a:txBody>
                    <a:bodyPr/>
                    <a:lstStyle/>
                    <a:p>
                      <a:pPr rtl="0" fontAlgn="base"/>
                      <a:r>
                        <a:rPr lang="es-ES" sz="700" dirty="0">
                          <a:effectLst/>
                          <a:latin typeface="Tahoma"/>
                        </a:rPr>
                        <a:t>96,75 (±1,83) </a:t>
                      </a:r>
                    </a:p>
                  </a:txBody>
                  <a:tcPr/>
                </a:tc>
                <a:tc hMerge="1">
                  <a:txBody>
                    <a:bodyPr/>
                    <a:lstStyle/>
                    <a:p>
                      <a:endParaRPr lang="es-ES"/>
                    </a:p>
                  </a:txBody>
                  <a:tcPr marL="0" marR="0" marT="0" marB="0" horzOverflow="overflow"/>
                </a:tc>
                <a:tc>
                  <a:txBody>
                    <a:bodyPr/>
                    <a:lstStyle/>
                    <a:p>
                      <a:pPr rtl="0" fontAlgn="base"/>
                      <a:endParaRPr lang="es-ES" sz="700" dirty="0">
                        <a:effectLst/>
                        <a:latin typeface="Tahoma"/>
                      </a:endParaRPr>
                    </a:p>
                  </a:txBody>
                  <a:tcPr/>
                </a:tc>
                <a:extLst>
                  <a:ext uri="{0D108BD9-81ED-4DB2-BD59-A6C34878D82A}">
                    <a16:rowId xmlns:a16="http://schemas.microsoft.com/office/drawing/2014/main" val="3023030058"/>
                  </a:ext>
                </a:extLst>
              </a:tr>
              <a:tr h="139586">
                <a:tc>
                  <a:txBody>
                    <a:bodyPr/>
                    <a:lstStyle/>
                    <a:p>
                      <a:pPr rtl="0" fontAlgn="base"/>
                      <a:r>
                        <a:rPr lang="es-ES" sz="600" dirty="0">
                          <a:effectLst/>
                          <a:latin typeface="Tahoma"/>
                        </a:rPr>
                        <a:t>SatO2 final (%; DE) </a:t>
                      </a:r>
                      <a:endParaRPr lang="es-ES" sz="1200">
                        <a:effectLst/>
                        <a:latin typeface="Tahoma"/>
                      </a:endParaRPr>
                    </a:p>
                  </a:txBody>
                  <a:tcPr/>
                </a:tc>
                <a:tc gridSpan="2">
                  <a:txBody>
                    <a:bodyPr/>
                    <a:lstStyle/>
                    <a:p>
                      <a:pPr rtl="0" fontAlgn="base"/>
                      <a:r>
                        <a:rPr lang="es-ES" sz="700" dirty="0">
                          <a:effectLst/>
                          <a:latin typeface="Tahoma"/>
                        </a:rPr>
                        <a:t>91,13 ( ±4,85) </a:t>
                      </a:r>
                    </a:p>
                  </a:txBody>
                  <a:tcPr/>
                </a:tc>
                <a:tc hMerge="1">
                  <a:txBody>
                    <a:bodyPr/>
                    <a:lstStyle/>
                    <a:p>
                      <a:endParaRPr lang="es-ES"/>
                    </a:p>
                  </a:txBody>
                  <a:tcPr marL="0" marR="0" marT="0" marB="0" horzOverflow="overflow"/>
                </a:tc>
                <a:tc>
                  <a:txBody>
                    <a:bodyPr/>
                    <a:lstStyle/>
                    <a:p>
                      <a:pPr rtl="0" fontAlgn="base"/>
                      <a:endParaRPr lang="es-ES" sz="700" dirty="0">
                        <a:effectLst/>
                        <a:latin typeface="Tahoma"/>
                      </a:endParaRPr>
                    </a:p>
                  </a:txBody>
                  <a:tcPr/>
                </a:tc>
                <a:extLst>
                  <a:ext uri="{0D108BD9-81ED-4DB2-BD59-A6C34878D82A}">
                    <a16:rowId xmlns:a16="http://schemas.microsoft.com/office/drawing/2014/main" val="2927007636"/>
                  </a:ext>
                </a:extLst>
              </a:tr>
            </a:tbl>
          </a:graphicData>
        </a:graphic>
      </p:graphicFrame>
      <p:sp>
        <p:nvSpPr>
          <p:cNvPr id="9" name="CuadroTexto 8">
            <a:extLst>
              <a:ext uri="{FF2B5EF4-FFF2-40B4-BE49-F238E27FC236}">
                <a16:creationId xmlns:a16="http://schemas.microsoft.com/office/drawing/2014/main" id="{0BC77857-E640-1832-AD04-77E878E92443}"/>
              </a:ext>
            </a:extLst>
          </p:cNvPr>
          <p:cNvSpPr txBox="1"/>
          <p:nvPr/>
        </p:nvSpPr>
        <p:spPr>
          <a:xfrm>
            <a:off x="4201424" y="3333065"/>
            <a:ext cx="460866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900" i="1" dirty="0">
                <a:latin typeface="Times New Roman"/>
              </a:rPr>
              <a:t>Tabla </a:t>
            </a:r>
            <a:r>
              <a:rPr lang="es-ES" sz="900" i="1" dirty="0" err="1">
                <a:latin typeface="Times New Roman"/>
              </a:rPr>
              <a:t>nº</a:t>
            </a:r>
            <a:r>
              <a:rPr lang="es-ES" sz="900" i="1" dirty="0">
                <a:latin typeface="Times New Roman"/>
              </a:rPr>
              <a:t> 2: Características funcionales de la población a estudio: Evolución natural a los 2 años y a los 5 años con respecto al diagnóstico (n=13)</a:t>
            </a:r>
            <a:r>
              <a:rPr lang="es-ES" sz="900" i="1" dirty="0">
                <a:latin typeface="Times New Roman"/>
                <a:cs typeface="Times New Roman"/>
              </a:rPr>
              <a:t> </a:t>
            </a:r>
            <a:r>
              <a:rPr lang="es-ES" sz="700" i="1" baseline="30000" dirty="0">
                <a:ea typeface="+mn-lt"/>
                <a:cs typeface="+mn-lt"/>
              </a:rPr>
              <a:t>1 </a:t>
            </a:r>
            <a:r>
              <a:rPr lang="es-ES" sz="700" i="1" dirty="0">
                <a:ea typeface="+mn-lt"/>
                <a:cs typeface="+mn-lt"/>
              </a:rPr>
              <a:t>Capacidad vital forzada </a:t>
            </a:r>
            <a:r>
              <a:rPr lang="es-ES" sz="700" i="1" baseline="30000" dirty="0">
                <a:ea typeface="+mn-lt"/>
                <a:cs typeface="+mn-lt"/>
              </a:rPr>
              <a:t>2 </a:t>
            </a:r>
            <a:r>
              <a:rPr lang="es-ES" sz="700" i="1" dirty="0">
                <a:ea typeface="+mn-lt"/>
                <a:cs typeface="+mn-lt"/>
              </a:rPr>
              <a:t>Volumen Espiratorio Forzado en el primer segundo </a:t>
            </a:r>
            <a:r>
              <a:rPr lang="es-ES" sz="700" i="1" baseline="30000" dirty="0">
                <a:ea typeface="+mn-lt"/>
                <a:cs typeface="+mn-lt"/>
              </a:rPr>
              <a:t>3 </a:t>
            </a:r>
            <a:r>
              <a:rPr lang="es-ES" sz="700" i="1" dirty="0">
                <a:ea typeface="+mn-lt"/>
                <a:cs typeface="+mn-lt"/>
              </a:rPr>
              <a:t>Capacidad de difusión pulmonar de monóxido de carbono</a:t>
            </a:r>
            <a:r>
              <a:rPr lang="es-ES" sz="700" i="1" baseline="30000" dirty="0">
                <a:ea typeface="+mn-lt"/>
                <a:cs typeface="+mn-lt"/>
              </a:rPr>
              <a:t> 4 </a:t>
            </a:r>
            <a:r>
              <a:rPr lang="es-ES" sz="700" i="1" dirty="0">
                <a:ea typeface="+mn-lt"/>
                <a:cs typeface="+mn-lt"/>
              </a:rPr>
              <a:t>Factor de transferencia definido como: DLCO/Va (volumen alveolar) </a:t>
            </a:r>
            <a:r>
              <a:rPr lang="es-ES" sz="700" i="1" baseline="30000" dirty="0">
                <a:ea typeface="+mn-lt"/>
                <a:cs typeface="+mn-lt"/>
              </a:rPr>
              <a:t>5 </a:t>
            </a:r>
            <a:r>
              <a:rPr lang="es-ES" sz="700" i="1" dirty="0">
                <a:ea typeface="+mn-lt"/>
                <a:cs typeface="+mn-lt"/>
              </a:rPr>
              <a:t>Test</a:t>
            </a:r>
            <a:r>
              <a:rPr lang="es-ES" sz="700" i="1" baseline="30000" dirty="0">
                <a:ea typeface="+mn-lt"/>
                <a:cs typeface="+mn-lt"/>
              </a:rPr>
              <a:t> </a:t>
            </a:r>
            <a:r>
              <a:rPr lang="es-ES" sz="700" i="1" dirty="0">
                <a:ea typeface="+mn-lt"/>
                <a:cs typeface="+mn-lt"/>
              </a:rPr>
              <a:t>de la marcha de los 6 minutos</a:t>
            </a:r>
          </a:p>
        </p:txBody>
      </p:sp>
      <p:graphicFrame>
        <p:nvGraphicFramePr>
          <p:cNvPr id="13" name="Diagrama 13">
            <a:extLst>
              <a:ext uri="{FF2B5EF4-FFF2-40B4-BE49-F238E27FC236}">
                <a16:creationId xmlns:a16="http://schemas.microsoft.com/office/drawing/2014/main" id="{4559622B-751A-42CA-8D2C-2CEE1F134013}"/>
              </a:ext>
            </a:extLst>
          </p:cNvPr>
          <p:cNvGraphicFramePr/>
          <p:nvPr>
            <p:extLst>
              <p:ext uri="{D42A27DB-BD31-4B8C-83A1-F6EECF244321}">
                <p14:modId xmlns:p14="http://schemas.microsoft.com/office/powerpoint/2010/main" val="1385632775"/>
              </p:ext>
            </p:extLst>
          </p:nvPr>
        </p:nvGraphicFramePr>
        <p:xfrm>
          <a:off x="502912" y="1708118"/>
          <a:ext cx="3300666" cy="410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4" name="CuadroTexto 63">
            <a:extLst>
              <a:ext uri="{FF2B5EF4-FFF2-40B4-BE49-F238E27FC236}">
                <a16:creationId xmlns:a16="http://schemas.microsoft.com/office/drawing/2014/main" id="{8A154754-E4FA-F636-D215-D2D9563358E6}"/>
              </a:ext>
            </a:extLst>
          </p:cNvPr>
          <p:cNvSpPr txBox="1"/>
          <p:nvPr/>
        </p:nvSpPr>
        <p:spPr>
          <a:xfrm>
            <a:off x="226072" y="4347420"/>
            <a:ext cx="8844620" cy="6556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1200" dirty="0">
                <a:latin typeface="Times New Roman"/>
                <a:cs typeface="Times New Roman"/>
              </a:rPr>
              <a:t>En nuestra serie, existe una estabilización de la función pulmonar en la mayoría de las pacientes presentan con LAM pulmonar. El tratamiento es bien tolerado, con pocos efectos secundarios. Los datos presentan cierta variabilidad a los 5 años debido al amplio rango de seguimiento. La asociación al cáncer está descrita en la literatura.</a:t>
            </a:r>
            <a:r>
              <a:rPr lang="es-ES" sz="1200" dirty="0">
                <a:latin typeface="Times New Roman"/>
                <a:ea typeface="Tahoma"/>
                <a:cs typeface="Tahoma"/>
              </a:rPr>
              <a:t>​</a:t>
            </a:r>
            <a:endParaRPr lang="es-ES" sz="1200" dirty="0">
              <a:latin typeface="Times New Roman"/>
              <a:cs typeface="Times New Roman"/>
            </a:endParaRPr>
          </a:p>
        </p:txBody>
      </p:sp>
      <p:sp>
        <p:nvSpPr>
          <p:cNvPr id="232" name="CuadroTexto 231">
            <a:extLst>
              <a:ext uri="{FF2B5EF4-FFF2-40B4-BE49-F238E27FC236}">
                <a16:creationId xmlns:a16="http://schemas.microsoft.com/office/drawing/2014/main" id="{4F628075-EAFB-6A87-34F3-062F000538D1}"/>
              </a:ext>
            </a:extLst>
          </p:cNvPr>
          <p:cNvSpPr txBox="1"/>
          <p:nvPr/>
        </p:nvSpPr>
        <p:spPr>
          <a:xfrm>
            <a:off x="417851" y="199650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900" i="1" dirty="0">
                <a:latin typeface="Times New Roman"/>
              </a:rPr>
              <a:t>Figura </a:t>
            </a:r>
            <a:r>
              <a:rPr lang="es-ES" sz="900" i="1" dirty="0" err="1">
                <a:latin typeface="Times New Roman"/>
              </a:rPr>
              <a:t>nº</a:t>
            </a:r>
            <a:r>
              <a:rPr lang="es-ES" sz="900" i="1" dirty="0">
                <a:latin typeface="Times New Roman"/>
              </a:rPr>
              <a:t> 1</a:t>
            </a:r>
            <a:r>
              <a:rPr lang="es-ES" i="1" dirty="0">
                <a:latin typeface="Times New Roman"/>
              </a:rPr>
              <a:t> </a:t>
            </a:r>
            <a:endParaRPr lang="es-ES"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Presentación en pantalla (16:9)</PresentationFormat>
  <Paragraphs>0</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LUNA</cp:lastModifiedBy>
  <cp:revision>641</cp:revision>
  <dcterms:created xsi:type="dcterms:W3CDTF">2022-01-11T08:55:46Z</dcterms:created>
  <dcterms:modified xsi:type="dcterms:W3CDTF">2022-04-07T21:47:36Z</dcterms:modified>
</cp:coreProperties>
</file>