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9"/>
  </p:normalViewPr>
  <p:slideViewPr>
    <p:cSldViewPr>
      <p:cViewPr>
        <p:scale>
          <a:sx n="208" d="100"/>
          <a:sy n="208" d="100"/>
        </p:scale>
        <p:origin x="-2376" y="-16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6/9/21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CFB5CB-B63C-5146-BF5D-70A5B1A9E94D}"/>
              </a:ext>
            </a:extLst>
          </p:cNvPr>
          <p:cNvSpPr txBox="1"/>
          <p:nvPr/>
        </p:nvSpPr>
        <p:spPr>
          <a:xfrm>
            <a:off x="417240" y="4364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NEUMOMEDIASTINO EN INFECCIÓN POR SARS-CoV2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88E65C3-2D70-0549-8C6C-989C90D0F50B}"/>
              </a:ext>
            </a:extLst>
          </p:cNvPr>
          <p:cNvSpPr txBox="1"/>
          <p:nvPr/>
        </p:nvSpPr>
        <p:spPr>
          <a:xfrm>
            <a:off x="89756" y="728662"/>
            <a:ext cx="4079144" cy="43858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chemeClr val="accent3">
                    <a:lumMod val="50000"/>
                  </a:schemeClr>
                </a:solidFill>
              </a:rPr>
              <a:t>INTRODUCCIÓN:</a:t>
            </a:r>
          </a:p>
          <a:p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· El </a:t>
            </a:r>
            <a:r>
              <a:rPr lang="es-ES" sz="20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Neumomediastino</a:t>
            </a:r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se debe a la presencia anómala de gas libre en el mediastino, pudiendo ser espontáneo (NE) o traumático.</a:t>
            </a:r>
          </a:p>
          <a:p>
            <a:endParaRPr lang="es-ES" sz="1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· La infección provocada por el virus SARS-CoV2 puede cursar asintomática o sintomática con clínica leve e incluso ocasionar la muerte.  </a:t>
            </a:r>
          </a:p>
          <a:p>
            <a:endParaRPr lang="es-ES" sz="9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· El </a:t>
            </a:r>
            <a:r>
              <a:rPr lang="es-ES" sz="20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Neumomediastino</a:t>
            </a:r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es un hallazgo infrecuente en estos pacientes pero puede darse.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649DD37-9450-BF4E-8D51-30899A8D1D0C}"/>
              </a:ext>
            </a:extLst>
          </p:cNvPr>
          <p:cNvSpPr/>
          <p:nvPr/>
        </p:nvSpPr>
        <p:spPr>
          <a:xfrm>
            <a:off x="4348923" y="535317"/>
            <a:ext cx="4454312" cy="24390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FEA564-9AD6-2341-A6DA-A47E7E6484CC}"/>
              </a:ext>
            </a:extLst>
          </p:cNvPr>
          <p:cNvSpPr txBox="1"/>
          <p:nvPr/>
        </p:nvSpPr>
        <p:spPr>
          <a:xfrm>
            <a:off x="4293441" y="477563"/>
            <a:ext cx="45652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chemeClr val="accent3">
                    <a:lumMod val="50000"/>
                  </a:schemeClr>
                </a:solidFill>
              </a:rPr>
              <a:t>MATERIALES Y MÉTODOS:</a:t>
            </a:r>
          </a:p>
          <a:p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· Estudio de serie de casos de 4 pacientes con COVID-19 que desarrollaron </a:t>
            </a:r>
            <a:r>
              <a:rPr lang="es-ES" sz="20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neumomediastino</a:t>
            </a:r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entre todos los pacientes ingresados por COVID-19 en el Hospital de Jerez de la Frontera desde diciembre de 2019 hasta abril de 2021.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3033705-E2D8-7A44-B0BD-C4C13BA0E5DE}"/>
              </a:ext>
            </a:extLst>
          </p:cNvPr>
          <p:cNvSpPr txBox="1"/>
          <p:nvPr/>
        </p:nvSpPr>
        <p:spPr>
          <a:xfrm>
            <a:off x="6890277" y="3203756"/>
            <a:ext cx="2174729" cy="18004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u="sng" dirty="0"/>
              <a:t>AUTORES:</a:t>
            </a:r>
            <a:r>
              <a:rPr lang="es-ES" sz="1200" dirty="0"/>
              <a:t> </a:t>
            </a:r>
            <a:r>
              <a:rPr lang="es-ES" sz="1100" dirty="0"/>
              <a:t>Sara Rivera Gómez (1), Alicia Cortés Caballero (2), María Del Pilar Lobato De La Sierra (2), Catherine González Pérez (2), Pilar Muñoz Zara (2), José Gregorio Soto Campos (2).</a:t>
            </a:r>
          </a:p>
          <a:p>
            <a:endParaRPr lang="es-ES" sz="1050" dirty="0"/>
          </a:p>
          <a:p>
            <a:r>
              <a:rPr lang="es-ES" sz="1100" dirty="0"/>
              <a:t>(1 y 2). Hospital Universitario de Jerez de la Frontera, Jerez De La Frontera, España.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27A0D7C-6956-FA4E-9EC4-90C93EC1D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6" y="1019"/>
            <a:ext cx="611560" cy="7276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9DB863-65DA-154E-AAA8-5D2F59127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807" y="3055379"/>
            <a:ext cx="2559664" cy="2097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C66F151-AC37-F44D-AB48-1CE1D19CB7AE}"/>
              </a:ext>
            </a:extLst>
          </p:cNvPr>
          <p:cNvSpPr/>
          <p:nvPr/>
        </p:nvSpPr>
        <p:spPr>
          <a:xfrm>
            <a:off x="80501" y="58489"/>
            <a:ext cx="6236979" cy="388141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200178-264D-3F4B-A710-FE31F1296692}"/>
              </a:ext>
            </a:extLst>
          </p:cNvPr>
          <p:cNvSpPr txBox="1"/>
          <p:nvPr/>
        </p:nvSpPr>
        <p:spPr>
          <a:xfrm>
            <a:off x="183615" y="89649"/>
            <a:ext cx="599615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chemeClr val="accent3">
                    <a:lumMod val="50000"/>
                  </a:schemeClr>
                </a:solidFill>
              </a:rPr>
              <a:t>RESULTADOS:</a:t>
            </a:r>
          </a:p>
          <a:p>
            <a:endParaRPr lang="es-ES" sz="20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359A95A-E503-8648-A4B3-735D756DAED1}"/>
              </a:ext>
            </a:extLst>
          </p:cNvPr>
          <p:cNvSpPr txBox="1"/>
          <p:nvPr/>
        </p:nvSpPr>
        <p:spPr>
          <a:xfrm>
            <a:off x="6399318" y="195486"/>
            <a:ext cx="2629719" cy="47551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u="sng" dirty="0">
                <a:solidFill>
                  <a:schemeClr val="accent3">
                    <a:lumMod val="50000"/>
                  </a:schemeClr>
                </a:solidFill>
              </a:rPr>
              <a:t>CONCLUSIONES:</a:t>
            </a:r>
          </a:p>
          <a:p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· NE es infrecuente en neumonías víricas. La causa más probable en este estudio es la Neumonía bilateral por COVID-19.</a:t>
            </a:r>
          </a:p>
          <a:p>
            <a:endParaRPr lang="es-ES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s-ES" sz="5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· El NE es una situación de poca gravedad en la mayoría de sujetos, pero que requiere vigilancia estrecha.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138DB75-8FF2-3D47-B3DF-9198AE986E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8" r="977" b="7753"/>
          <a:stretch/>
        </p:blipFill>
        <p:spPr>
          <a:xfrm>
            <a:off x="782576" y="3933177"/>
            <a:ext cx="5472608" cy="1224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C930C62-E08A-A845-9008-FDD6D2C64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53" y="492010"/>
            <a:ext cx="5928131" cy="34496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221</Words>
  <Application>Microsoft Macintosh PowerPoint</Application>
  <PresentationFormat>Presentación en pantalla (16:9)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Microsoft Office</cp:lastModifiedBy>
  <cp:revision>14</cp:revision>
  <dcterms:created xsi:type="dcterms:W3CDTF">2021-06-21T11:13:42Z</dcterms:created>
  <dcterms:modified xsi:type="dcterms:W3CDTF">2021-09-06T14:15:47Z</dcterms:modified>
</cp:coreProperties>
</file>