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456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86E5AD2-2485-47DC-8788-F05BB044700E}"/>
              </a:ext>
            </a:extLst>
          </p:cNvPr>
          <p:cNvSpPr txBox="1"/>
          <p:nvPr/>
        </p:nvSpPr>
        <p:spPr>
          <a:xfrm>
            <a:off x="82149" y="51470"/>
            <a:ext cx="8954347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PERFIL CLÍNICO DE LOS PACIENTES CON EPOC ATENDIDOS EN LA UNIDAD DE DESHABITUACIÓN TABÁQUICA DEL HOSPITAL UNIVERSITARIO DE BADAJOZ. UN ESTUDIO DESCRIPTIVO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0DEA9AA-BC50-4C7D-82F5-5FBED1E28F99}"/>
              </a:ext>
            </a:extLst>
          </p:cNvPr>
          <p:cNvSpPr txBox="1"/>
          <p:nvPr/>
        </p:nvSpPr>
        <p:spPr>
          <a:xfrm>
            <a:off x="899592" y="2468261"/>
            <a:ext cx="1584176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DC30BF-DE1E-42AA-AE71-0BAC362BFE37}"/>
              </a:ext>
            </a:extLst>
          </p:cNvPr>
          <p:cNvSpPr txBox="1"/>
          <p:nvPr/>
        </p:nvSpPr>
        <p:spPr>
          <a:xfrm>
            <a:off x="-1537172" y="974800"/>
            <a:ext cx="11953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 Matallana Encinas, L. Cañón Barroso, L.M. Sierra Murillo, S. Hernández Gómez, J.A. Gutiérrez Lara, M. Benítez-Cano Gamonoso, </a:t>
            </a:r>
          </a:p>
          <a:p>
            <a:pPr algn="ctr"/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M.T Gómez Vizcaíno, P. Iñigo Naranjo, F.L. Márquez Pérez.</a:t>
            </a:r>
          </a:p>
          <a:p>
            <a:pPr algn="ctr"/>
            <a:endParaRPr lang="es-ES" sz="900" dirty="0">
              <a:solidFill>
                <a:srgbClr val="D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900" dirty="0">
                <a:solidFill>
                  <a:srgbClr val="D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de Neumología, Hospital Universitario de Badajoz. 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ABBE2107-BF3B-42EF-9B89-9C06D3389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110238"/>
              </p:ext>
            </p:extLst>
          </p:nvPr>
        </p:nvGraphicFramePr>
        <p:xfrm>
          <a:off x="189266" y="2845052"/>
          <a:ext cx="4250226" cy="709183"/>
        </p:xfrm>
        <a:graphic>
          <a:graphicData uri="http://schemas.openxmlformats.org/drawingml/2006/table">
            <a:tbl>
              <a:tblPr firstRow="1" firstCol="1" bandRow="1"/>
              <a:tblGrid>
                <a:gridCol w="4250226">
                  <a:extLst>
                    <a:ext uri="{9D8B030D-6E8A-4147-A177-3AD203B41FA5}">
                      <a16:colId xmlns:a16="http://schemas.microsoft.com/office/drawing/2014/main" val="4281629186"/>
                    </a:ext>
                  </a:extLst>
                </a:gridCol>
              </a:tblGrid>
              <a:tr h="709183">
                <a:tc>
                  <a:txBody>
                    <a:bodyPr/>
                    <a:lstStyle/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 EPOC tiene como principal factor de riesgo el consumo de tabaco. El apoyo a los fumadores con EPOC para que dejen de fumar es crucial para mejorar el pronóstico de dichos pacientes, ya que influye positivamente en su supervivencia.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969515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A468176A-2E95-42BC-91C4-7350C3839C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29678"/>
              </p:ext>
            </p:extLst>
          </p:nvPr>
        </p:nvGraphicFramePr>
        <p:xfrm>
          <a:off x="899592" y="4279095"/>
          <a:ext cx="3494244" cy="804803"/>
        </p:xfrm>
        <a:graphic>
          <a:graphicData uri="http://schemas.openxmlformats.org/drawingml/2006/table">
            <a:tbl>
              <a:tblPr firstRow="1" firstCol="1" bandRow="1"/>
              <a:tblGrid>
                <a:gridCol w="3494244">
                  <a:extLst>
                    <a:ext uri="{9D8B030D-6E8A-4147-A177-3AD203B41FA5}">
                      <a16:colId xmlns:a16="http://schemas.microsoft.com/office/drawing/2014/main" val="765632652"/>
                    </a:ext>
                  </a:extLst>
                </a:gridCol>
              </a:tblGrid>
              <a:tr h="804803">
                <a:tc>
                  <a:txBody>
                    <a:bodyPr/>
                    <a:lstStyle/>
                    <a:p>
                      <a:pPr algn="just"/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Estudio descriptivo observacional de fumadores atendidos en la Unidad de Deshabituación Tabáquica del Hospital Universitario de Badajoz entre el 26 de septiembre de 2018 y el 4 de diciembre de 2019.</a:t>
                      </a: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158898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00D59BB0-3B2F-4CA3-94CC-4E745ECD89E4}"/>
              </a:ext>
            </a:extLst>
          </p:cNvPr>
          <p:cNvSpPr txBox="1"/>
          <p:nvPr/>
        </p:nvSpPr>
        <p:spPr>
          <a:xfrm>
            <a:off x="932498" y="3834917"/>
            <a:ext cx="1584176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298EDDD-906E-481A-99D6-1F2D17400FA1}"/>
              </a:ext>
            </a:extLst>
          </p:cNvPr>
          <p:cNvSpPr txBox="1"/>
          <p:nvPr/>
        </p:nvSpPr>
        <p:spPr>
          <a:xfrm>
            <a:off x="6876256" y="1687192"/>
            <a:ext cx="146701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1028" name="Picture 4" descr="Ver las imágenes de origen">
            <a:extLst>
              <a:ext uri="{FF2B5EF4-FFF2-40B4-BE49-F238E27FC236}">
                <a16:creationId xmlns:a16="http://schemas.microsoft.com/office/drawing/2014/main" id="{4C06509F-88E9-442A-9220-6FA87B241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674" y="3582631"/>
            <a:ext cx="1407254" cy="739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a 4">
            <a:extLst>
              <a:ext uri="{FF2B5EF4-FFF2-40B4-BE49-F238E27FC236}">
                <a16:creationId xmlns:a16="http://schemas.microsoft.com/office/drawing/2014/main" id="{7166EED4-D39B-4CE1-A4B8-18B685E666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612940"/>
              </p:ext>
            </p:extLst>
          </p:nvPr>
        </p:nvGraphicFramePr>
        <p:xfrm>
          <a:off x="4559322" y="1689464"/>
          <a:ext cx="4464495" cy="334842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92798">
                  <a:extLst>
                    <a:ext uri="{9D8B030D-6E8A-4147-A177-3AD203B41FA5}">
                      <a16:colId xmlns:a16="http://schemas.microsoft.com/office/drawing/2014/main" val="386434657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7718308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96684450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058179123"/>
                    </a:ext>
                  </a:extLst>
                </a:gridCol>
                <a:gridCol w="779409">
                  <a:extLst>
                    <a:ext uri="{9D8B030D-6E8A-4147-A177-3AD203B41FA5}">
                      <a16:colId xmlns:a16="http://schemas.microsoft.com/office/drawing/2014/main" val="3279589092"/>
                    </a:ext>
                  </a:extLst>
                </a:gridCol>
              </a:tblGrid>
              <a:tr h="190604">
                <a:tc>
                  <a:txBody>
                    <a:bodyPr/>
                    <a:lstStyle/>
                    <a:p>
                      <a:pPr algn="ctr"/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Total (n=51)</a:t>
                      </a:r>
                      <a:endParaRPr lang="es-ES" sz="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Varones (n=22)</a:t>
                      </a:r>
                      <a:endParaRPr lang="es-ES" sz="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Mujeres (n=29)</a:t>
                      </a:r>
                      <a:endParaRPr lang="es-ES" sz="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P valor</a:t>
                      </a:r>
                      <a:endParaRPr lang="es-ES" sz="8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188050"/>
                  </a:ext>
                </a:extLst>
              </a:tr>
              <a:tr h="285906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Edad, media (DE), años. 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52,7 (10,0)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52,1 (8,7)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53,0 (10,9)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0,753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0233"/>
                  </a:ext>
                </a:extLst>
              </a:tr>
              <a:tr h="324133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Edad inicio consumo, media (DE), años.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17,3 (4,0)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17,1 (3,4)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17,4 (4,5)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0,849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58982"/>
                  </a:ext>
                </a:extLst>
              </a:tr>
              <a:tr h="285906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Número cigarros/día, media (DE).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21,9 (10,3)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25,9 (11,8)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18,8 (8,0)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P&lt;0,05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445853"/>
                  </a:ext>
                </a:extLst>
              </a:tr>
              <a:tr h="285906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Índice paquetes año, media (DE).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38,4 (20,1)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44,1 (20,9)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33,9 (18,7)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0.083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229084"/>
                  </a:ext>
                </a:extLst>
              </a:tr>
              <a:tr h="315339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Puntuación test </a:t>
                      </a:r>
                      <a:r>
                        <a:rPr lang="es-ES" sz="700" b="1" dirty="0" err="1">
                          <a:solidFill>
                            <a:srgbClr val="002060"/>
                          </a:solidFill>
                        </a:rPr>
                        <a:t>Fagerstrom</a:t>
                      </a:r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, media (DE).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5,8 (2,0)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6,3 (2,1)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5,4 (1,9)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0,841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272182"/>
                  </a:ext>
                </a:extLst>
              </a:tr>
              <a:tr h="3266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Puntuación test Richmond, media (DE).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7,9 (1,6)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7,9 (1,5)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7,8 (1,7)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0,848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135786"/>
                  </a:ext>
                </a:extLst>
              </a:tr>
              <a:tr h="305433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 err="1">
                          <a:solidFill>
                            <a:srgbClr val="002060"/>
                          </a:solidFill>
                        </a:rPr>
                        <a:t>Antec</a:t>
                      </a:r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. familiares tabaquismo, n(%).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43 (84,3)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20 (95,2)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23 (85,2)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0,258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412067"/>
                  </a:ext>
                </a:extLst>
              </a:tr>
              <a:tr h="285906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FEV1/</a:t>
                      </a:r>
                      <a:r>
                        <a:rPr lang="es-ES" sz="700" b="1" dirty="0" err="1">
                          <a:solidFill>
                            <a:srgbClr val="002060"/>
                          </a:solidFill>
                        </a:rPr>
                        <a:t>FVC,media</a:t>
                      </a:r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(DE).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0,73 (0,08)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0,74 (0,06)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0,72 (0,09)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0,507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05078"/>
                  </a:ext>
                </a:extLst>
              </a:tr>
              <a:tr h="190604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EPOC, n(%).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12 (23,5%)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5 (22,7%)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7 (24,1%)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0,906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072055"/>
                  </a:ext>
                </a:extLst>
              </a:tr>
              <a:tr h="190604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SAHS, n(%).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13 (27,1%)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7 (33,3%)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6 (22,2%)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0,390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29441"/>
                  </a:ext>
                </a:extLst>
              </a:tr>
              <a:tr h="285906"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rgbClr val="002060"/>
                          </a:solidFill>
                        </a:rPr>
                        <a:t>C.  Isquémica, n(%).</a:t>
                      </a:r>
                      <a:endParaRPr lang="es-ES" sz="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11 (22,9%)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4 (19,0%)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7 (25,9%)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solidFill>
                            <a:srgbClr val="002060"/>
                          </a:solidFill>
                        </a:rPr>
                        <a:t>0,574</a:t>
                      </a:r>
                      <a:endParaRPr lang="es-ES" sz="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03718"/>
                  </a:ext>
                </a:extLst>
              </a:tr>
            </a:tbl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FAE99929-9B8A-406F-B09A-8D527A6B04B4}"/>
              </a:ext>
            </a:extLst>
          </p:cNvPr>
          <p:cNvSpPr txBox="1"/>
          <p:nvPr/>
        </p:nvSpPr>
        <p:spPr>
          <a:xfrm>
            <a:off x="3081573" y="1923778"/>
            <a:ext cx="1395006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1026" name="Picture 2" descr="Ver las imágenes de origen">
            <a:extLst>
              <a:ext uri="{FF2B5EF4-FFF2-40B4-BE49-F238E27FC236}">
                <a16:creationId xmlns:a16="http://schemas.microsoft.com/office/drawing/2014/main" id="{951CC741-A879-4217-96ED-8999F5824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05" y="1500360"/>
            <a:ext cx="1155150" cy="8988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DE883D78-DC11-4D7D-A6AF-1B6E908CA1A0}"/>
              </a:ext>
            </a:extLst>
          </p:cNvPr>
          <p:cNvSpPr txBox="1"/>
          <p:nvPr/>
        </p:nvSpPr>
        <p:spPr>
          <a:xfrm>
            <a:off x="3624596" y="285889"/>
            <a:ext cx="1523467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56B91A3-3F20-40A0-8E56-8D6BBBEBF8B7}"/>
              </a:ext>
            </a:extLst>
          </p:cNvPr>
          <p:cNvSpPr txBox="1"/>
          <p:nvPr/>
        </p:nvSpPr>
        <p:spPr>
          <a:xfrm>
            <a:off x="5903213" y="3433350"/>
            <a:ext cx="1621115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2050" name="Picture 2" descr="Ver las imágenes de origen">
            <a:extLst>
              <a:ext uri="{FF2B5EF4-FFF2-40B4-BE49-F238E27FC236}">
                <a16:creationId xmlns:a16="http://schemas.microsoft.com/office/drawing/2014/main" id="{30B651DE-5B35-474D-866D-83B23D37A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569" y="4232070"/>
            <a:ext cx="622259" cy="625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8CC00EC0-8AB0-4035-AAC8-1A42D51B8F08}"/>
              </a:ext>
            </a:extLst>
          </p:cNvPr>
          <p:cNvGrpSpPr/>
          <p:nvPr/>
        </p:nvGrpSpPr>
        <p:grpSpPr>
          <a:xfrm>
            <a:off x="4389596" y="3822018"/>
            <a:ext cx="4716017" cy="1270012"/>
            <a:chOff x="377405" y="347044"/>
            <a:chExt cx="2557979" cy="1172721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2E01D2C7-148A-4F7A-AD94-BB363166124E}"/>
                </a:ext>
              </a:extLst>
            </p:cNvPr>
            <p:cNvSpPr/>
            <p:nvPr/>
          </p:nvSpPr>
          <p:spPr>
            <a:xfrm>
              <a:off x="377405" y="347044"/>
              <a:ext cx="2557979" cy="11727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3F3F383A-9109-4494-959E-F1C1E0789A67}"/>
                </a:ext>
              </a:extLst>
            </p:cNvPr>
            <p:cNvSpPr txBox="1"/>
            <p:nvPr/>
          </p:nvSpPr>
          <p:spPr>
            <a:xfrm>
              <a:off x="377405" y="575162"/>
              <a:ext cx="2491115" cy="740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200" kern="1200" dirty="0">
                <a:solidFill>
                  <a:schemeClr val="tx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0" indent="0"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200" kern="1200" dirty="0">
                  <a:solidFill>
                    <a:schemeClr val="tx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1.- Los pacientes con EPOC seguidos en la consulta de deshabituación tabáquica, tienen más edad y mayor ICAT.</a:t>
              </a:r>
            </a:p>
            <a:p>
              <a:pPr algn="just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2.- L</a:t>
              </a:r>
              <a:r>
                <a:rPr lang="es-ES" sz="1200" dirty="0">
                  <a:solidFill>
                    <a:schemeClr val="tx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as mujeres tienen un menor consumo diario de cigarrillos y un menor ICAT lo que pudiera explicar la mayor edad de las mujeres con EPOC cuando acuden a la unidad de deshabituación tabáquica.</a:t>
              </a:r>
              <a:endParaRPr lang="es-ES" sz="1200" kern="1200" dirty="0">
                <a:solidFill>
                  <a:schemeClr val="tx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ES" sz="1200" kern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aphicFrame>
        <p:nvGraphicFramePr>
          <p:cNvPr id="20" name="Tabla 7">
            <a:extLst>
              <a:ext uri="{FF2B5EF4-FFF2-40B4-BE49-F238E27FC236}">
                <a16:creationId xmlns:a16="http://schemas.microsoft.com/office/drawing/2014/main" id="{F66F986D-E69F-480E-BEDD-D6EDD26D2C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833269"/>
              </p:ext>
            </p:extLst>
          </p:nvPr>
        </p:nvGraphicFramePr>
        <p:xfrm>
          <a:off x="86304" y="738673"/>
          <a:ext cx="4271800" cy="32717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73328">
                  <a:extLst>
                    <a:ext uri="{9D8B030D-6E8A-4147-A177-3AD203B41FA5}">
                      <a16:colId xmlns:a16="http://schemas.microsoft.com/office/drawing/2014/main" val="1395613043"/>
                    </a:ext>
                  </a:extLst>
                </a:gridCol>
                <a:gridCol w="962572">
                  <a:extLst>
                    <a:ext uri="{9D8B030D-6E8A-4147-A177-3AD203B41FA5}">
                      <a16:colId xmlns:a16="http://schemas.microsoft.com/office/drawing/2014/main" val="2346473552"/>
                    </a:ext>
                  </a:extLst>
                </a:gridCol>
                <a:gridCol w="1067950">
                  <a:extLst>
                    <a:ext uri="{9D8B030D-6E8A-4147-A177-3AD203B41FA5}">
                      <a16:colId xmlns:a16="http://schemas.microsoft.com/office/drawing/2014/main" val="2185226107"/>
                    </a:ext>
                  </a:extLst>
                </a:gridCol>
                <a:gridCol w="1067950">
                  <a:extLst>
                    <a:ext uri="{9D8B030D-6E8A-4147-A177-3AD203B41FA5}">
                      <a16:colId xmlns:a16="http://schemas.microsoft.com/office/drawing/2014/main" val="3985735953"/>
                    </a:ext>
                  </a:extLst>
                </a:gridCol>
              </a:tblGrid>
              <a:tr h="273333">
                <a:tc>
                  <a:txBody>
                    <a:bodyPr/>
                    <a:lstStyle/>
                    <a:p>
                      <a:pPr algn="ctr"/>
                      <a:endParaRPr lang="es-ES" sz="800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EPOC (n=12)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NO EPOC (n=39)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P valor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505651"/>
                  </a:ext>
                </a:extLst>
              </a:tr>
              <a:tr h="348627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Edad, media (DE), años.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59,2 (10,2)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50,6 (9,1)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P&lt;0,01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565269"/>
                  </a:ext>
                </a:extLst>
              </a:tr>
              <a:tr h="347021">
                <a:tc>
                  <a:txBody>
                    <a:bodyPr/>
                    <a:lstStyle/>
                    <a:p>
                      <a:pPr algn="l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Edad inicio  consumo, media (DE), años.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17,3 (4,9)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17,3 (3,8)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0,952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04348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err="1">
                          <a:solidFill>
                            <a:srgbClr val="002060"/>
                          </a:solidFill>
                        </a:rPr>
                        <a:t>Anteced</a:t>
                      </a:r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.  familiares tabaquismo, n (%).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11 (91,7)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32 (88,9)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0,785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571511"/>
                  </a:ext>
                </a:extLst>
              </a:tr>
              <a:tr h="273333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Hipertensión, n (%).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5 (41,7)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12 (33,3)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0,601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083103"/>
                  </a:ext>
                </a:extLst>
              </a:tr>
              <a:tr h="302731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C.  Isquémica, n (%).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5 (41,7)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6 (16,7)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0,074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08996"/>
                  </a:ext>
                </a:extLst>
              </a:tr>
              <a:tr h="273333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Depresión, n (%).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6 (50)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7 (19,4)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P&lt;0,05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471305"/>
                  </a:ext>
                </a:extLst>
              </a:tr>
              <a:tr h="273333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Ansiedad, n (%).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5(41,7)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6 (16,7)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0,074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15178"/>
                  </a:ext>
                </a:extLst>
              </a:tr>
              <a:tr h="273333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Cáncer, n (%).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1 (8,3)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2 (5,6)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0,731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55246"/>
                  </a:ext>
                </a:extLst>
              </a:tr>
              <a:tr h="273333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SAHS, n (%).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3 (25,0)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10 (27,8)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0,851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78647"/>
                  </a:ext>
                </a:extLst>
              </a:tr>
              <a:tr h="273333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Asma, n (%).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4 (33,3)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2 (5,6)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rgbClr val="002060"/>
                          </a:solidFill>
                        </a:rPr>
                        <a:t>P&lt;0,05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66162"/>
                  </a:ext>
                </a:extLst>
              </a:tr>
            </a:tbl>
          </a:graphicData>
        </a:graphic>
      </p:graphicFrame>
      <p:graphicFrame>
        <p:nvGraphicFramePr>
          <p:cNvPr id="24" name="Tabla 7">
            <a:extLst>
              <a:ext uri="{FF2B5EF4-FFF2-40B4-BE49-F238E27FC236}">
                <a16:creationId xmlns:a16="http://schemas.microsoft.com/office/drawing/2014/main" id="{28572F64-2685-4A2D-9676-D201853136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8553278"/>
              </p:ext>
            </p:extLst>
          </p:nvPr>
        </p:nvGraphicFramePr>
        <p:xfrm>
          <a:off x="4488128" y="738673"/>
          <a:ext cx="4569568" cy="254967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42392">
                  <a:extLst>
                    <a:ext uri="{9D8B030D-6E8A-4147-A177-3AD203B41FA5}">
                      <a16:colId xmlns:a16="http://schemas.microsoft.com/office/drawing/2014/main" val="1395613043"/>
                    </a:ext>
                  </a:extLst>
                </a:gridCol>
                <a:gridCol w="1142392">
                  <a:extLst>
                    <a:ext uri="{9D8B030D-6E8A-4147-A177-3AD203B41FA5}">
                      <a16:colId xmlns:a16="http://schemas.microsoft.com/office/drawing/2014/main" val="2346473552"/>
                    </a:ext>
                  </a:extLst>
                </a:gridCol>
                <a:gridCol w="1142392">
                  <a:extLst>
                    <a:ext uri="{9D8B030D-6E8A-4147-A177-3AD203B41FA5}">
                      <a16:colId xmlns:a16="http://schemas.microsoft.com/office/drawing/2014/main" val="2185226107"/>
                    </a:ext>
                  </a:extLst>
                </a:gridCol>
                <a:gridCol w="1142392">
                  <a:extLst>
                    <a:ext uri="{9D8B030D-6E8A-4147-A177-3AD203B41FA5}">
                      <a16:colId xmlns:a16="http://schemas.microsoft.com/office/drawing/2014/main" val="3985735953"/>
                    </a:ext>
                  </a:extLst>
                </a:gridCol>
              </a:tblGrid>
              <a:tr h="291090">
                <a:tc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EPOC (n=12)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NO EPOC (n=39)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P valor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505651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FVC, media (DE), ml.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103,2 (23,9)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105,1 (14,8)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0,740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695137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FEV1, medica (DE), ml.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78,7 (22,7)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96,3 (13,3)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P&lt;0,001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156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FEV1/FVC, media (DE).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61,6 (6,4)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76,7 (4,4)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P&lt;0,001</a:t>
                      </a:r>
                    </a:p>
                    <a:p>
                      <a:pPr algn="ctr"/>
                      <a:endParaRPr lang="es-ES" sz="800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126712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 err="1">
                          <a:solidFill>
                            <a:srgbClr val="002060"/>
                          </a:solidFill>
                        </a:rPr>
                        <a:t>Nº</a:t>
                      </a:r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 cigarrillos/día, media (DE).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21,8 (10,8)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21,9 (10,3)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0,981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237015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Índice paquetes/año, media (DE).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44,2 (17,4)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36,4 (20,8)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0,252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864431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Test de </a:t>
                      </a:r>
                      <a:r>
                        <a:rPr lang="es-ES" sz="800" b="1" dirty="0" err="1">
                          <a:solidFill>
                            <a:srgbClr val="002060"/>
                          </a:solidFill>
                        </a:rPr>
                        <a:t>Fagerstrom</a:t>
                      </a:r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, media (DE).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5,3 (1,2)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6,0 (2,2)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0,340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208581"/>
                  </a:ext>
                </a:extLst>
              </a:tr>
              <a:tr h="2910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rgbClr val="002060"/>
                          </a:solidFill>
                        </a:rPr>
                        <a:t>Test de Richmond, media (DE).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8,0 (1,8)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7,8 (1,5)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rgbClr val="002060"/>
                          </a:solidFill>
                        </a:rPr>
                        <a:t>0,717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243588"/>
                  </a:ext>
                </a:extLst>
              </a:tr>
            </a:tbl>
          </a:graphicData>
        </a:graphic>
      </p:graphicFrame>
      <p:pic>
        <p:nvPicPr>
          <p:cNvPr id="3" name="Picture 2" descr="Ver las imágenes de origen">
            <a:extLst>
              <a:ext uri="{FF2B5EF4-FFF2-40B4-BE49-F238E27FC236}">
                <a16:creationId xmlns:a16="http://schemas.microsoft.com/office/drawing/2014/main" id="{77B6D917-BC95-4997-8BE1-11E33FC53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442" r="59450" b="17620"/>
          <a:stretch/>
        </p:blipFill>
        <p:spPr bwMode="auto">
          <a:xfrm>
            <a:off x="7020272" y="32086"/>
            <a:ext cx="683313" cy="660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er las imágenes de origen">
            <a:extLst>
              <a:ext uri="{FF2B5EF4-FFF2-40B4-BE49-F238E27FC236}">
                <a16:creationId xmlns:a16="http://schemas.microsoft.com/office/drawing/2014/main" id="{A8D2256F-87DF-4D32-8197-A7E0293E2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0" t="7563" r="366" b="16275"/>
          <a:stretch/>
        </p:blipFill>
        <p:spPr bwMode="auto">
          <a:xfrm>
            <a:off x="5868144" y="37905"/>
            <a:ext cx="683313" cy="6488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Ver las imágenes de origen">
            <a:extLst>
              <a:ext uri="{FF2B5EF4-FFF2-40B4-BE49-F238E27FC236}">
                <a16:creationId xmlns:a16="http://schemas.microsoft.com/office/drawing/2014/main" id="{AE333E42-C35A-4101-951C-2C67F95B4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0" t="7563" r="366" b="16275"/>
          <a:stretch/>
        </p:blipFill>
        <p:spPr bwMode="auto">
          <a:xfrm>
            <a:off x="1391748" y="100806"/>
            <a:ext cx="579423" cy="550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Ver las imágenes de origen">
            <a:extLst>
              <a:ext uri="{FF2B5EF4-FFF2-40B4-BE49-F238E27FC236}">
                <a16:creationId xmlns:a16="http://schemas.microsoft.com/office/drawing/2014/main" id="{897C7F83-E46E-40C8-8249-28B80736B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442" r="59450" b="17620"/>
          <a:stretch/>
        </p:blipFill>
        <p:spPr bwMode="auto">
          <a:xfrm>
            <a:off x="2444387" y="113536"/>
            <a:ext cx="569215" cy="550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8009</TotalTime>
  <Words>772</Words>
  <Application>Microsoft Office PowerPoint</Application>
  <PresentationFormat>Presentación en pantalla (16:9)</PresentationFormat>
  <Paragraphs>149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o matallana encinas</cp:lastModifiedBy>
  <cp:revision>25</cp:revision>
  <dcterms:created xsi:type="dcterms:W3CDTF">2021-06-21T11:13:42Z</dcterms:created>
  <dcterms:modified xsi:type="dcterms:W3CDTF">2021-09-08T11:13:22Z</dcterms:modified>
</cp:coreProperties>
</file>