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95A5460-8FFC-4F91-B214-D285938F3896}"/>
              </a:ext>
            </a:extLst>
          </p:cNvPr>
          <p:cNvSpPr txBox="1"/>
          <p:nvPr/>
        </p:nvSpPr>
        <p:spPr>
          <a:xfrm>
            <a:off x="323528" y="117956"/>
            <a:ext cx="849694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RELACIÓN ENTRE LOS NIVELES DE VITAMINA D Y LA MORTALIDAD EN PACIENTES CON INSUFICIENCIA RESPIRATORIA GRAVE POR SARS-CoV2.</a:t>
            </a: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José A Delgado Torralbo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Patricia Guerrero Zamora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Cristina Benito Bernáldez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Agustín S Valido Morales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1. Hospital Universitario Virgen Macarena. Sevilla. España.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E853210-01C5-4DD5-BCDF-AC4FF15816FA}"/>
              </a:ext>
            </a:extLst>
          </p:cNvPr>
          <p:cNvSpPr txBox="1"/>
          <p:nvPr/>
        </p:nvSpPr>
        <p:spPr>
          <a:xfrm>
            <a:off x="323528" y="1203598"/>
            <a:ext cx="849694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1. Introducción.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niveles deficitarios de vitamina D se han relacionado con una respuesta inmune más deficiente frente a las infecciones respiratorias, y por tanto, con una mayor gravedad de éstas.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2. Material y método.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prospectivo de 49 pacientes ingresados con insuficiencia respiratoria grave secundaria a neumonía por SARS-CoV2 entre noviembre de 2020 y enero de 2021.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 midieron variables epidemiológicas, antecedentes clínicos, variables clínicas, analíticas y tiempo hasta eventos (soportes respiratorio, intubación, alta o fallecimiento).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3. Resultados.</a:t>
            </a:r>
          </a:p>
          <a:p>
            <a:endParaRPr lang="es-ES" dirty="0"/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C96BE55C-B515-41E1-B76D-193F9FC42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922396"/>
              </p:ext>
            </p:extLst>
          </p:nvPr>
        </p:nvGraphicFramePr>
        <p:xfrm>
          <a:off x="827584" y="3162290"/>
          <a:ext cx="2376264" cy="18135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042974">
                  <a:extLst>
                    <a:ext uri="{9D8B030D-6E8A-4147-A177-3AD203B41FA5}">
                      <a16:colId xmlns:a16="http://schemas.microsoft.com/office/drawing/2014/main" val="513958765"/>
                    </a:ext>
                  </a:extLst>
                </a:gridCol>
                <a:gridCol w="744982">
                  <a:extLst>
                    <a:ext uri="{9D8B030D-6E8A-4147-A177-3AD203B41FA5}">
                      <a16:colId xmlns:a16="http://schemas.microsoft.com/office/drawing/2014/main" val="3375346085"/>
                    </a:ext>
                  </a:extLst>
                </a:gridCol>
                <a:gridCol w="588308">
                  <a:extLst>
                    <a:ext uri="{9D8B030D-6E8A-4147-A177-3AD203B41FA5}">
                      <a16:colId xmlns:a16="http://schemas.microsoft.com/office/drawing/2014/main" val="55613277"/>
                    </a:ext>
                  </a:extLst>
                </a:gridCol>
              </a:tblGrid>
              <a:tr h="239882">
                <a:tc gridSpan="3"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Variables epidemiológicas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5797738"/>
                  </a:ext>
                </a:extLst>
              </a:tr>
              <a:tr h="239882">
                <a:tc>
                  <a:txBody>
                    <a:bodyPr/>
                    <a:lstStyle/>
                    <a:p>
                      <a:r>
                        <a:rPr lang="es-ES" sz="1100" dirty="0"/>
                        <a:t>Edad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65,76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±13,6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075131"/>
                  </a:ext>
                </a:extLst>
              </a:tr>
              <a:tr h="239882">
                <a:tc>
                  <a:txBody>
                    <a:bodyPr/>
                    <a:lstStyle/>
                    <a:p>
                      <a:r>
                        <a:rPr lang="es-ES" sz="1100" dirty="0"/>
                        <a:t>Sexo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H: 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M:26%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423626"/>
                  </a:ext>
                </a:extLst>
              </a:tr>
              <a:tr h="239882">
                <a:tc>
                  <a:txBody>
                    <a:bodyPr/>
                    <a:lstStyle/>
                    <a:p>
                      <a:r>
                        <a:rPr lang="es-ES" sz="1100" dirty="0"/>
                        <a:t>IMC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29,43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±4,98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377630"/>
                  </a:ext>
                </a:extLst>
              </a:tr>
              <a:tr h="239882">
                <a:tc>
                  <a:txBody>
                    <a:bodyPr/>
                    <a:lstStyle/>
                    <a:p>
                      <a:r>
                        <a:rPr lang="es-ES" sz="1100" dirty="0"/>
                        <a:t>Tabaquismo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No:50%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Sí:46%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143583"/>
                  </a:ext>
                </a:extLst>
              </a:tr>
              <a:tr h="239882">
                <a:tc>
                  <a:txBody>
                    <a:bodyPr/>
                    <a:lstStyle/>
                    <a:p>
                      <a:r>
                        <a:rPr lang="es-ES" sz="1100" dirty="0"/>
                        <a:t>IPA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48,96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±28,7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791902"/>
                  </a:ext>
                </a:extLst>
              </a:tr>
              <a:tr h="239882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+mj-lt"/>
                          <a:cs typeface="Arial" panose="020B0604020202020204" pitchFamily="34" charset="0"/>
                        </a:rPr>
                        <a:t>Charlson</a:t>
                      </a:r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3,85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±2,86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35114"/>
                  </a:ext>
                </a:extLst>
              </a:tr>
            </a:tbl>
          </a:graphicData>
        </a:graphic>
      </p:graphicFrame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E50E692B-1D48-4A93-891E-836CD50F6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811539"/>
              </p:ext>
            </p:extLst>
          </p:nvPr>
        </p:nvGraphicFramePr>
        <p:xfrm>
          <a:off x="3131840" y="3162290"/>
          <a:ext cx="3096343" cy="18135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677186">
                  <a:extLst>
                    <a:ext uri="{9D8B030D-6E8A-4147-A177-3AD203B41FA5}">
                      <a16:colId xmlns:a16="http://schemas.microsoft.com/office/drawing/2014/main" val="2569275018"/>
                    </a:ext>
                  </a:extLst>
                </a:gridCol>
                <a:gridCol w="1419157">
                  <a:extLst>
                    <a:ext uri="{9D8B030D-6E8A-4147-A177-3AD203B41FA5}">
                      <a16:colId xmlns:a16="http://schemas.microsoft.com/office/drawing/2014/main" val="1223243100"/>
                    </a:ext>
                  </a:extLst>
                </a:gridCol>
              </a:tblGrid>
              <a:tr h="248197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Antecedentes clínicos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775123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r>
                        <a:rPr lang="es-ES" sz="1100" dirty="0"/>
                        <a:t>Obesidad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43,8%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055734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r>
                        <a:rPr lang="es-ES" sz="1100" dirty="0"/>
                        <a:t>Otros FRCV (HTA,DM,DLP)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62,5%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102431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r>
                        <a:rPr lang="es-ES" sz="1100" dirty="0"/>
                        <a:t>EPOC/Asma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18,8%/8,3%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971186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r>
                        <a:rPr lang="es-ES" sz="1100" dirty="0"/>
                        <a:t>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00722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r>
                        <a:rPr lang="es-ES" sz="1100" dirty="0"/>
                        <a:t>Inmunodeprimidos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4,2%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048704"/>
                  </a:ext>
                </a:extLst>
              </a:tr>
              <a:tr h="248197">
                <a:tc>
                  <a:txBody>
                    <a:bodyPr/>
                    <a:lstStyle/>
                    <a:p>
                      <a:r>
                        <a:rPr lang="es-ES" sz="1100" dirty="0"/>
                        <a:t>Corticoterapia oral/</a:t>
                      </a:r>
                      <a:r>
                        <a:rPr lang="es-ES" sz="1100" dirty="0" err="1"/>
                        <a:t>ihalad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8,3%/14,6%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74166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927FCED0-C02D-49A6-B892-3B9C87AEB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3162290"/>
            <a:ext cx="2771781" cy="14976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3CD22AAD-A428-463D-ACDB-745FBF2A00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512779"/>
              </p:ext>
            </p:extLst>
          </p:nvPr>
        </p:nvGraphicFramePr>
        <p:xfrm>
          <a:off x="107504" y="137748"/>
          <a:ext cx="3528393" cy="15544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176131">
                  <a:extLst>
                    <a:ext uri="{9D8B030D-6E8A-4147-A177-3AD203B41FA5}">
                      <a16:colId xmlns:a16="http://schemas.microsoft.com/office/drawing/2014/main" val="1456229509"/>
                    </a:ext>
                  </a:extLst>
                </a:gridCol>
                <a:gridCol w="1176131">
                  <a:extLst>
                    <a:ext uri="{9D8B030D-6E8A-4147-A177-3AD203B41FA5}">
                      <a16:colId xmlns:a16="http://schemas.microsoft.com/office/drawing/2014/main" val="2315943868"/>
                    </a:ext>
                  </a:extLst>
                </a:gridCol>
                <a:gridCol w="1176131">
                  <a:extLst>
                    <a:ext uri="{9D8B030D-6E8A-4147-A177-3AD203B41FA5}">
                      <a16:colId xmlns:a16="http://schemas.microsoft.com/office/drawing/2014/main" val="3952732568"/>
                    </a:ext>
                  </a:extLst>
                </a:gridCol>
              </a:tblGrid>
              <a:tr h="222917">
                <a:tc gridSpan="3"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Variables analíticas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1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67345"/>
                  </a:ext>
                </a:extLst>
              </a:tr>
              <a:tr h="222917">
                <a:tc>
                  <a:txBody>
                    <a:bodyPr/>
                    <a:lstStyle/>
                    <a:p>
                      <a:r>
                        <a:rPr lang="es-ES" sz="1100" dirty="0"/>
                        <a:t>Vitamina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18,18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±10,28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505958"/>
                  </a:ext>
                </a:extLst>
              </a:tr>
              <a:tr h="222917">
                <a:tc>
                  <a:txBody>
                    <a:bodyPr/>
                    <a:lstStyle/>
                    <a:p>
                      <a:r>
                        <a:rPr lang="es-ES" sz="1100" dirty="0"/>
                        <a:t>Linfocitos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954,58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±462,13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90186"/>
                  </a:ext>
                </a:extLst>
              </a:tr>
              <a:tr h="222917">
                <a:tc>
                  <a:txBody>
                    <a:bodyPr/>
                    <a:lstStyle/>
                    <a:p>
                      <a:r>
                        <a:rPr lang="es-ES" sz="1100" dirty="0"/>
                        <a:t>PCR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123,2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±85,58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20915"/>
                  </a:ext>
                </a:extLst>
              </a:tr>
              <a:tr h="222917">
                <a:tc>
                  <a:txBody>
                    <a:bodyPr/>
                    <a:lstStyle/>
                    <a:p>
                      <a:r>
                        <a:rPr lang="es-ES" sz="1100" dirty="0"/>
                        <a:t>IL-6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45,06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±63,69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195886"/>
                  </a:ext>
                </a:extLst>
              </a:tr>
              <a:tr h="222917">
                <a:tc>
                  <a:txBody>
                    <a:bodyPr/>
                    <a:lstStyle/>
                    <a:p>
                      <a:r>
                        <a:rPr lang="es-ES" sz="1100" dirty="0"/>
                        <a:t>Ferritina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1185,48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±1177,75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209457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B95EE021-5CDE-45E8-A804-D081EC332BA8}"/>
              </a:ext>
            </a:extLst>
          </p:cNvPr>
          <p:cNvSpPr txBox="1"/>
          <p:nvPr/>
        </p:nvSpPr>
        <p:spPr>
          <a:xfrm>
            <a:off x="899592" y="3579862"/>
            <a:ext cx="7848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4. Conclusiones.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12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- Valores más bajos en la vitamina D parecieron no influir en la mortalidad, incluso en los pacientes en UCI.</a:t>
            </a:r>
            <a:br>
              <a:rPr lang="es-ES" sz="1200" dirty="0"/>
            </a:br>
            <a:br>
              <a:rPr lang="es-ES" sz="1200" dirty="0"/>
            </a:br>
            <a:r>
              <a:rPr lang="es-ES" sz="1200" b="0" i="0" dirty="0">
                <a:solidFill>
                  <a:srgbClr val="222222"/>
                </a:solidFill>
                <a:effectLst/>
                <a:latin typeface="Roboto" panose="020B0604020202020204" pitchFamily="2" charset="0"/>
              </a:rPr>
              <a:t>- Los niveles de vitamina D no se correlacionaron con los días de hospitalización, días en UCI ni días con soporte ventilatorio.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AD7A5949-4345-4F5B-893D-33C0ED73A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178324"/>
              </p:ext>
            </p:extLst>
          </p:nvPr>
        </p:nvGraphicFramePr>
        <p:xfrm>
          <a:off x="107503" y="1692228"/>
          <a:ext cx="3528393" cy="18135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638857">
                  <a:extLst>
                    <a:ext uri="{9D8B030D-6E8A-4147-A177-3AD203B41FA5}">
                      <a16:colId xmlns:a16="http://schemas.microsoft.com/office/drawing/2014/main" val="3109478380"/>
                    </a:ext>
                  </a:extLst>
                </a:gridCol>
                <a:gridCol w="944768">
                  <a:extLst>
                    <a:ext uri="{9D8B030D-6E8A-4147-A177-3AD203B41FA5}">
                      <a16:colId xmlns:a16="http://schemas.microsoft.com/office/drawing/2014/main" val="832461166"/>
                    </a:ext>
                  </a:extLst>
                </a:gridCol>
                <a:gridCol w="944768">
                  <a:extLst>
                    <a:ext uri="{9D8B030D-6E8A-4147-A177-3AD203B41FA5}">
                      <a16:colId xmlns:a16="http://schemas.microsoft.com/office/drawing/2014/main" val="755800492"/>
                    </a:ext>
                  </a:extLst>
                </a:gridCol>
              </a:tblGrid>
              <a:tr h="242656">
                <a:tc gridSpan="3"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Tiempo eventos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418204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es-ES" sz="1100" dirty="0"/>
                        <a:t>Días de hospitalización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23,23</a:t>
                      </a: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±30,34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502251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es-ES" sz="1100" dirty="0"/>
                        <a:t>Días en UCI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7,21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±21,85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008933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es-ES" sz="1100" dirty="0"/>
                        <a:t>Días con TAFN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5,42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963539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es-ES" sz="1100" dirty="0"/>
                        <a:t>Días con VMNI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2,31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±4,1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125816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es-ES" sz="1100" dirty="0"/>
                        <a:t>Días hasta intubación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9,86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±5,17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313299"/>
                  </a:ext>
                </a:extLst>
              </a:tr>
              <a:tr h="242656">
                <a:tc>
                  <a:txBody>
                    <a:bodyPr/>
                    <a:lstStyle/>
                    <a:p>
                      <a:r>
                        <a:rPr lang="es-ES" sz="1100" dirty="0"/>
                        <a:t>Días hasta exitus/exitus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23,33/ 31,3%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±28,56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154463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8954F1DC-2112-4413-AE88-82F494E17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7" y="339502"/>
            <a:ext cx="3182361" cy="29885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336</Words>
  <Application>Microsoft Office PowerPoint</Application>
  <PresentationFormat>Presentación en pantalla (16:9)</PresentationFormat>
  <Paragraphs>81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Roboto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JOSE ANTONIO</cp:lastModifiedBy>
  <cp:revision>24</cp:revision>
  <dcterms:created xsi:type="dcterms:W3CDTF">2021-06-21T11:13:42Z</dcterms:created>
  <dcterms:modified xsi:type="dcterms:W3CDTF">2021-09-06T17:09:35Z</dcterms:modified>
</cp:coreProperties>
</file>