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552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s-ES" sz="16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424339174777237"/>
          <c:y val="0.13326154549112254"/>
          <c:w val="0.65690283724686482"/>
          <c:h val="0.5705519402167021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Varón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1853791497621344E-2"/>
                  <c:y val="-1.4393272561738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Asintomáticos</c:v>
                </c:pt>
                <c:pt idx="1">
                  <c:v>Disnea 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 formatCode="0.00%">
                  <c:v>0.23899999999999999</c:v>
                </c:pt>
                <c:pt idx="1">
                  <c:v>0.67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975761711567318E-2"/>
                  <c:y val="9.595515041158716E-3"/>
                </c:manualLayout>
              </c:layout>
              <c:tx>
                <c:rich>
                  <a:bodyPr/>
                  <a:lstStyle/>
                  <a:p>
                    <a:fld id="{871A4EC4-6997-49F5-B685-61199E6C37F3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121970213945914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Asintomáticos</c:v>
                </c:pt>
                <c:pt idx="1">
                  <c:v>Disnea </c:v>
                </c:pt>
              </c:strCache>
            </c:strRef>
          </c:cat>
          <c:val>
            <c:numRef>
              <c:f>Hoja1!$C$2:$C$3</c:f>
              <c:numCache>
                <c:formatCode>0.00%</c:formatCode>
                <c:ptCount val="2"/>
                <c:pt idx="0">
                  <c:v>0.39500000000000002</c:v>
                </c:pt>
                <c:pt idx="1">
                  <c:v>0.21099999999999999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685534192"/>
        <c:axId val="-1685538544"/>
        <c:axId val="0"/>
      </c:bar3DChart>
      <c:catAx>
        <c:axId val="-168553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85538544"/>
        <c:crosses val="autoZero"/>
        <c:auto val="1"/>
        <c:lblAlgn val="ctr"/>
        <c:lblOffset val="100"/>
        <c:noMultiLvlLbl val="0"/>
      </c:catAx>
      <c:valAx>
        <c:axId val="-1685538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crossAx val="-168553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es-ES" sz="16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Tóxicos</a:t>
            </a:r>
          </a:p>
        </c:rich>
      </c:tx>
      <c:layout>
        <c:manualLayout>
          <c:xMode val="edge"/>
          <c:yMode val="edge"/>
          <c:x val="0.39029453595745084"/>
          <c:y val="7.77862411802437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207947698253288E-2"/>
          <c:y val="0.33980042568079777"/>
          <c:w val="0.96671254315217203"/>
          <c:h val="0.369202600356278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Varón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719733157808965E-3"/>
                  <c:y val="-2.5227103523292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Nunca fumadores </c:v>
                </c:pt>
                <c:pt idx="1">
                  <c:v>Inhalación carcinógenos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5.7000000000000002E-2</c:v>
                </c:pt>
                <c:pt idx="1">
                  <c:v>0.114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719733157808965E-3"/>
                  <c:y val="-9.19288629847347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439598593829698E-2"/>
                  <c:y val="-3.53181435712202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97010512414045"/>
                      <c:h val="5.877915120927212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Nunca fumadores </c:v>
                </c:pt>
                <c:pt idx="1">
                  <c:v>Inhalación carcinógenos</c:v>
                </c:pt>
              </c:strCache>
            </c:strRef>
          </c:cat>
          <c:val>
            <c:numRef>
              <c:f>Hoja1!$C$2:$C$3</c:f>
              <c:numCache>
                <c:formatCode>0.00%</c:formatCode>
                <c:ptCount val="2"/>
                <c:pt idx="0">
                  <c:v>0.316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1685535280"/>
        <c:axId val="-1685538000"/>
        <c:axId val="0"/>
      </c:bar3DChart>
      <c:catAx>
        <c:axId val="-168553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1685538000"/>
        <c:crosses val="autoZero"/>
        <c:auto val="1"/>
        <c:lblAlgn val="ctr"/>
        <c:lblOffset val="100"/>
        <c:noMultiLvlLbl val="0"/>
      </c:catAx>
      <c:valAx>
        <c:axId val="-1685538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crossAx val="-168553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168844142403313"/>
          <c:y val="0.88575390693334888"/>
          <c:w val="0.34318338627989226"/>
          <c:h val="9.86371411579271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ES"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Histología</a:t>
            </a:r>
          </a:p>
        </c:rich>
      </c:tx>
      <c:layout>
        <c:manualLayout>
          <c:xMode val="edge"/>
          <c:yMode val="edge"/>
          <c:x val="0.37742465800034875"/>
          <c:y val="1.40328132107334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6899952889749756"/>
          <c:y val="0.16827884415290242"/>
          <c:w val="0.73100047110250244"/>
          <c:h val="0.6492901643238744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Varón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1.0023396093244574E-2"/>
                  <c:y val="-8.9273362790893795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2"/>
                <c:pt idx="0">
                  <c:v>Adenocarc</c:v>
                </c:pt>
                <c:pt idx="1">
                  <c:v>Escamoso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0.42699999999999999</c:v>
                </c:pt>
                <c:pt idx="1">
                  <c:v>0.308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 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2.7046237347094965E-2"/>
                  <c:y val="-1.9504889450565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67CCF0A-638A-49F5-BED1-0C601B9860F4}" type="VALUE">
                      <a:rPr lang="en-US" smtClean="0"/>
                      <a:pPr>
                        <a:defRPr sz="105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70058010983527"/>
                      <c:h val="6.8538578807882014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2"/>
                <c:pt idx="0">
                  <c:v>Adenocarc</c:v>
                </c:pt>
                <c:pt idx="1">
                  <c:v>Escamoso</c:v>
                </c:pt>
              </c:strCache>
            </c:strRef>
          </c:cat>
          <c:val>
            <c:numRef>
              <c:f>Hoja1!$C$2:$C$4</c:f>
              <c:numCache>
                <c:formatCode>0.00%</c:formatCode>
                <c:ptCount val="3"/>
                <c:pt idx="0">
                  <c:v>0.61099999999999999</c:v>
                </c:pt>
                <c:pt idx="1">
                  <c:v>0.05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1685537456"/>
        <c:axId val="-1685536912"/>
      </c:barChart>
      <c:catAx>
        <c:axId val="-168553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s-ES"/>
          </a:p>
        </c:txPr>
        <c:crossAx val="-1685536912"/>
        <c:crosses val="autoZero"/>
        <c:auto val="1"/>
        <c:lblAlgn val="ctr"/>
        <c:lblOffset val="100"/>
        <c:noMultiLvlLbl val="0"/>
      </c:catAx>
      <c:valAx>
        <c:axId val="-16855369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-16855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53261184487129"/>
          <c:y val="0.81269938161026722"/>
          <c:w val="0.46924660876460345"/>
          <c:h val="9.9649395106868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7504" y="12133"/>
            <a:ext cx="8928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DESCRIPTIVO SOBRE LAS </a:t>
            </a:r>
            <a:r>
              <a:rPr lang="es-ES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DIFERENCIAS </a:t>
            </a:r>
            <a:r>
              <a:rPr lang="es-ES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HOMBRES Y MUJERES QUE DESARROLLAN CÁNCER DE PULMÓN</a:t>
            </a:r>
            <a:endParaRPr lang="es-ES" sz="20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Autores: Elena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Viciana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Martín, María Pavón Masa, Estefanía Luque Crespo Rafael Perera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Louvier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Jesús Gordillo Fuentes</a:t>
            </a:r>
          </a:p>
          <a:p>
            <a:endParaRPr lang="es-ES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7504" y="929988"/>
            <a:ext cx="2204812" cy="386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6521" y="1309820"/>
            <a:ext cx="8856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En la actualidad, la incidencia del Cáncer de Pulmón (CP) es mayor en hombres que en mujeres,  siendo en regiones desarrolladas el cáncer más frecuente en hombres y el cuarto en mujeres. Esta relación está cambiando debido a la incorporación de la mujer al hábito tabáquico.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20326" y="2420649"/>
            <a:ext cx="2218511" cy="386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6521" y="2840314"/>
            <a:ext cx="90236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Estudiar las diferencias entre hombres y mujeres diagnosticados de CP. 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12271" y="3148090"/>
            <a:ext cx="2218511" cy="386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6521" y="3542003"/>
            <a:ext cx="74040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descriptivo  de los pacientes estudiados entre el 8 enero de 2019 y 30 de junio de 2020 en nuestra consulta monográfica de CP</a:t>
            </a:r>
            <a:r>
              <a:rPr lang="es-ES" dirty="0"/>
              <a:t>.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410" y="38283"/>
            <a:ext cx="1649930" cy="386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838731" y="85783"/>
            <a:ext cx="1296144" cy="3385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 total : 197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368880" y="262520"/>
            <a:ext cx="158417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Mujeres 19,3%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913673" y="339502"/>
            <a:ext cx="1656184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Varones 80,7%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979712" y="749433"/>
            <a:ext cx="466876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Comparaciones estadísticamente significativas</a:t>
            </a:r>
            <a:endParaRPr lang="es-E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Gráfico 20"/>
          <p:cNvGraphicFramePr/>
          <p:nvPr>
            <p:extLst>
              <p:ext uri="{D42A27DB-BD31-4B8C-83A1-F6EECF244321}">
                <p14:modId xmlns:p14="http://schemas.microsoft.com/office/powerpoint/2010/main" val="790943538"/>
              </p:ext>
            </p:extLst>
          </p:nvPr>
        </p:nvGraphicFramePr>
        <p:xfrm>
          <a:off x="1794320" y="1065661"/>
          <a:ext cx="4067944" cy="2656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Gráfico 31"/>
          <p:cNvGraphicFramePr/>
          <p:nvPr>
            <p:extLst>
              <p:ext uri="{D42A27DB-BD31-4B8C-83A1-F6EECF244321}">
                <p14:modId xmlns:p14="http://schemas.microsoft.com/office/powerpoint/2010/main" val="443578668"/>
              </p:ext>
            </p:extLst>
          </p:nvPr>
        </p:nvGraphicFramePr>
        <p:xfrm>
          <a:off x="-468560" y="918710"/>
          <a:ext cx="3779912" cy="274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Gráfico 37"/>
          <p:cNvGraphicFramePr/>
          <p:nvPr>
            <p:extLst>
              <p:ext uri="{D42A27DB-BD31-4B8C-83A1-F6EECF244321}">
                <p14:modId xmlns:p14="http://schemas.microsoft.com/office/powerpoint/2010/main" val="4154194333"/>
              </p:ext>
            </p:extLst>
          </p:nvPr>
        </p:nvGraphicFramePr>
        <p:xfrm>
          <a:off x="5146993" y="1080820"/>
          <a:ext cx="3997007" cy="271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32410" y="3722564"/>
            <a:ext cx="1649930" cy="386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59832" y="4168632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porcentaje de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diagnosticados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CP 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mayor.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Las mujeres tienen menor consumo de tabaco y por ello menores diagnósticos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EPOC.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inhalación de carcinógenos es mayor en varones debido a la exposición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laboral.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•      El diagnóstico de adenocarcinoma es más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frecuente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mujeres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206</Words>
  <Application>Microsoft Office PowerPoint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15</cp:revision>
  <dcterms:created xsi:type="dcterms:W3CDTF">2021-06-21T11:13:42Z</dcterms:created>
  <dcterms:modified xsi:type="dcterms:W3CDTF">2021-09-08T15:43:49Z</dcterms:modified>
</cp:coreProperties>
</file>