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s-ES" sz="32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/>
          <a:lstStyle/>
          <a:p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4" name="Imagen 33"/>
          <p:cNvPicPr/>
          <p:nvPr/>
        </p:nvPicPr>
        <p:blipFill>
          <a:blip r:embed="rId2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  <p:pic>
        <p:nvPicPr>
          <p:cNvPr id="35" name="Imagen 34"/>
          <p:cNvPicPr/>
          <p:nvPr/>
        </p:nvPicPr>
        <p:blipFill>
          <a:blip r:embed="rId2"/>
          <a:stretch/>
        </p:blipFill>
        <p:spPr>
          <a:xfrm>
            <a:off x="2702160" y="1203480"/>
            <a:ext cx="3738600" cy="298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</p:spPr>
        <p:txBody>
          <a:bodyPr lIns="0" tIns="0" rIns="0" bIns="0" anchor="ctr"/>
          <a:lstStyle/>
          <a:p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Pulse para editar el formato del texto de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Pulse para editar el formato de esquema del texto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Segundo nivel del esquema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Tercer nivel del esquema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Cuarto nivel del esquema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Quinto nivel del esquema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Sexto nivel del esquema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CustomShape 1"/>
          <p:cNvSpPr/>
          <p:nvPr/>
        </p:nvSpPr>
        <p:spPr>
          <a:xfrm>
            <a:off x="467640" y="123480"/>
            <a:ext cx="8228520" cy="924480"/>
          </a:xfrm>
          <a:prstGeom prst="rect">
            <a:avLst/>
          </a:prstGeom>
          <a:gradFill>
            <a:gsLst>
              <a:gs pos="0">
                <a:srgbClr val="C1D1EC"/>
              </a:gs>
              <a:gs pos="100000">
                <a:srgbClr val="E0E8F5"/>
              </a:gs>
            </a:gsLst>
            <a:lin ang="5400000"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es-ES" sz="2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Tolerancia en Endoscopia y Ecobroncoscopia Respiratoria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María Pavón Masa</a:t>
            </a:r>
            <a:r>
              <a:rPr lang="es-ES" sz="16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</a:t>
            </a:r>
            <a:r>
              <a:rPr lang="es-E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Estefanía Luque Crespo</a:t>
            </a:r>
            <a:r>
              <a:rPr lang="es-ES" sz="16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</a:t>
            </a:r>
            <a:r>
              <a:rPr lang="es-E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, Virginia Almadana Pacheco</a:t>
            </a:r>
            <a:r>
              <a:rPr lang="es-ES" sz="1600" b="0" strike="noStrike" spc="-1" baseline="3000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</a:t>
            </a:r>
            <a:r>
              <a:rPr lang="es-E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6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1. UGC Neumología, Hospital Universitario Virgen Macarena. Sevilla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7" name="CustomShape 2"/>
          <p:cNvSpPr/>
          <p:nvPr/>
        </p:nvSpPr>
        <p:spPr>
          <a:xfrm>
            <a:off x="467640" y="1131480"/>
            <a:ext cx="8228520" cy="3393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r>
              <a:rPr lang="es-ES" sz="1600" b="1" strike="noStrike" spc="-1">
                <a:solidFill>
                  <a:srgbClr val="604A7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OBJETIVOS: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Conocer el nivel de tolerancia de las técnicas endoscópicas respiratorias, si existe concordancia entre los medidos por el paciente y los del personal que realiza la técnica y si a mayores niveles de invasividad la tolerancia se modifica.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r>
              <a:rPr lang="es-ES" sz="1600" b="1" strike="noStrike" spc="-1">
                <a:solidFill>
                  <a:srgbClr val="604A7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MATERIAL Y MÉTODO: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Estudio prospectivo de la población de pacientes a los que se realiza durante 5 meses una fibrobroncoscopia simple (FBC), con lavado broncoalveolar (LBA) o Ecobroncoscopia (EBUS), analizando cantidad de Midazolam administrada y la tolerancia de la prueba medida mediante escala simple de 0-7 tanto por parte del paciente como del personal que realiza la técnica.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 algn="just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r>
              <a:rPr lang="es-ES" sz="11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Mala tolerancia                                                Buena tolerancia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8" name="Imagen 1"/>
          <p:cNvPicPr/>
          <p:nvPr/>
        </p:nvPicPr>
        <p:blipFill>
          <a:blip r:embed="rId2"/>
          <a:stretch/>
        </p:blipFill>
        <p:spPr>
          <a:xfrm>
            <a:off x="5040000" y="3732840"/>
            <a:ext cx="1960560" cy="1306800"/>
          </a:xfrm>
          <a:prstGeom prst="rect">
            <a:avLst/>
          </a:prstGeom>
          <a:ln>
            <a:noFill/>
          </a:ln>
        </p:spPr>
      </p:pic>
      <p:pic>
        <p:nvPicPr>
          <p:cNvPr id="39" name="Imagen 2"/>
          <p:cNvPicPr/>
          <p:nvPr/>
        </p:nvPicPr>
        <p:blipFill>
          <a:blip r:embed="rId3"/>
          <a:stretch/>
        </p:blipFill>
        <p:spPr>
          <a:xfrm>
            <a:off x="7028640" y="3805200"/>
            <a:ext cx="1467000" cy="1000800"/>
          </a:xfrm>
          <a:prstGeom prst="rect">
            <a:avLst/>
          </a:prstGeom>
          <a:ln>
            <a:noFill/>
          </a:ln>
        </p:spPr>
      </p:pic>
      <p:graphicFrame>
        <p:nvGraphicFramePr>
          <p:cNvPr id="40" name="Table 3"/>
          <p:cNvGraphicFramePr/>
          <p:nvPr/>
        </p:nvGraphicFramePr>
        <p:xfrm>
          <a:off x="1659240" y="4152600"/>
          <a:ext cx="1728000" cy="335280"/>
        </p:xfrm>
        <a:graphic>
          <a:graphicData uri="http://schemas.openxmlformats.org/drawingml/2006/table">
            <a:tbl>
              <a:tblPr/>
              <a:tblGrid>
                <a:gridCol w="21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21600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19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0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1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2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3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4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6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7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 marL="90000" marR="90000">
                    <a:lnL w="720">
                      <a:solidFill>
                        <a:srgbClr val="FFFFFF"/>
                      </a:solidFill>
                    </a:lnL>
                    <a:lnR w="720">
                      <a:solidFill>
                        <a:srgbClr val="FFFFFF"/>
                      </a:solidFill>
                    </a:lnR>
                    <a:lnT w="720">
                      <a:solidFill>
                        <a:srgbClr val="FFFFFF"/>
                      </a:solidFill>
                    </a:lnT>
                    <a:lnB w="720">
                      <a:solidFill>
                        <a:srgbClr val="FFFFFF"/>
                      </a:solidFill>
                    </a:lnB>
                    <a:solidFill>
                      <a:srgbClr val="B3B3B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467640" y="217800"/>
            <a:ext cx="8228520" cy="452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360">
              <a:lnSpc>
                <a:spcPct val="100000"/>
              </a:lnSpc>
            </a:pPr>
            <a:r>
              <a:rPr lang="es-ES" sz="1600" b="1" strike="noStrike" spc="-1">
                <a:solidFill>
                  <a:srgbClr val="604A7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RESULTADOS:</a:t>
            </a: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</a:t>
            </a:r>
            <a:r>
              <a:rPr lang="es-ES" sz="1600" b="1" strike="noStrike" spc="-1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n=401 </a:t>
            </a: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(77.6% varones) 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          Coef. Correlación 0.33 (p=0,001)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s-ES" sz="1600" b="1" strike="noStrike" spc="-1">
                <a:solidFill>
                  <a:srgbClr val="604A7B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CONCLUSIONES: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1. Desde la introducción de la sedación la FBC es una prueba aceptablemente tolerada por parte de paciente y del personal que la realiza.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400" b="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DejaVu Sans"/>
              </a:rPr>
              <a:t>2. No observamos diferencias de tolerancia en función de la duración de la prueba o del intervencionismo realizado, posiblemente por el efecto de la sedación (mayor sedación en técnicas más complejas y largas como el EBUS).</a:t>
            </a: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60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aphicFrame>
        <p:nvGraphicFramePr>
          <p:cNvPr id="42" name="Table 2"/>
          <p:cNvGraphicFramePr/>
          <p:nvPr/>
        </p:nvGraphicFramePr>
        <p:xfrm>
          <a:off x="323640" y="742320"/>
          <a:ext cx="4608000" cy="1981200"/>
        </p:xfrm>
        <a:graphic>
          <a:graphicData uri="http://schemas.openxmlformats.org/drawingml/2006/table">
            <a:tbl>
              <a:tblPr/>
              <a:tblGrid>
                <a:gridCol w="1296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52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80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3028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GRUPO 1  (59.9%)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FBC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GRUPO 2  (3.5%)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LBA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GRUPO 3  (36.7%)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EBUS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1880">
                <a:tc>
                  <a:txBody>
                    <a:bodyPr/>
                    <a:lstStyle/>
                    <a:p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MIDAZOLAM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4.88 +/- 1.53 mg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*ES (p=0.00)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6.07 +/-1.68 mg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9CDE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7.40 +/-2.62 mg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  <a:ea typeface="DejaVu Sans"/>
                        </a:rPr>
                        <a:t>*ES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B9CD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000">
                <a:tc>
                  <a:txBody>
                    <a:bodyPr/>
                    <a:lstStyle/>
                    <a:p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TOLERANCIA PTE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AC09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5,83 +/- 1,5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5,57 +/-1,78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5,39 +/- 2,07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84120">
                <a:tc>
                  <a:txBody>
                    <a:bodyPr/>
                    <a:lstStyle/>
                    <a:p>
                      <a:r>
                        <a:rPr lang="es-ES" sz="1000" b="1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TOLERANCIA ENDOSCOPISTA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C4DA6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6,05 +/- 1,43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5,78 +/-1,71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000" b="0" strike="noStrike" spc="-1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Arial"/>
                        </a:rPr>
                        <a:t>5,70 +/- 1,85 </a:t>
                      </a: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lang="es-ES" sz="1800" b="0" strike="noStrike" spc="-1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43" name="Imagen 6"/>
          <p:cNvPicPr/>
          <p:nvPr/>
        </p:nvPicPr>
        <p:blipFill>
          <a:blip r:embed="rId2"/>
          <a:stretch/>
        </p:blipFill>
        <p:spPr>
          <a:xfrm>
            <a:off x="5693400" y="670320"/>
            <a:ext cx="3234600" cy="2281680"/>
          </a:xfrm>
          <a:prstGeom prst="rect">
            <a:avLst/>
          </a:prstGeom>
          <a:ln>
            <a:noFill/>
          </a:ln>
        </p:spPr>
      </p:pic>
      <p:sp>
        <p:nvSpPr>
          <p:cNvPr id="44" name="CustomShape 3"/>
          <p:cNvSpPr/>
          <p:nvPr/>
        </p:nvSpPr>
        <p:spPr>
          <a:xfrm>
            <a:off x="5040000" y="1368000"/>
            <a:ext cx="648000" cy="216000"/>
          </a:xfrm>
          <a:custGeom>
            <a:avLst/>
            <a:gdLst/>
            <a:ahLst/>
            <a:cxnLst/>
            <a:rect l="0" t="0" r="r" b="b"/>
            <a:pathLst>
              <a:path w="1801" h="602">
                <a:moveTo>
                  <a:pt x="0" y="150"/>
                </a:moveTo>
                <a:lnTo>
                  <a:pt x="1350" y="150"/>
                </a:lnTo>
                <a:lnTo>
                  <a:pt x="1350" y="0"/>
                </a:lnTo>
                <a:lnTo>
                  <a:pt x="1800" y="300"/>
                </a:lnTo>
                <a:lnTo>
                  <a:pt x="1350" y="601"/>
                </a:lnTo>
                <a:lnTo>
                  <a:pt x="1350" y="450"/>
                </a:lnTo>
                <a:lnTo>
                  <a:pt x="0" y="450"/>
                </a:lnTo>
                <a:lnTo>
                  <a:pt x="0" y="150"/>
                </a:lnTo>
              </a:path>
            </a:pathLst>
          </a:custGeom>
          <a:solidFill>
            <a:srgbClr val="729FCF"/>
          </a:solidFill>
          <a:ln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293</Words>
  <Application>Microsoft Office PowerPoint</Application>
  <PresentationFormat>Presentación en pantalla (16:9)</PresentationFormat>
  <Paragraphs>56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Office Theme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Una visión actualizada del déficit de alfa 1 antitripsina en un servicio de Neumología. José Antonio Delgado Torralbo , Virginia Almadana Pacheco, Rut Ayerbe García, Agustín S. Valido Morales.</dc:title>
  <dc:creator>dell</dc:creator>
  <cp:lastModifiedBy>LUNA</cp:lastModifiedBy>
  <cp:revision>73</cp:revision>
  <cp:lastPrinted>2020-02-18T12:45:08Z</cp:lastPrinted>
  <dcterms:created xsi:type="dcterms:W3CDTF">2020-02-06T22:39:55Z</dcterms:created>
  <dcterms:modified xsi:type="dcterms:W3CDTF">2020-06-02T11:12:46Z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14.0000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